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7"/>
  </p:notesMasterIdLst>
  <p:sldIdLst>
    <p:sldId id="256" r:id="rId2"/>
    <p:sldId id="441" r:id="rId3"/>
    <p:sldId id="440" r:id="rId4"/>
    <p:sldId id="431" r:id="rId5"/>
    <p:sldId id="438" r:id="rId6"/>
    <p:sldId id="437" r:id="rId7"/>
    <p:sldId id="410" r:id="rId8"/>
    <p:sldId id="380" r:id="rId9"/>
    <p:sldId id="432" r:id="rId10"/>
    <p:sldId id="424" r:id="rId11"/>
    <p:sldId id="408" r:id="rId12"/>
    <p:sldId id="367" r:id="rId13"/>
    <p:sldId id="422" r:id="rId14"/>
    <p:sldId id="369" r:id="rId15"/>
    <p:sldId id="370" r:id="rId16"/>
    <p:sldId id="371" r:id="rId17"/>
    <p:sldId id="373" r:id="rId18"/>
    <p:sldId id="372" r:id="rId19"/>
    <p:sldId id="416" r:id="rId20"/>
    <p:sldId id="374" r:id="rId21"/>
    <p:sldId id="433" r:id="rId22"/>
    <p:sldId id="409" r:id="rId23"/>
    <p:sldId id="427" r:id="rId24"/>
    <p:sldId id="425" r:id="rId25"/>
    <p:sldId id="426" r:id="rId26"/>
    <p:sldId id="393" r:id="rId27"/>
    <p:sldId id="439" r:id="rId28"/>
    <p:sldId id="395" r:id="rId29"/>
    <p:sldId id="413" r:id="rId30"/>
    <p:sldId id="436" r:id="rId31"/>
    <p:sldId id="429" r:id="rId32"/>
    <p:sldId id="430" r:id="rId33"/>
    <p:sldId id="435" r:id="rId34"/>
    <p:sldId id="349" r:id="rId35"/>
    <p:sldId id="434" r:id="rId36"/>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9672" autoAdjust="0"/>
  </p:normalViewPr>
  <p:slideViewPr>
    <p:cSldViewPr>
      <p:cViewPr varScale="1">
        <p:scale>
          <a:sx n="109" d="100"/>
          <a:sy n="109" d="100"/>
        </p:scale>
        <p:origin x="-64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39DECA-5D3F-4220-B920-9185126869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90E0F0BD-5214-4905-977F-EE864EADFA54}">
      <dgm:prSet/>
      <dgm:spPr/>
      <dgm:t>
        <a:bodyPr/>
        <a:lstStyle/>
        <a:p>
          <a:pPr rtl="0"/>
          <a:r>
            <a:rPr lang="en-US" dirty="0" smtClean="0"/>
            <a:t>Overview – readings and themes</a:t>
          </a:r>
          <a:endParaRPr lang="en-CA" dirty="0"/>
        </a:p>
      </dgm:t>
    </dgm:pt>
    <dgm:pt modelId="{FF3529B0-94AC-4CFE-AA1D-6AE32995E41F}" type="parTrans" cxnId="{8E20863C-E2E9-4233-B8D4-32F64EFFABD2}">
      <dgm:prSet/>
      <dgm:spPr/>
      <dgm:t>
        <a:bodyPr/>
        <a:lstStyle/>
        <a:p>
          <a:endParaRPr lang="en-CA"/>
        </a:p>
      </dgm:t>
    </dgm:pt>
    <dgm:pt modelId="{4424BB57-D9FA-4AD0-B5A1-ECE9CA897C50}" type="sibTrans" cxnId="{8E20863C-E2E9-4233-B8D4-32F64EFFABD2}">
      <dgm:prSet/>
      <dgm:spPr/>
      <dgm:t>
        <a:bodyPr/>
        <a:lstStyle/>
        <a:p>
          <a:endParaRPr lang="en-CA"/>
        </a:p>
      </dgm:t>
    </dgm:pt>
    <dgm:pt modelId="{F51B62DC-DF97-4072-8CA0-34A09EA16B33}">
      <dgm:prSet/>
      <dgm:spPr/>
      <dgm:t>
        <a:bodyPr/>
        <a:lstStyle/>
        <a:p>
          <a:pPr rtl="0"/>
          <a:r>
            <a:rPr lang="en-US" dirty="0" smtClean="0"/>
            <a:t>Alternative Policy Instruments</a:t>
          </a:r>
          <a:endParaRPr lang="en-CA" dirty="0"/>
        </a:p>
      </dgm:t>
    </dgm:pt>
    <dgm:pt modelId="{E3DBE854-530D-4AF1-BF37-CE9287CC305D}" type="parTrans" cxnId="{82A6EB5F-C792-4CAC-B22C-11B732C445BF}">
      <dgm:prSet/>
      <dgm:spPr/>
      <dgm:t>
        <a:bodyPr/>
        <a:lstStyle/>
        <a:p>
          <a:endParaRPr lang="en-CA"/>
        </a:p>
      </dgm:t>
    </dgm:pt>
    <dgm:pt modelId="{66226D62-1D2F-47F1-9E28-6864F2045A7B}" type="sibTrans" cxnId="{82A6EB5F-C792-4CAC-B22C-11B732C445BF}">
      <dgm:prSet/>
      <dgm:spPr/>
      <dgm:t>
        <a:bodyPr/>
        <a:lstStyle/>
        <a:p>
          <a:endParaRPr lang="en-CA"/>
        </a:p>
      </dgm:t>
    </dgm:pt>
    <dgm:pt modelId="{F9FFF8EB-AE72-4221-889D-1CF8E9B63E5D}">
      <dgm:prSet/>
      <dgm:spPr/>
      <dgm:t>
        <a:bodyPr/>
        <a:lstStyle/>
        <a:p>
          <a:pPr rtl="0"/>
          <a:r>
            <a:rPr lang="en-US" smtClean="0"/>
            <a:t>Evaluative criteria</a:t>
          </a:r>
          <a:endParaRPr lang="en-CA"/>
        </a:p>
      </dgm:t>
    </dgm:pt>
    <dgm:pt modelId="{2C40C3AF-F5A4-4096-9D52-6D61F041B035}" type="parTrans" cxnId="{6BFD11A1-8CF2-4355-BC2C-12F393F6E959}">
      <dgm:prSet/>
      <dgm:spPr/>
      <dgm:t>
        <a:bodyPr/>
        <a:lstStyle/>
        <a:p>
          <a:endParaRPr lang="en-CA"/>
        </a:p>
      </dgm:t>
    </dgm:pt>
    <dgm:pt modelId="{11BDC19B-3E5F-452D-BCCA-C85458D7F6FA}" type="sibTrans" cxnId="{6BFD11A1-8CF2-4355-BC2C-12F393F6E959}">
      <dgm:prSet/>
      <dgm:spPr/>
      <dgm:t>
        <a:bodyPr/>
        <a:lstStyle/>
        <a:p>
          <a:endParaRPr lang="en-CA"/>
        </a:p>
      </dgm:t>
    </dgm:pt>
    <dgm:pt modelId="{62B27603-C364-42B7-8ED7-71CC34164A08}">
      <dgm:prSet/>
      <dgm:spPr/>
      <dgm:t>
        <a:bodyPr/>
        <a:lstStyle/>
        <a:p>
          <a:pPr rtl="0"/>
          <a:r>
            <a:rPr lang="en-US" dirty="0" smtClean="0"/>
            <a:t>Comparative evaluation</a:t>
          </a:r>
          <a:endParaRPr lang="en-CA" dirty="0"/>
        </a:p>
      </dgm:t>
    </dgm:pt>
    <dgm:pt modelId="{CD200DC4-B612-4AEF-BFE7-C79F6BB3634C}" type="parTrans" cxnId="{D9D6A4EE-AA21-483D-8468-E6A944C77105}">
      <dgm:prSet/>
      <dgm:spPr/>
      <dgm:t>
        <a:bodyPr/>
        <a:lstStyle/>
        <a:p>
          <a:endParaRPr lang="en-CA"/>
        </a:p>
      </dgm:t>
    </dgm:pt>
    <dgm:pt modelId="{7ACAA97A-8DB9-4F59-947D-7380C4E2D31C}" type="sibTrans" cxnId="{D9D6A4EE-AA21-483D-8468-E6A944C77105}">
      <dgm:prSet/>
      <dgm:spPr/>
      <dgm:t>
        <a:bodyPr/>
        <a:lstStyle/>
        <a:p>
          <a:endParaRPr lang="en-CA"/>
        </a:p>
      </dgm:t>
    </dgm:pt>
    <dgm:pt modelId="{2BC7AEDD-9949-426A-90F9-F8A07E45D4BA}">
      <dgm:prSet/>
      <dgm:spPr/>
      <dgm:t>
        <a:bodyPr/>
        <a:lstStyle/>
        <a:p>
          <a:pPr rtl="0"/>
          <a:r>
            <a:rPr lang="en-CA" dirty="0" smtClean="0"/>
            <a:t>Market failures</a:t>
          </a:r>
          <a:endParaRPr lang="en-CA" dirty="0"/>
        </a:p>
      </dgm:t>
    </dgm:pt>
    <dgm:pt modelId="{41747DBF-573B-433B-857D-44E98F474454}" type="parTrans" cxnId="{7BE0D021-3547-4CCB-8A23-E1B6F14F0C75}">
      <dgm:prSet/>
      <dgm:spPr/>
      <dgm:t>
        <a:bodyPr/>
        <a:lstStyle/>
        <a:p>
          <a:endParaRPr lang="en-CA"/>
        </a:p>
      </dgm:t>
    </dgm:pt>
    <dgm:pt modelId="{64F47C15-77D5-4D13-A6E8-5C8DC847D831}" type="sibTrans" cxnId="{7BE0D021-3547-4CCB-8A23-E1B6F14F0C75}">
      <dgm:prSet/>
      <dgm:spPr/>
      <dgm:t>
        <a:bodyPr/>
        <a:lstStyle/>
        <a:p>
          <a:endParaRPr lang="en-CA"/>
        </a:p>
      </dgm:t>
    </dgm:pt>
    <dgm:pt modelId="{1F7217D2-6FBA-40D7-BC16-11B8F9D22920}">
      <dgm:prSet/>
      <dgm:spPr/>
      <dgm:t>
        <a:bodyPr/>
        <a:lstStyle/>
        <a:p>
          <a:pPr rtl="0"/>
          <a:r>
            <a:rPr lang="en-CA" dirty="0" smtClean="0"/>
            <a:t>Revenue recycling</a:t>
          </a:r>
          <a:endParaRPr lang="en-CA" dirty="0"/>
        </a:p>
      </dgm:t>
    </dgm:pt>
    <dgm:pt modelId="{A2567062-22CF-4CCB-B6C1-156E2C005519}" type="parTrans" cxnId="{1EDD46D6-7E79-4609-9CAA-09ED0C9F6B6F}">
      <dgm:prSet/>
      <dgm:spPr/>
      <dgm:t>
        <a:bodyPr/>
        <a:lstStyle/>
        <a:p>
          <a:endParaRPr lang="en-CA"/>
        </a:p>
      </dgm:t>
    </dgm:pt>
    <dgm:pt modelId="{361CD0A9-886F-4505-A957-70B1C66C4E95}" type="sibTrans" cxnId="{1EDD46D6-7E79-4609-9CAA-09ED0C9F6B6F}">
      <dgm:prSet/>
      <dgm:spPr/>
      <dgm:t>
        <a:bodyPr/>
        <a:lstStyle/>
        <a:p>
          <a:endParaRPr lang="en-CA"/>
        </a:p>
      </dgm:t>
    </dgm:pt>
    <dgm:pt modelId="{F5A05091-48EE-4132-9047-37A189B2BF6C}" type="pres">
      <dgm:prSet presAssocID="{9C39DECA-5D3F-4220-B920-9185126869B6}" presName="linear" presStyleCnt="0">
        <dgm:presLayoutVars>
          <dgm:animLvl val="lvl"/>
          <dgm:resizeHandles val="exact"/>
        </dgm:presLayoutVars>
      </dgm:prSet>
      <dgm:spPr/>
      <dgm:t>
        <a:bodyPr/>
        <a:lstStyle/>
        <a:p>
          <a:endParaRPr lang="en-CA"/>
        </a:p>
      </dgm:t>
    </dgm:pt>
    <dgm:pt modelId="{73EE714D-2BEF-4047-B81D-1DA9E2C06484}" type="pres">
      <dgm:prSet presAssocID="{90E0F0BD-5214-4905-977F-EE864EADFA54}" presName="parentText" presStyleLbl="node1" presStyleIdx="0" presStyleCnt="6">
        <dgm:presLayoutVars>
          <dgm:chMax val="0"/>
          <dgm:bulletEnabled val="1"/>
        </dgm:presLayoutVars>
      </dgm:prSet>
      <dgm:spPr/>
      <dgm:t>
        <a:bodyPr/>
        <a:lstStyle/>
        <a:p>
          <a:endParaRPr lang="en-CA"/>
        </a:p>
      </dgm:t>
    </dgm:pt>
    <dgm:pt modelId="{364F62FA-0F63-4EA5-B4E5-65EC0AADA2DA}" type="pres">
      <dgm:prSet presAssocID="{4424BB57-D9FA-4AD0-B5A1-ECE9CA897C50}" presName="spacer" presStyleCnt="0"/>
      <dgm:spPr/>
    </dgm:pt>
    <dgm:pt modelId="{460D1652-AAC4-48C8-8F0C-61088B2C82D0}" type="pres">
      <dgm:prSet presAssocID="{2BC7AEDD-9949-426A-90F9-F8A07E45D4BA}" presName="parentText" presStyleLbl="node1" presStyleIdx="1" presStyleCnt="6">
        <dgm:presLayoutVars>
          <dgm:chMax val="0"/>
          <dgm:bulletEnabled val="1"/>
        </dgm:presLayoutVars>
      </dgm:prSet>
      <dgm:spPr/>
      <dgm:t>
        <a:bodyPr/>
        <a:lstStyle/>
        <a:p>
          <a:endParaRPr lang="en-CA"/>
        </a:p>
      </dgm:t>
    </dgm:pt>
    <dgm:pt modelId="{AD375497-8FBB-4D32-8C84-92466EF007CF}" type="pres">
      <dgm:prSet presAssocID="{64F47C15-77D5-4D13-A6E8-5C8DC847D831}" presName="spacer" presStyleCnt="0"/>
      <dgm:spPr/>
    </dgm:pt>
    <dgm:pt modelId="{A5DBB691-EFB8-42DD-BBC4-1A1A992D969C}" type="pres">
      <dgm:prSet presAssocID="{F51B62DC-DF97-4072-8CA0-34A09EA16B33}" presName="parentText" presStyleLbl="node1" presStyleIdx="2" presStyleCnt="6">
        <dgm:presLayoutVars>
          <dgm:chMax val="0"/>
          <dgm:bulletEnabled val="1"/>
        </dgm:presLayoutVars>
      </dgm:prSet>
      <dgm:spPr/>
      <dgm:t>
        <a:bodyPr/>
        <a:lstStyle/>
        <a:p>
          <a:endParaRPr lang="en-CA"/>
        </a:p>
      </dgm:t>
    </dgm:pt>
    <dgm:pt modelId="{E5864E32-212A-49A3-BCB1-1CCFCFFD2EE4}" type="pres">
      <dgm:prSet presAssocID="{66226D62-1D2F-47F1-9E28-6864F2045A7B}" presName="spacer" presStyleCnt="0"/>
      <dgm:spPr/>
    </dgm:pt>
    <dgm:pt modelId="{2111D712-0C63-4149-8A5F-D8DA156128AD}" type="pres">
      <dgm:prSet presAssocID="{F9FFF8EB-AE72-4221-889D-1CF8E9B63E5D}" presName="parentText" presStyleLbl="node1" presStyleIdx="3" presStyleCnt="6" custLinFactNeighborX="1639" custLinFactNeighborY="19838">
        <dgm:presLayoutVars>
          <dgm:chMax val="0"/>
          <dgm:bulletEnabled val="1"/>
        </dgm:presLayoutVars>
      </dgm:prSet>
      <dgm:spPr/>
      <dgm:t>
        <a:bodyPr/>
        <a:lstStyle/>
        <a:p>
          <a:endParaRPr lang="en-CA"/>
        </a:p>
      </dgm:t>
    </dgm:pt>
    <dgm:pt modelId="{FE1728A9-6400-40D5-B018-3F67BFB2BA6F}" type="pres">
      <dgm:prSet presAssocID="{11BDC19B-3E5F-452D-BCCA-C85458D7F6FA}" presName="spacer" presStyleCnt="0"/>
      <dgm:spPr/>
    </dgm:pt>
    <dgm:pt modelId="{FCD9248A-830F-459B-95CD-A9BE95F7E6D2}" type="pres">
      <dgm:prSet presAssocID="{62B27603-C364-42B7-8ED7-71CC34164A08}" presName="parentText" presStyleLbl="node1" presStyleIdx="4" presStyleCnt="6">
        <dgm:presLayoutVars>
          <dgm:chMax val="0"/>
          <dgm:bulletEnabled val="1"/>
        </dgm:presLayoutVars>
      </dgm:prSet>
      <dgm:spPr/>
      <dgm:t>
        <a:bodyPr/>
        <a:lstStyle/>
        <a:p>
          <a:endParaRPr lang="en-CA"/>
        </a:p>
      </dgm:t>
    </dgm:pt>
    <dgm:pt modelId="{3CBD6577-E4D7-4309-BF5B-CE9DFF9379CA}" type="pres">
      <dgm:prSet presAssocID="{7ACAA97A-8DB9-4F59-947D-7380C4E2D31C}" presName="spacer" presStyleCnt="0"/>
      <dgm:spPr/>
    </dgm:pt>
    <dgm:pt modelId="{5DF0B896-05C2-4D6B-B528-7412BA76A57A}" type="pres">
      <dgm:prSet presAssocID="{1F7217D2-6FBA-40D7-BC16-11B8F9D22920}" presName="parentText" presStyleLbl="node1" presStyleIdx="5" presStyleCnt="6">
        <dgm:presLayoutVars>
          <dgm:chMax val="0"/>
          <dgm:bulletEnabled val="1"/>
        </dgm:presLayoutVars>
      </dgm:prSet>
      <dgm:spPr/>
      <dgm:t>
        <a:bodyPr/>
        <a:lstStyle/>
        <a:p>
          <a:endParaRPr lang="en-CA"/>
        </a:p>
      </dgm:t>
    </dgm:pt>
  </dgm:ptLst>
  <dgm:cxnLst>
    <dgm:cxn modelId="{D9D6A4EE-AA21-483D-8468-E6A944C77105}" srcId="{9C39DECA-5D3F-4220-B920-9185126869B6}" destId="{62B27603-C364-42B7-8ED7-71CC34164A08}" srcOrd="4" destOrd="0" parTransId="{CD200DC4-B612-4AEF-BFE7-C79F6BB3634C}" sibTransId="{7ACAA97A-8DB9-4F59-947D-7380C4E2D31C}"/>
    <dgm:cxn modelId="{7BE0D021-3547-4CCB-8A23-E1B6F14F0C75}" srcId="{9C39DECA-5D3F-4220-B920-9185126869B6}" destId="{2BC7AEDD-9949-426A-90F9-F8A07E45D4BA}" srcOrd="1" destOrd="0" parTransId="{41747DBF-573B-433B-857D-44E98F474454}" sibTransId="{64F47C15-77D5-4D13-A6E8-5C8DC847D831}"/>
    <dgm:cxn modelId="{FC338E55-3E9D-4A23-9367-EB4CC02EEA23}" type="presOf" srcId="{2BC7AEDD-9949-426A-90F9-F8A07E45D4BA}" destId="{460D1652-AAC4-48C8-8F0C-61088B2C82D0}" srcOrd="0" destOrd="0" presId="urn:microsoft.com/office/officeart/2005/8/layout/vList2"/>
    <dgm:cxn modelId="{AC7A75DF-035A-4565-B2C3-F03FE5692AC4}" type="presOf" srcId="{F9FFF8EB-AE72-4221-889D-1CF8E9B63E5D}" destId="{2111D712-0C63-4149-8A5F-D8DA156128AD}" srcOrd="0" destOrd="0" presId="urn:microsoft.com/office/officeart/2005/8/layout/vList2"/>
    <dgm:cxn modelId="{5235A155-F0A7-4D13-A304-4FB40F416CA0}" type="presOf" srcId="{F51B62DC-DF97-4072-8CA0-34A09EA16B33}" destId="{A5DBB691-EFB8-42DD-BBC4-1A1A992D969C}" srcOrd="0" destOrd="0" presId="urn:microsoft.com/office/officeart/2005/8/layout/vList2"/>
    <dgm:cxn modelId="{C0462332-3DE1-45F1-BC75-9229F7CC5C11}" type="presOf" srcId="{1F7217D2-6FBA-40D7-BC16-11B8F9D22920}" destId="{5DF0B896-05C2-4D6B-B528-7412BA76A57A}" srcOrd="0" destOrd="0" presId="urn:microsoft.com/office/officeart/2005/8/layout/vList2"/>
    <dgm:cxn modelId="{8E20863C-E2E9-4233-B8D4-32F64EFFABD2}" srcId="{9C39DECA-5D3F-4220-B920-9185126869B6}" destId="{90E0F0BD-5214-4905-977F-EE864EADFA54}" srcOrd="0" destOrd="0" parTransId="{FF3529B0-94AC-4CFE-AA1D-6AE32995E41F}" sibTransId="{4424BB57-D9FA-4AD0-B5A1-ECE9CA897C50}"/>
    <dgm:cxn modelId="{1EDD46D6-7E79-4609-9CAA-09ED0C9F6B6F}" srcId="{9C39DECA-5D3F-4220-B920-9185126869B6}" destId="{1F7217D2-6FBA-40D7-BC16-11B8F9D22920}" srcOrd="5" destOrd="0" parTransId="{A2567062-22CF-4CCB-B6C1-156E2C005519}" sibTransId="{361CD0A9-886F-4505-A957-70B1C66C4E95}"/>
    <dgm:cxn modelId="{82A6EB5F-C792-4CAC-B22C-11B732C445BF}" srcId="{9C39DECA-5D3F-4220-B920-9185126869B6}" destId="{F51B62DC-DF97-4072-8CA0-34A09EA16B33}" srcOrd="2" destOrd="0" parTransId="{E3DBE854-530D-4AF1-BF37-CE9287CC305D}" sibTransId="{66226D62-1D2F-47F1-9E28-6864F2045A7B}"/>
    <dgm:cxn modelId="{6BFD11A1-8CF2-4355-BC2C-12F393F6E959}" srcId="{9C39DECA-5D3F-4220-B920-9185126869B6}" destId="{F9FFF8EB-AE72-4221-889D-1CF8E9B63E5D}" srcOrd="3" destOrd="0" parTransId="{2C40C3AF-F5A4-4096-9D52-6D61F041B035}" sibTransId="{11BDC19B-3E5F-452D-BCCA-C85458D7F6FA}"/>
    <dgm:cxn modelId="{E4E15DD6-7199-455C-9601-84E851E264C8}" type="presOf" srcId="{90E0F0BD-5214-4905-977F-EE864EADFA54}" destId="{73EE714D-2BEF-4047-B81D-1DA9E2C06484}" srcOrd="0" destOrd="0" presId="urn:microsoft.com/office/officeart/2005/8/layout/vList2"/>
    <dgm:cxn modelId="{E0D7AE1A-E23D-40E2-93C5-D54F98F07004}" type="presOf" srcId="{9C39DECA-5D3F-4220-B920-9185126869B6}" destId="{F5A05091-48EE-4132-9047-37A189B2BF6C}" srcOrd="0" destOrd="0" presId="urn:microsoft.com/office/officeart/2005/8/layout/vList2"/>
    <dgm:cxn modelId="{5BCA777F-E7A1-4D02-8A2B-6FE9E16F5547}" type="presOf" srcId="{62B27603-C364-42B7-8ED7-71CC34164A08}" destId="{FCD9248A-830F-459B-95CD-A9BE95F7E6D2}" srcOrd="0" destOrd="0" presId="urn:microsoft.com/office/officeart/2005/8/layout/vList2"/>
    <dgm:cxn modelId="{9F4DA15F-CF70-4AF8-945D-4F3B5E689180}" type="presParOf" srcId="{F5A05091-48EE-4132-9047-37A189B2BF6C}" destId="{73EE714D-2BEF-4047-B81D-1DA9E2C06484}" srcOrd="0" destOrd="0" presId="urn:microsoft.com/office/officeart/2005/8/layout/vList2"/>
    <dgm:cxn modelId="{D1AA7388-CB46-4E84-B943-26922D8520E0}" type="presParOf" srcId="{F5A05091-48EE-4132-9047-37A189B2BF6C}" destId="{364F62FA-0F63-4EA5-B4E5-65EC0AADA2DA}" srcOrd="1" destOrd="0" presId="urn:microsoft.com/office/officeart/2005/8/layout/vList2"/>
    <dgm:cxn modelId="{C33E9E65-FA01-4D19-BFBC-B3F7025AB65F}" type="presParOf" srcId="{F5A05091-48EE-4132-9047-37A189B2BF6C}" destId="{460D1652-AAC4-48C8-8F0C-61088B2C82D0}" srcOrd="2" destOrd="0" presId="urn:microsoft.com/office/officeart/2005/8/layout/vList2"/>
    <dgm:cxn modelId="{0B7AA9CB-25F4-4D15-98C7-870BFE28F68B}" type="presParOf" srcId="{F5A05091-48EE-4132-9047-37A189B2BF6C}" destId="{AD375497-8FBB-4D32-8C84-92466EF007CF}" srcOrd="3" destOrd="0" presId="urn:microsoft.com/office/officeart/2005/8/layout/vList2"/>
    <dgm:cxn modelId="{C919DE5C-46BE-4AD1-AD57-183A0F9DF0EE}" type="presParOf" srcId="{F5A05091-48EE-4132-9047-37A189B2BF6C}" destId="{A5DBB691-EFB8-42DD-BBC4-1A1A992D969C}" srcOrd="4" destOrd="0" presId="urn:microsoft.com/office/officeart/2005/8/layout/vList2"/>
    <dgm:cxn modelId="{0DC4F69D-E6E7-4D48-AC44-801BAD7162CE}" type="presParOf" srcId="{F5A05091-48EE-4132-9047-37A189B2BF6C}" destId="{E5864E32-212A-49A3-BCB1-1CCFCFFD2EE4}" srcOrd="5" destOrd="0" presId="urn:microsoft.com/office/officeart/2005/8/layout/vList2"/>
    <dgm:cxn modelId="{3EE121A7-7917-4092-B477-1BBA2C7066A6}" type="presParOf" srcId="{F5A05091-48EE-4132-9047-37A189B2BF6C}" destId="{2111D712-0C63-4149-8A5F-D8DA156128AD}" srcOrd="6" destOrd="0" presId="urn:microsoft.com/office/officeart/2005/8/layout/vList2"/>
    <dgm:cxn modelId="{1F587DC1-64C1-4CC4-9FD3-DB4D582C52A2}" type="presParOf" srcId="{F5A05091-48EE-4132-9047-37A189B2BF6C}" destId="{FE1728A9-6400-40D5-B018-3F67BFB2BA6F}" srcOrd="7" destOrd="0" presId="urn:microsoft.com/office/officeart/2005/8/layout/vList2"/>
    <dgm:cxn modelId="{ADE32F6E-2686-4E42-A804-7578CCC5B195}" type="presParOf" srcId="{F5A05091-48EE-4132-9047-37A189B2BF6C}" destId="{FCD9248A-830F-459B-95CD-A9BE95F7E6D2}" srcOrd="8" destOrd="0" presId="urn:microsoft.com/office/officeart/2005/8/layout/vList2"/>
    <dgm:cxn modelId="{743EDB2D-696F-43AE-8753-99A2C85E1657}" type="presParOf" srcId="{F5A05091-48EE-4132-9047-37A189B2BF6C}" destId="{3CBD6577-E4D7-4309-BF5B-CE9DFF9379CA}" srcOrd="9" destOrd="0" presId="urn:microsoft.com/office/officeart/2005/8/layout/vList2"/>
    <dgm:cxn modelId="{A4BC9E4A-6107-408B-892F-A9C2B63025A4}" type="presParOf" srcId="{F5A05091-48EE-4132-9047-37A189B2BF6C}" destId="{5DF0B896-05C2-4D6B-B528-7412BA76A57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99F33A-D142-4412-94C0-CD758785F3AF}"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n-CA"/>
        </a:p>
      </dgm:t>
    </dgm:pt>
    <dgm:pt modelId="{347E620F-5AA1-4956-B15E-1D7AA5D069BC}">
      <dgm:prSet/>
      <dgm:spPr/>
      <dgm:t>
        <a:bodyPr/>
        <a:lstStyle/>
        <a:p>
          <a:pPr rtl="0"/>
          <a:r>
            <a:rPr lang="en-US" dirty="0" smtClean="0"/>
            <a:t>environmental effectiveness</a:t>
          </a:r>
          <a:endParaRPr lang="en-CA" dirty="0"/>
        </a:p>
      </dgm:t>
    </dgm:pt>
    <dgm:pt modelId="{B97C4EF5-5B99-43F5-AA4F-3CC145CB0295}" type="parTrans" cxnId="{4CCFE130-A48D-4083-ADDB-6ED45AB2B246}">
      <dgm:prSet/>
      <dgm:spPr/>
      <dgm:t>
        <a:bodyPr/>
        <a:lstStyle/>
        <a:p>
          <a:endParaRPr lang="en-CA"/>
        </a:p>
      </dgm:t>
    </dgm:pt>
    <dgm:pt modelId="{5952E613-CA78-4BF8-B0EA-C3303B5488AB}" type="sibTrans" cxnId="{4CCFE130-A48D-4083-ADDB-6ED45AB2B246}">
      <dgm:prSet/>
      <dgm:spPr/>
      <dgm:t>
        <a:bodyPr/>
        <a:lstStyle/>
        <a:p>
          <a:endParaRPr lang="en-CA"/>
        </a:p>
      </dgm:t>
    </dgm:pt>
    <dgm:pt modelId="{34640AA4-1B2F-48CB-9381-FA250698864B}">
      <dgm:prSet/>
      <dgm:spPr/>
      <dgm:t>
        <a:bodyPr/>
        <a:lstStyle/>
        <a:p>
          <a:pPr rtl="0"/>
          <a:r>
            <a:rPr lang="en-US" dirty="0" smtClean="0"/>
            <a:t>economic efficiency</a:t>
          </a:r>
          <a:endParaRPr lang="en-CA" dirty="0"/>
        </a:p>
      </dgm:t>
    </dgm:pt>
    <dgm:pt modelId="{270C90FB-7194-4344-BD8F-C2474AB82242}" type="parTrans" cxnId="{2CD409A4-9E4D-4337-8EF5-A9639F370CA1}">
      <dgm:prSet/>
      <dgm:spPr/>
      <dgm:t>
        <a:bodyPr/>
        <a:lstStyle/>
        <a:p>
          <a:endParaRPr lang="en-CA"/>
        </a:p>
      </dgm:t>
    </dgm:pt>
    <dgm:pt modelId="{E9992E7A-7A18-414D-A194-04E0FA278ECD}" type="sibTrans" cxnId="{2CD409A4-9E4D-4337-8EF5-A9639F370CA1}">
      <dgm:prSet/>
      <dgm:spPr/>
      <dgm:t>
        <a:bodyPr/>
        <a:lstStyle/>
        <a:p>
          <a:endParaRPr lang="en-CA"/>
        </a:p>
      </dgm:t>
    </dgm:pt>
    <dgm:pt modelId="{F11B3CF0-76FE-42DD-813A-8AA3F56ACE29}">
      <dgm:prSet/>
      <dgm:spPr/>
      <dgm:t>
        <a:bodyPr/>
        <a:lstStyle/>
        <a:p>
          <a:pPr rtl="0"/>
          <a:r>
            <a:rPr lang="en-US" dirty="0" smtClean="0"/>
            <a:t>administrative feasibility</a:t>
          </a:r>
          <a:endParaRPr lang="en-CA" dirty="0"/>
        </a:p>
      </dgm:t>
    </dgm:pt>
    <dgm:pt modelId="{E0417D27-7844-460C-B93D-DCE1E1C9E2C6}" type="parTrans" cxnId="{C0AE08ED-88A8-4866-B5A5-78F7C636E8BD}">
      <dgm:prSet/>
      <dgm:spPr/>
      <dgm:t>
        <a:bodyPr/>
        <a:lstStyle/>
        <a:p>
          <a:endParaRPr lang="en-CA"/>
        </a:p>
      </dgm:t>
    </dgm:pt>
    <dgm:pt modelId="{EEFFA211-9ED6-4E40-81DC-BA3BBB338B6C}" type="sibTrans" cxnId="{C0AE08ED-88A8-4866-B5A5-78F7C636E8BD}">
      <dgm:prSet/>
      <dgm:spPr/>
      <dgm:t>
        <a:bodyPr/>
        <a:lstStyle/>
        <a:p>
          <a:endParaRPr lang="en-CA"/>
        </a:p>
      </dgm:t>
    </dgm:pt>
    <dgm:pt modelId="{813F19A5-30B7-44AB-BE08-F04615683F9B}">
      <dgm:prSet/>
      <dgm:spPr/>
      <dgm:t>
        <a:bodyPr/>
        <a:lstStyle/>
        <a:p>
          <a:pPr rtl="0"/>
          <a:r>
            <a:rPr lang="en-US" dirty="0" smtClean="0"/>
            <a:t>political feasibility</a:t>
          </a:r>
          <a:endParaRPr lang="en-CA" dirty="0"/>
        </a:p>
      </dgm:t>
    </dgm:pt>
    <dgm:pt modelId="{FA1C8E3A-374F-42F4-A8BC-85AD48DFDFA0}" type="parTrans" cxnId="{356382C8-EDA6-46DA-806B-AFD60A8395D6}">
      <dgm:prSet/>
      <dgm:spPr/>
      <dgm:t>
        <a:bodyPr/>
        <a:lstStyle/>
        <a:p>
          <a:endParaRPr lang="en-CA"/>
        </a:p>
      </dgm:t>
    </dgm:pt>
    <dgm:pt modelId="{06FAD493-845B-40C0-80EA-E18A299324AE}" type="sibTrans" cxnId="{356382C8-EDA6-46DA-806B-AFD60A8395D6}">
      <dgm:prSet/>
      <dgm:spPr/>
      <dgm:t>
        <a:bodyPr/>
        <a:lstStyle/>
        <a:p>
          <a:endParaRPr lang="en-CA"/>
        </a:p>
      </dgm:t>
    </dgm:pt>
    <dgm:pt modelId="{435C3046-824F-44FB-B24C-5A485CF02034}" type="pres">
      <dgm:prSet presAssocID="{9F99F33A-D142-4412-94C0-CD758785F3AF}" presName="linear" presStyleCnt="0">
        <dgm:presLayoutVars>
          <dgm:animLvl val="lvl"/>
          <dgm:resizeHandles val="exact"/>
        </dgm:presLayoutVars>
      </dgm:prSet>
      <dgm:spPr/>
      <dgm:t>
        <a:bodyPr/>
        <a:lstStyle/>
        <a:p>
          <a:endParaRPr lang="en-CA"/>
        </a:p>
      </dgm:t>
    </dgm:pt>
    <dgm:pt modelId="{1B307DF6-818A-49D3-A23A-96EDF24BE8FE}" type="pres">
      <dgm:prSet presAssocID="{347E620F-5AA1-4956-B15E-1D7AA5D069BC}" presName="parentText" presStyleLbl="node1" presStyleIdx="0" presStyleCnt="4">
        <dgm:presLayoutVars>
          <dgm:chMax val="0"/>
          <dgm:bulletEnabled val="1"/>
        </dgm:presLayoutVars>
      </dgm:prSet>
      <dgm:spPr/>
      <dgm:t>
        <a:bodyPr/>
        <a:lstStyle/>
        <a:p>
          <a:endParaRPr lang="en-CA"/>
        </a:p>
      </dgm:t>
    </dgm:pt>
    <dgm:pt modelId="{5B65D408-5B0D-4356-AC2A-BC7235FAF1D8}" type="pres">
      <dgm:prSet presAssocID="{5952E613-CA78-4BF8-B0EA-C3303B5488AB}" presName="spacer" presStyleCnt="0"/>
      <dgm:spPr/>
      <dgm:t>
        <a:bodyPr/>
        <a:lstStyle/>
        <a:p>
          <a:endParaRPr lang="en-CA"/>
        </a:p>
      </dgm:t>
    </dgm:pt>
    <dgm:pt modelId="{5965555A-6D6E-4463-9D83-6BD8A55C3554}" type="pres">
      <dgm:prSet presAssocID="{34640AA4-1B2F-48CB-9381-FA250698864B}" presName="parentText" presStyleLbl="node1" presStyleIdx="1" presStyleCnt="4">
        <dgm:presLayoutVars>
          <dgm:chMax val="0"/>
          <dgm:bulletEnabled val="1"/>
        </dgm:presLayoutVars>
      </dgm:prSet>
      <dgm:spPr/>
      <dgm:t>
        <a:bodyPr/>
        <a:lstStyle/>
        <a:p>
          <a:endParaRPr lang="en-CA"/>
        </a:p>
      </dgm:t>
    </dgm:pt>
    <dgm:pt modelId="{7E859A66-0730-42F5-AA9D-AE7C9A0D54A7}" type="pres">
      <dgm:prSet presAssocID="{E9992E7A-7A18-414D-A194-04E0FA278ECD}" presName="spacer" presStyleCnt="0"/>
      <dgm:spPr/>
      <dgm:t>
        <a:bodyPr/>
        <a:lstStyle/>
        <a:p>
          <a:endParaRPr lang="en-CA"/>
        </a:p>
      </dgm:t>
    </dgm:pt>
    <dgm:pt modelId="{AFD7F980-837A-4621-B2CE-88389D10D232}" type="pres">
      <dgm:prSet presAssocID="{F11B3CF0-76FE-42DD-813A-8AA3F56ACE29}" presName="parentText" presStyleLbl="node1" presStyleIdx="2" presStyleCnt="4">
        <dgm:presLayoutVars>
          <dgm:chMax val="0"/>
          <dgm:bulletEnabled val="1"/>
        </dgm:presLayoutVars>
      </dgm:prSet>
      <dgm:spPr/>
      <dgm:t>
        <a:bodyPr/>
        <a:lstStyle/>
        <a:p>
          <a:endParaRPr lang="en-CA"/>
        </a:p>
      </dgm:t>
    </dgm:pt>
    <dgm:pt modelId="{5544D767-5CA1-4761-8B71-8D89EFB72A3F}" type="pres">
      <dgm:prSet presAssocID="{EEFFA211-9ED6-4E40-81DC-BA3BBB338B6C}" presName="spacer" presStyleCnt="0"/>
      <dgm:spPr/>
      <dgm:t>
        <a:bodyPr/>
        <a:lstStyle/>
        <a:p>
          <a:endParaRPr lang="en-CA"/>
        </a:p>
      </dgm:t>
    </dgm:pt>
    <dgm:pt modelId="{846C3EAD-314E-4654-9183-E12F7BA3359C}" type="pres">
      <dgm:prSet presAssocID="{813F19A5-30B7-44AB-BE08-F04615683F9B}" presName="parentText" presStyleLbl="node1" presStyleIdx="3" presStyleCnt="4">
        <dgm:presLayoutVars>
          <dgm:chMax val="0"/>
          <dgm:bulletEnabled val="1"/>
        </dgm:presLayoutVars>
      </dgm:prSet>
      <dgm:spPr/>
      <dgm:t>
        <a:bodyPr/>
        <a:lstStyle/>
        <a:p>
          <a:endParaRPr lang="en-CA"/>
        </a:p>
      </dgm:t>
    </dgm:pt>
  </dgm:ptLst>
  <dgm:cxnLst>
    <dgm:cxn modelId="{A0A72350-B970-4FEC-B989-F8FEE8BC1D3B}" type="presOf" srcId="{34640AA4-1B2F-48CB-9381-FA250698864B}" destId="{5965555A-6D6E-4463-9D83-6BD8A55C3554}" srcOrd="0" destOrd="0" presId="urn:microsoft.com/office/officeart/2005/8/layout/vList2"/>
    <dgm:cxn modelId="{473F4775-A84D-4DDB-AE20-F34EB05E7B94}" type="presOf" srcId="{347E620F-5AA1-4956-B15E-1D7AA5D069BC}" destId="{1B307DF6-818A-49D3-A23A-96EDF24BE8FE}" srcOrd="0" destOrd="0" presId="urn:microsoft.com/office/officeart/2005/8/layout/vList2"/>
    <dgm:cxn modelId="{317EBD9A-27FA-4509-9970-92EECC77C56C}" type="presOf" srcId="{9F99F33A-D142-4412-94C0-CD758785F3AF}" destId="{435C3046-824F-44FB-B24C-5A485CF02034}" srcOrd="0" destOrd="0" presId="urn:microsoft.com/office/officeart/2005/8/layout/vList2"/>
    <dgm:cxn modelId="{9B3F698C-B498-473E-8355-084243DCF5E2}" type="presOf" srcId="{F11B3CF0-76FE-42DD-813A-8AA3F56ACE29}" destId="{AFD7F980-837A-4621-B2CE-88389D10D232}" srcOrd="0" destOrd="0" presId="urn:microsoft.com/office/officeart/2005/8/layout/vList2"/>
    <dgm:cxn modelId="{C0AE08ED-88A8-4866-B5A5-78F7C636E8BD}" srcId="{9F99F33A-D142-4412-94C0-CD758785F3AF}" destId="{F11B3CF0-76FE-42DD-813A-8AA3F56ACE29}" srcOrd="2" destOrd="0" parTransId="{E0417D27-7844-460C-B93D-DCE1E1C9E2C6}" sibTransId="{EEFFA211-9ED6-4E40-81DC-BA3BBB338B6C}"/>
    <dgm:cxn modelId="{33449171-A6F0-4FA0-8108-F84BC72E4912}" type="presOf" srcId="{813F19A5-30B7-44AB-BE08-F04615683F9B}" destId="{846C3EAD-314E-4654-9183-E12F7BA3359C}" srcOrd="0" destOrd="0" presId="urn:microsoft.com/office/officeart/2005/8/layout/vList2"/>
    <dgm:cxn modelId="{4CCFE130-A48D-4083-ADDB-6ED45AB2B246}" srcId="{9F99F33A-D142-4412-94C0-CD758785F3AF}" destId="{347E620F-5AA1-4956-B15E-1D7AA5D069BC}" srcOrd="0" destOrd="0" parTransId="{B97C4EF5-5B99-43F5-AA4F-3CC145CB0295}" sibTransId="{5952E613-CA78-4BF8-B0EA-C3303B5488AB}"/>
    <dgm:cxn modelId="{2CD409A4-9E4D-4337-8EF5-A9639F370CA1}" srcId="{9F99F33A-D142-4412-94C0-CD758785F3AF}" destId="{34640AA4-1B2F-48CB-9381-FA250698864B}" srcOrd="1" destOrd="0" parTransId="{270C90FB-7194-4344-BD8F-C2474AB82242}" sibTransId="{E9992E7A-7A18-414D-A194-04E0FA278ECD}"/>
    <dgm:cxn modelId="{356382C8-EDA6-46DA-806B-AFD60A8395D6}" srcId="{9F99F33A-D142-4412-94C0-CD758785F3AF}" destId="{813F19A5-30B7-44AB-BE08-F04615683F9B}" srcOrd="3" destOrd="0" parTransId="{FA1C8E3A-374F-42F4-A8BC-85AD48DFDFA0}" sibTransId="{06FAD493-845B-40C0-80EA-E18A299324AE}"/>
    <dgm:cxn modelId="{FBB47D7B-FCB6-4068-B53A-645EE36F99DD}" type="presParOf" srcId="{435C3046-824F-44FB-B24C-5A485CF02034}" destId="{1B307DF6-818A-49D3-A23A-96EDF24BE8FE}" srcOrd="0" destOrd="0" presId="urn:microsoft.com/office/officeart/2005/8/layout/vList2"/>
    <dgm:cxn modelId="{9B2B63E5-944B-40F9-BA55-88754DAEA871}" type="presParOf" srcId="{435C3046-824F-44FB-B24C-5A485CF02034}" destId="{5B65D408-5B0D-4356-AC2A-BC7235FAF1D8}" srcOrd="1" destOrd="0" presId="urn:microsoft.com/office/officeart/2005/8/layout/vList2"/>
    <dgm:cxn modelId="{A87C4BF4-07EE-4AC2-9E73-4A9AA92D2352}" type="presParOf" srcId="{435C3046-824F-44FB-B24C-5A485CF02034}" destId="{5965555A-6D6E-4463-9D83-6BD8A55C3554}" srcOrd="2" destOrd="0" presId="urn:microsoft.com/office/officeart/2005/8/layout/vList2"/>
    <dgm:cxn modelId="{F53423E6-3EC1-49D0-8857-6412F9AFDC44}" type="presParOf" srcId="{435C3046-824F-44FB-B24C-5A485CF02034}" destId="{7E859A66-0730-42F5-AA9D-AE7C9A0D54A7}" srcOrd="3" destOrd="0" presId="urn:microsoft.com/office/officeart/2005/8/layout/vList2"/>
    <dgm:cxn modelId="{FF4B605F-2B0A-4CF0-8225-3C4A9DB25E6F}" type="presParOf" srcId="{435C3046-824F-44FB-B24C-5A485CF02034}" destId="{AFD7F980-837A-4621-B2CE-88389D10D232}" srcOrd="4" destOrd="0" presId="urn:microsoft.com/office/officeart/2005/8/layout/vList2"/>
    <dgm:cxn modelId="{37FC073A-3A23-4239-B192-AB0ADFE8855E}" type="presParOf" srcId="{435C3046-824F-44FB-B24C-5A485CF02034}" destId="{5544D767-5CA1-4761-8B71-8D89EFB72A3F}" srcOrd="5" destOrd="0" presId="urn:microsoft.com/office/officeart/2005/8/layout/vList2"/>
    <dgm:cxn modelId="{1A401F35-6F9E-457D-ADFE-EAAF3D55ACAC}" type="presParOf" srcId="{435C3046-824F-44FB-B24C-5A485CF02034}" destId="{846C3EAD-314E-4654-9183-E12F7BA3359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39DECA-5D3F-4220-B920-9185126869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90E0F0BD-5214-4905-977F-EE864EADFA54}">
      <dgm:prSet/>
      <dgm:spPr/>
      <dgm:t>
        <a:bodyPr/>
        <a:lstStyle/>
        <a:p>
          <a:pPr rtl="0"/>
          <a:r>
            <a:rPr lang="en-US" dirty="0" smtClean="0"/>
            <a:t>Overview – readings and themes</a:t>
          </a:r>
          <a:endParaRPr lang="en-CA" dirty="0"/>
        </a:p>
      </dgm:t>
    </dgm:pt>
    <dgm:pt modelId="{FF3529B0-94AC-4CFE-AA1D-6AE32995E41F}" type="parTrans" cxnId="{8E20863C-E2E9-4233-B8D4-32F64EFFABD2}">
      <dgm:prSet/>
      <dgm:spPr/>
      <dgm:t>
        <a:bodyPr/>
        <a:lstStyle/>
        <a:p>
          <a:endParaRPr lang="en-CA"/>
        </a:p>
      </dgm:t>
    </dgm:pt>
    <dgm:pt modelId="{4424BB57-D9FA-4AD0-B5A1-ECE9CA897C50}" type="sibTrans" cxnId="{8E20863C-E2E9-4233-B8D4-32F64EFFABD2}">
      <dgm:prSet/>
      <dgm:spPr/>
      <dgm:t>
        <a:bodyPr/>
        <a:lstStyle/>
        <a:p>
          <a:endParaRPr lang="en-CA"/>
        </a:p>
      </dgm:t>
    </dgm:pt>
    <dgm:pt modelId="{F51B62DC-DF97-4072-8CA0-34A09EA16B33}">
      <dgm:prSet/>
      <dgm:spPr/>
      <dgm:t>
        <a:bodyPr/>
        <a:lstStyle/>
        <a:p>
          <a:pPr rtl="0"/>
          <a:r>
            <a:rPr lang="en-US" dirty="0" smtClean="0"/>
            <a:t>Alternative Policy Instruments</a:t>
          </a:r>
          <a:endParaRPr lang="en-CA" dirty="0"/>
        </a:p>
      </dgm:t>
    </dgm:pt>
    <dgm:pt modelId="{E3DBE854-530D-4AF1-BF37-CE9287CC305D}" type="parTrans" cxnId="{82A6EB5F-C792-4CAC-B22C-11B732C445BF}">
      <dgm:prSet/>
      <dgm:spPr/>
      <dgm:t>
        <a:bodyPr/>
        <a:lstStyle/>
        <a:p>
          <a:endParaRPr lang="en-CA"/>
        </a:p>
      </dgm:t>
    </dgm:pt>
    <dgm:pt modelId="{66226D62-1D2F-47F1-9E28-6864F2045A7B}" type="sibTrans" cxnId="{82A6EB5F-C792-4CAC-B22C-11B732C445BF}">
      <dgm:prSet/>
      <dgm:spPr/>
      <dgm:t>
        <a:bodyPr/>
        <a:lstStyle/>
        <a:p>
          <a:endParaRPr lang="en-CA"/>
        </a:p>
      </dgm:t>
    </dgm:pt>
    <dgm:pt modelId="{F9FFF8EB-AE72-4221-889D-1CF8E9B63E5D}">
      <dgm:prSet/>
      <dgm:spPr/>
      <dgm:t>
        <a:bodyPr/>
        <a:lstStyle/>
        <a:p>
          <a:pPr rtl="0"/>
          <a:r>
            <a:rPr lang="en-US" smtClean="0"/>
            <a:t>Evaluative criteria</a:t>
          </a:r>
          <a:endParaRPr lang="en-CA"/>
        </a:p>
      </dgm:t>
    </dgm:pt>
    <dgm:pt modelId="{2C40C3AF-F5A4-4096-9D52-6D61F041B035}" type="parTrans" cxnId="{6BFD11A1-8CF2-4355-BC2C-12F393F6E959}">
      <dgm:prSet/>
      <dgm:spPr/>
      <dgm:t>
        <a:bodyPr/>
        <a:lstStyle/>
        <a:p>
          <a:endParaRPr lang="en-CA"/>
        </a:p>
      </dgm:t>
    </dgm:pt>
    <dgm:pt modelId="{11BDC19B-3E5F-452D-BCCA-C85458D7F6FA}" type="sibTrans" cxnId="{6BFD11A1-8CF2-4355-BC2C-12F393F6E959}">
      <dgm:prSet/>
      <dgm:spPr/>
      <dgm:t>
        <a:bodyPr/>
        <a:lstStyle/>
        <a:p>
          <a:endParaRPr lang="en-CA"/>
        </a:p>
      </dgm:t>
    </dgm:pt>
    <dgm:pt modelId="{62B27603-C364-42B7-8ED7-71CC34164A08}">
      <dgm:prSet/>
      <dgm:spPr/>
      <dgm:t>
        <a:bodyPr/>
        <a:lstStyle/>
        <a:p>
          <a:pPr rtl="0"/>
          <a:r>
            <a:rPr lang="en-US" dirty="0" smtClean="0"/>
            <a:t>Comparative evaluation</a:t>
          </a:r>
          <a:endParaRPr lang="en-CA" dirty="0"/>
        </a:p>
      </dgm:t>
    </dgm:pt>
    <dgm:pt modelId="{CD200DC4-B612-4AEF-BFE7-C79F6BB3634C}" type="parTrans" cxnId="{D9D6A4EE-AA21-483D-8468-E6A944C77105}">
      <dgm:prSet/>
      <dgm:spPr/>
      <dgm:t>
        <a:bodyPr/>
        <a:lstStyle/>
        <a:p>
          <a:endParaRPr lang="en-CA"/>
        </a:p>
      </dgm:t>
    </dgm:pt>
    <dgm:pt modelId="{7ACAA97A-8DB9-4F59-947D-7380C4E2D31C}" type="sibTrans" cxnId="{D9D6A4EE-AA21-483D-8468-E6A944C77105}">
      <dgm:prSet/>
      <dgm:spPr/>
      <dgm:t>
        <a:bodyPr/>
        <a:lstStyle/>
        <a:p>
          <a:endParaRPr lang="en-CA"/>
        </a:p>
      </dgm:t>
    </dgm:pt>
    <dgm:pt modelId="{2BC7AEDD-9949-426A-90F9-F8A07E45D4BA}">
      <dgm:prSet/>
      <dgm:spPr/>
      <dgm:t>
        <a:bodyPr/>
        <a:lstStyle/>
        <a:p>
          <a:pPr rtl="0"/>
          <a:r>
            <a:rPr lang="en-CA" dirty="0" smtClean="0"/>
            <a:t>Market failures</a:t>
          </a:r>
          <a:endParaRPr lang="en-CA" dirty="0"/>
        </a:p>
      </dgm:t>
    </dgm:pt>
    <dgm:pt modelId="{41747DBF-573B-433B-857D-44E98F474454}" type="parTrans" cxnId="{7BE0D021-3547-4CCB-8A23-E1B6F14F0C75}">
      <dgm:prSet/>
      <dgm:spPr/>
      <dgm:t>
        <a:bodyPr/>
        <a:lstStyle/>
        <a:p>
          <a:endParaRPr lang="en-CA"/>
        </a:p>
      </dgm:t>
    </dgm:pt>
    <dgm:pt modelId="{64F47C15-77D5-4D13-A6E8-5C8DC847D831}" type="sibTrans" cxnId="{7BE0D021-3547-4CCB-8A23-E1B6F14F0C75}">
      <dgm:prSet/>
      <dgm:spPr/>
      <dgm:t>
        <a:bodyPr/>
        <a:lstStyle/>
        <a:p>
          <a:endParaRPr lang="en-CA"/>
        </a:p>
      </dgm:t>
    </dgm:pt>
    <dgm:pt modelId="{1F7217D2-6FBA-40D7-BC16-11B8F9D22920}">
      <dgm:prSet/>
      <dgm:spPr/>
      <dgm:t>
        <a:bodyPr/>
        <a:lstStyle/>
        <a:p>
          <a:pPr rtl="0"/>
          <a:r>
            <a:rPr lang="en-CA" dirty="0" smtClean="0"/>
            <a:t>Revenue recycling</a:t>
          </a:r>
          <a:endParaRPr lang="en-CA" dirty="0"/>
        </a:p>
      </dgm:t>
    </dgm:pt>
    <dgm:pt modelId="{A2567062-22CF-4CCB-B6C1-156E2C005519}" type="parTrans" cxnId="{1EDD46D6-7E79-4609-9CAA-09ED0C9F6B6F}">
      <dgm:prSet/>
      <dgm:spPr/>
      <dgm:t>
        <a:bodyPr/>
        <a:lstStyle/>
        <a:p>
          <a:endParaRPr lang="en-CA"/>
        </a:p>
      </dgm:t>
    </dgm:pt>
    <dgm:pt modelId="{361CD0A9-886F-4505-A957-70B1C66C4E95}" type="sibTrans" cxnId="{1EDD46D6-7E79-4609-9CAA-09ED0C9F6B6F}">
      <dgm:prSet/>
      <dgm:spPr/>
      <dgm:t>
        <a:bodyPr/>
        <a:lstStyle/>
        <a:p>
          <a:endParaRPr lang="en-CA"/>
        </a:p>
      </dgm:t>
    </dgm:pt>
    <dgm:pt modelId="{F5A05091-48EE-4132-9047-37A189B2BF6C}" type="pres">
      <dgm:prSet presAssocID="{9C39DECA-5D3F-4220-B920-9185126869B6}" presName="linear" presStyleCnt="0">
        <dgm:presLayoutVars>
          <dgm:animLvl val="lvl"/>
          <dgm:resizeHandles val="exact"/>
        </dgm:presLayoutVars>
      </dgm:prSet>
      <dgm:spPr/>
      <dgm:t>
        <a:bodyPr/>
        <a:lstStyle/>
        <a:p>
          <a:endParaRPr lang="en-CA"/>
        </a:p>
      </dgm:t>
    </dgm:pt>
    <dgm:pt modelId="{73EE714D-2BEF-4047-B81D-1DA9E2C06484}" type="pres">
      <dgm:prSet presAssocID="{90E0F0BD-5214-4905-977F-EE864EADFA54}" presName="parentText" presStyleLbl="node1" presStyleIdx="0" presStyleCnt="6">
        <dgm:presLayoutVars>
          <dgm:chMax val="0"/>
          <dgm:bulletEnabled val="1"/>
        </dgm:presLayoutVars>
      </dgm:prSet>
      <dgm:spPr/>
      <dgm:t>
        <a:bodyPr/>
        <a:lstStyle/>
        <a:p>
          <a:endParaRPr lang="en-CA"/>
        </a:p>
      </dgm:t>
    </dgm:pt>
    <dgm:pt modelId="{364F62FA-0F63-4EA5-B4E5-65EC0AADA2DA}" type="pres">
      <dgm:prSet presAssocID="{4424BB57-D9FA-4AD0-B5A1-ECE9CA897C50}" presName="spacer" presStyleCnt="0"/>
      <dgm:spPr/>
    </dgm:pt>
    <dgm:pt modelId="{460D1652-AAC4-48C8-8F0C-61088B2C82D0}" type="pres">
      <dgm:prSet presAssocID="{2BC7AEDD-9949-426A-90F9-F8A07E45D4BA}" presName="parentText" presStyleLbl="node1" presStyleIdx="1" presStyleCnt="6">
        <dgm:presLayoutVars>
          <dgm:chMax val="0"/>
          <dgm:bulletEnabled val="1"/>
        </dgm:presLayoutVars>
      </dgm:prSet>
      <dgm:spPr/>
      <dgm:t>
        <a:bodyPr/>
        <a:lstStyle/>
        <a:p>
          <a:endParaRPr lang="en-CA"/>
        </a:p>
      </dgm:t>
    </dgm:pt>
    <dgm:pt modelId="{AD375497-8FBB-4D32-8C84-92466EF007CF}" type="pres">
      <dgm:prSet presAssocID="{64F47C15-77D5-4D13-A6E8-5C8DC847D831}" presName="spacer" presStyleCnt="0"/>
      <dgm:spPr/>
    </dgm:pt>
    <dgm:pt modelId="{A5DBB691-EFB8-42DD-BBC4-1A1A992D969C}" type="pres">
      <dgm:prSet presAssocID="{F51B62DC-DF97-4072-8CA0-34A09EA16B33}" presName="parentText" presStyleLbl="node1" presStyleIdx="2" presStyleCnt="6">
        <dgm:presLayoutVars>
          <dgm:chMax val="0"/>
          <dgm:bulletEnabled val="1"/>
        </dgm:presLayoutVars>
      </dgm:prSet>
      <dgm:spPr/>
      <dgm:t>
        <a:bodyPr/>
        <a:lstStyle/>
        <a:p>
          <a:endParaRPr lang="en-CA"/>
        </a:p>
      </dgm:t>
    </dgm:pt>
    <dgm:pt modelId="{E5864E32-212A-49A3-BCB1-1CCFCFFD2EE4}" type="pres">
      <dgm:prSet presAssocID="{66226D62-1D2F-47F1-9E28-6864F2045A7B}" presName="spacer" presStyleCnt="0"/>
      <dgm:spPr/>
    </dgm:pt>
    <dgm:pt modelId="{2111D712-0C63-4149-8A5F-D8DA156128AD}" type="pres">
      <dgm:prSet presAssocID="{F9FFF8EB-AE72-4221-889D-1CF8E9B63E5D}" presName="parentText" presStyleLbl="node1" presStyleIdx="3" presStyleCnt="6" custLinFactNeighborX="1639" custLinFactNeighborY="19838">
        <dgm:presLayoutVars>
          <dgm:chMax val="0"/>
          <dgm:bulletEnabled val="1"/>
        </dgm:presLayoutVars>
      </dgm:prSet>
      <dgm:spPr/>
      <dgm:t>
        <a:bodyPr/>
        <a:lstStyle/>
        <a:p>
          <a:endParaRPr lang="en-CA"/>
        </a:p>
      </dgm:t>
    </dgm:pt>
    <dgm:pt modelId="{FE1728A9-6400-40D5-B018-3F67BFB2BA6F}" type="pres">
      <dgm:prSet presAssocID="{11BDC19B-3E5F-452D-BCCA-C85458D7F6FA}" presName="spacer" presStyleCnt="0"/>
      <dgm:spPr/>
    </dgm:pt>
    <dgm:pt modelId="{FCD9248A-830F-459B-95CD-A9BE95F7E6D2}" type="pres">
      <dgm:prSet presAssocID="{62B27603-C364-42B7-8ED7-71CC34164A08}" presName="parentText" presStyleLbl="node1" presStyleIdx="4" presStyleCnt="6">
        <dgm:presLayoutVars>
          <dgm:chMax val="0"/>
          <dgm:bulletEnabled val="1"/>
        </dgm:presLayoutVars>
      </dgm:prSet>
      <dgm:spPr/>
      <dgm:t>
        <a:bodyPr/>
        <a:lstStyle/>
        <a:p>
          <a:endParaRPr lang="en-CA"/>
        </a:p>
      </dgm:t>
    </dgm:pt>
    <dgm:pt modelId="{3CBD6577-E4D7-4309-BF5B-CE9DFF9379CA}" type="pres">
      <dgm:prSet presAssocID="{7ACAA97A-8DB9-4F59-947D-7380C4E2D31C}" presName="spacer" presStyleCnt="0"/>
      <dgm:spPr/>
    </dgm:pt>
    <dgm:pt modelId="{5DF0B896-05C2-4D6B-B528-7412BA76A57A}" type="pres">
      <dgm:prSet presAssocID="{1F7217D2-6FBA-40D7-BC16-11B8F9D22920}" presName="parentText" presStyleLbl="node1" presStyleIdx="5" presStyleCnt="6">
        <dgm:presLayoutVars>
          <dgm:chMax val="0"/>
          <dgm:bulletEnabled val="1"/>
        </dgm:presLayoutVars>
      </dgm:prSet>
      <dgm:spPr/>
      <dgm:t>
        <a:bodyPr/>
        <a:lstStyle/>
        <a:p>
          <a:endParaRPr lang="en-CA"/>
        </a:p>
      </dgm:t>
    </dgm:pt>
  </dgm:ptLst>
  <dgm:cxnLst>
    <dgm:cxn modelId="{6BFD11A1-8CF2-4355-BC2C-12F393F6E959}" srcId="{9C39DECA-5D3F-4220-B920-9185126869B6}" destId="{F9FFF8EB-AE72-4221-889D-1CF8E9B63E5D}" srcOrd="3" destOrd="0" parTransId="{2C40C3AF-F5A4-4096-9D52-6D61F041B035}" sibTransId="{11BDC19B-3E5F-452D-BCCA-C85458D7F6FA}"/>
    <dgm:cxn modelId="{8E20863C-E2E9-4233-B8D4-32F64EFFABD2}" srcId="{9C39DECA-5D3F-4220-B920-9185126869B6}" destId="{90E0F0BD-5214-4905-977F-EE864EADFA54}" srcOrd="0" destOrd="0" parTransId="{FF3529B0-94AC-4CFE-AA1D-6AE32995E41F}" sibTransId="{4424BB57-D9FA-4AD0-B5A1-ECE9CA897C50}"/>
    <dgm:cxn modelId="{1EDD46D6-7E79-4609-9CAA-09ED0C9F6B6F}" srcId="{9C39DECA-5D3F-4220-B920-9185126869B6}" destId="{1F7217D2-6FBA-40D7-BC16-11B8F9D22920}" srcOrd="5" destOrd="0" parTransId="{A2567062-22CF-4CCB-B6C1-156E2C005519}" sibTransId="{361CD0A9-886F-4505-A957-70B1C66C4E95}"/>
    <dgm:cxn modelId="{A649151F-9BCD-42A4-A29C-4DCD71CB95FE}" type="presOf" srcId="{F9FFF8EB-AE72-4221-889D-1CF8E9B63E5D}" destId="{2111D712-0C63-4149-8A5F-D8DA156128AD}" srcOrd="0" destOrd="0" presId="urn:microsoft.com/office/officeart/2005/8/layout/vList2"/>
    <dgm:cxn modelId="{82A6EB5F-C792-4CAC-B22C-11B732C445BF}" srcId="{9C39DECA-5D3F-4220-B920-9185126869B6}" destId="{F51B62DC-DF97-4072-8CA0-34A09EA16B33}" srcOrd="2" destOrd="0" parTransId="{E3DBE854-530D-4AF1-BF37-CE9287CC305D}" sibTransId="{66226D62-1D2F-47F1-9E28-6864F2045A7B}"/>
    <dgm:cxn modelId="{19428259-64DB-4D53-BE9A-14734EA980B5}" type="presOf" srcId="{2BC7AEDD-9949-426A-90F9-F8A07E45D4BA}" destId="{460D1652-AAC4-48C8-8F0C-61088B2C82D0}" srcOrd="0" destOrd="0" presId="urn:microsoft.com/office/officeart/2005/8/layout/vList2"/>
    <dgm:cxn modelId="{0EA35C8F-8A05-4F1B-9D87-A0B2595CDD8B}" type="presOf" srcId="{62B27603-C364-42B7-8ED7-71CC34164A08}" destId="{FCD9248A-830F-459B-95CD-A9BE95F7E6D2}" srcOrd="0" destOrd="0" presId="urn:microsoft.com/office/officeart/2005/8/layout/vList2"/>
    <dgm:cxn modelId="{B3A2DAE5-499D-4B6F-AF1F-E542271A6D04}" type="presOf" srcId="{9C39DECA-5D3F-4220-B920-9185126869B6}" destId="{F5A05091-48EE-4132-9047-37A189B2BF6C}" srcOrd="0" destOrd="0" presId="urn:microsoft.com/office/officeart/2005/8/layout/vList2"/>
    <dgm:cxn modelId="{7BE0D021-3547-4CCB-8A23-E1B6F14F0C75}" srcId="{9C39DECA-5D3F-4220-B920-9185126869B6}" destId="{2BC7AEDD-9949-426A-90F9-F8A07E45D4BA}" srcOrd="1" destOrd="0" parTransId="{41747DBF-573B-433B-857D-44E98F474454}" sibTransId="{64F47C15-77D5-4D13-A6E8-5C8DC847D831}"/>
    <dgm:cxn modelId="{C82D1DD2-DBAD-4027-AE81-E7B560973BA9}" type="presOf" srcId="{F51B62DC-DF97-4072-8CA0-34A09EA16B33}" destId="{A5DBB691-EFB8-42DD-BBC4-1A1A992D969C}" srcOrd="0" destOrd="0" presId="urn:microsoft.com/office/officeart/2005/8/layout/vList2"/>
    <dgm:cxn modelId="{06189990-8674-4968-8814-ABA1ED34132C}" type="presOf" srcId="{90E0F0BD-5214-4905-977F-EE864EADFA54}" destId="{73EE714D-2BEF-4047-B81D-1DA9E2C06484}" srcOrd="0" destOrd="0" presId="urn:microsoft.com/office/officeart/2005/8/layout/vList2"/>
    <dgm:cxn modelId="{D9D6A4EE-AA21-483D-8468-E6A944C77105}" srcId="{9C39DECA-5D3F-4220-B920-9185126869B6}" destId="{62B27603-C364-42B7-8ED7-71CC34164A08}" srcOrd="4" destOrd="0" parTransId="{CD200DC4-B612-4AEF-BFE7-C79F6BB3634C}" sibTransId="{7ACAA97A-8DB9-4F59-947D-7380C4E2D31C}"/>
    <dgm:cxn modelId="{B7983842-7F08-42F9-9459-7724A205FA5D}" type="presOf" srcId="{1F7217D2-6FBA-40D7-BC16-11B8F9D22920}" destId="{5DF0B896-05C2-4D6B-B528-7412BA76A57A}" srcOrd="0" destOrd="0" presId="urn:microsoft.com/office/officeart/2005/8/layout/vList2"/>
    <dgm:cxn modelId="{83467B32-951A-4589-8876-4A58C1E2C018}" type="presParOf" srcId="{F5A05091-48EE-4132-9047-37A189B2BF6C}" destId="{73EE714D-2BEF-4047-B81D-1DA9E2C06484}" srcOrd="0" destOrd="0" presId="urn:microsoft.com/office/officeart/2005/8/layout/vList2"/>
    <dgm:cxn modelId="{72186E28-258F-4A67-8C73-929FE8E8DF59}" type="presParOf" srcId="{F5A05091-48EE-4132-9047-37A189B2BF6C}" destId="{364F62FA-0F63-4EA5-B4E5-65EC0AADA2DA}" srcOrd="1" destOrd="0" presId="urn:microsoft.com/office/officeart/2005/8/layout/vList2"/>
    <dgm:cxn modelId="{4F6FA648-EBEA-4541-8FF6-AB5B9BD1C75F}" type="presParOf" srcId="{F5A05091-48EE-4132-9047-37A189B2BF6C}" destId="{460D1652-AAC4-48C8-8F0C-61088B2C82D0}" srcOrd="2" destOrd="0" presId="urn:microsoft.com/office/officeart/2005/8/layout/vList2"/>
    <dgm:cxn modelId="{004B3E9B-C1B6-4214-A0C3-F80616304C73}" type="presParOf" srcId="{F5A05091-48EE-4132-9047-37A189B2BF6C}" destId="{AD375497-8FBB-4D32-8C84-92466EF007CF}" srcOrd="3" destOrd="0" presId="urn:microsoft.com/office/officeart/2005/8/layout/vList2"/>
    <dgm:cxn modelId="{340D4A33-9A7E-460E-970A-D78CD182E05D}" type="presParOf" srcId="{F5A05091-48EE-4132-9047-37A189B2BF6C}" destId="{A5DBB691-EFB8-42DD-BBC4-1A1A992D969C}" srcOrd="4" destOrd="0" presId="urn:microsoft.com/office/officeart/2005/8/layout/vList2"/>
    <dgm:cxn modelId="{CA1F8614-29CF-4A3F-A6AA-ABDEDFAD9276}" type="presParOf" srcId="{F5A05091-48EE-4132-9047-37A189B2BF6C}" destId="{E5864E32-212A-49A3-BCB1-1CCFCFFD2EE4}" srcOrd="5" destOrd="0" presId="urn:microsoft.com/office/officeart/2005/8/layout/vList2"/>
    <dgm:cxn modelId="{A6273855-B504-42CD-A632-1FCE500B88F9}" type="presParOf" srcId="{F5A05091-48EE-4132-9047-37A189B2BF6C}" destId="{2111D712-0C63-4149-8A5F-D8DA156128AD}" srcOrd="6" destOrd="0" presId="urn:microsoft.com/office/officeart/2005/8/layout/vList2"/>
    <dgm:cxn modelId="{262DA213-CCA4-453C-9849-7EB0878F269C}" type="presParOf" srcId="{F5A05091-48EE-4132-9047-37A189B2BF6C}" destId="{FE1728A9-6400-40D5-B018-3F67BFB2BA6F}" srcOrd="7" destOrd="0" presId="urn:microsoft.com/office/officeart/2005/8/layout/vList2"/>
    <dgm:cxn modelId="{46F8DB2B-26A2-4F6F-A1A2-97D02FDCA7E8}" type="presParOf" srcId="{F5A05091-48EE-4132-9047-37A189B2BF6C}" destId="{FCD9248A-830F-459B-95CD-A9BE95F7E6D2}" srcOrd="8" destOrd="0" presId="urn:microsoft.com/office/officeart/2005/8/layout/vList2"/>
    <dgm:cxn modelId="{41928411-C8DC-40EB-8D15-DC273F0E2D31}" type="presParOf" srcId="{F5A05091-48EE-4132-9047-37A189B2BF6C}" destId="{3CBD6577-E4D7-4309-BF5B-CE9DFF9379CA}" srcOrd="9" destOrd="0" presId="urn:microsoft.com/office/officeart/2005/8/layout/vList2"/>
    <dgm:cxn modelId="{52A4254B-73DE-4315-860F-70DD183C4431}" type="presParOf" srcId="{F5A05091-48EE-4132-9047-37A189B2BF6C}" destId="{5DF0B896-05C2-4D6B-B528-7412BA76A57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5E06D1-0F51-4447-901F-FC5AC49DC3B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858F1EBE-CFB4-4BDA-94B7-F8EC9E3AA3FA}">
      <dgm:prSet/>
      <dgm:spPr/>
      <dgm:t>
        <a:bodyPr/>
        <a:lstStyle/>
        <a:p>
          <a:pPr rtl="0"/>
          <a:r>
            <a:rPr lang="en-US" dirty="0" smtClean="0"/>
            <a:t>actions</a:t>
          </a:r>
          <a:endParaRPr lang="en-CA" dirty="0"/>
        </a:p>
      </dgm:t>
    </dgm:pt>
    <dgm:pt modelId="{1F70AFDC-0675-4F0A-A91E-D62B458A446F}" type="parTrans" cxnId="{822A0D8A-0B75-4586-B2E3-1A9906BF2668}">
      <dgm:prSet/>
      <dgm:spPr/>
      <dgm:t>
        <a:bodyPr/>
        <a:lstStyle/>
        <a:p>
          <a:endParaRPr lang="en-CA"/>
        </a:p>
      </dgm:t>
    </dgm:pt>
    <dgm:pt modelId="{97922D18-7185-4111-9F42-7E3252DF7B99}" type="sibTrans" cxnId="{822A0D8A-0B75-4586-B2E3-1A9906BF2668}">
      <dgm:prSet/>
      <dgm:spPr/>
      <dgm:t>
        <a:bodyPr/>
        <a:lstStyle/>
        <a:p>
          <a:endParaRPr lang="en-CA"/>
        </a:p>
      </dgm:t>
    </dgm:pt>
    <dgm:pt modelId="{7C33BAE0-9CAE-4570-BCF7-5BF98601F57D}">
      <dgm:prSet custT="1"/>
      <dgm:spPr/>
      <dgm:t>
        <a:bodyPr/>
        <a:lstStyle/>
        <a:p>
          <a:pPr rtl="0"/>
          <a:r>
            <a:rPr lang="en-US" sz="2800" dirty="0" smtClean="0"/>
            <a:t>energy choices by firms, consumers</a:t>
          </a:r>
          <a:endParaRPr lang="en-CA" sz="2800" dirty="0"/>
        </a:p>
      </dgm:t>
    </dgm:pt>
    <dgm:pt modelId="{41716FA0-6CFC-43BE-B676-AE939F6FE894}" type="parTrans" cxnId="{9EAD9509-F493-4852-B17A-03C55DA95286}">
      <dgm:prSet/>
      <dgm:spPr/>
      <dgm:t>
        <a:bodyPr/>
        <a:lstStyle/>
        <a:p>
          <a:endParaRPr lang="en-CA"/>
        </a:p>
      </dgm:t>
    </dgm:pt>
    <dgm:pt modelId="{5B7A0847-9C67-4B89-BD85-3B9EB9EC45C0}" type="sibTrans" cxnId="{9EAD9509-F493-4852-B17A-03C55DA95286}">
      <dgm:prSet/>
      <dgm:spPr/>
      <dgm:t>
        <a:bodyPr/>
        <a:lstStyle/>
        <a:p>
          <a:endParaRPr lang="en-CA"/>
        </a:p>
      </dgm:t>
    </dgm:pt>
    <dgm:pt modelId="{259757CE-36D9-477D-BBB0-FAB4DD423998}">
      <dgm:prSet/>
      <dgm:spPr/>
      <dgm:t>
        <a:bodyPr/>
        <a:lstStyle/>
        <a:p>
          <a:pPr rtl="0"/>
          <a:r>
            <a:rPr lang="en-US" dirty="0" smtClean="0"/>
            <a:t>policies</a:t>
          </a:r>
          <a:endParaRPr lang="en-CA" dirty="0"/>
        </a:p>
      </dgm:t>
    </dgm:pt>
    <dgm:pt modelId="{519198DE-C8DA-409E-9953-9C51A96DF1EC}" type="parTrans" cxnId="{264882D3-1CED-4E96-894A-638BE0CF6E75}">
      <dgm:prSet/>
      <dgm:spPr/>
      <dgm:t>
        <a:bodyPr/>
        <a:lstStyle/>
        <a:p>
          <a:endParaRPr lang="en-CA"/>
        </a:p>
      </dgm:t>
    </dgm:pt>
    <dgm:pt modelId="{09F893A2-0513-4141-8C60-EA311080BB2D}" type="sibTrans" cxnId="{264882D3-1CED-4E96-894A-638BE0CF6E75}">
      <dgm:prSet/>
      <dgm:spPr/>
      <dgm:t>
        <a:bodyPr/>
        <a:lstStyle/>
        <a:p>
          <a:endParaRPr lang="en-CA"/>
        </a:p>
      </dgm:t>
    </dgm:pt>
    <dgm:pt modelId="{16D5B88B-00AE-44A1-9031-35F220811102}">
      <dgm:prSet custT="1"/>
      <dgm:spPr/>
      <dgm:t>
        <a:bodyPr/>
        <a:lstStyle/>
        <a:p>
          <a:pPr rtl="0"/>
          <a:r>
            <a:rPr lang="en-US" sz="2800" dirty="0" smtClean="0"/>
            <a:t>rules produced by government that influence actions</a:t>
          </a:r>
          <a:endParaRPr lang="en-CA" sz="2800" dirty="0"/>
        </a:p>
      </dgm:t>
    </dgm:pt>
    <dgm:pt modelId="{469DD6D7-F046-4C6E-A578-554BDDFE93D9}" type="parTrans" cxnId="{ECC909CB-EBFA-4CD8-86D7-4B07E5881617}">
      <dgm:prSet/>
      <dgm:spPr/>
      <dgm:t>
        <a:bodyPr/>
        <a:lstStyle/>
        <a:p>
          <a:endParaRPr lang="en-CA"/>
        </a:p>
      </dgm:t>
    </dgm:pt>
    <dgm:pt modelId="{37535D0D-49CA-4362-8C25-FC6C30DE5C7A}" type="sibTrans" cxnId="{ECC909CB-EBFA-4CD8-86D7-4B07E5881617}">
      <dgm:prSet/>
      <dgm:spPr/>
      <dgm:t>
        <a:bodyPr/>
        <a:lstStyle/>
        <a:p>
          <a:endParaRPr lang="en-CA"/>
        </a:p>
      </dgm:t>
    </dgm:pt>
    <dgm:pt modelId="{01DFBC50-C268-4433-883F-71474F12E54F}">
      <dgm:prSet/>
      <dgm:spPr/>
      <dgm:t>
        <a:bodyPr/>
        <a:lstStyle/>
        <a:p>
          <a:pPr rtl="0"/>
          <a:r>
            <a:rPr lang="en-US" dirty="0" smtClean="0"/>
            <a:t>Governance</a:t>
          </a:r>
          <a:endParaRPr lang="en-CA" dirty="0"/>
        </a:p>
      </dgm:t>
    </dgm:pt>
    <dgm:pt modelId="{DD704ED6-373B-444F-920F-A9C43CC11553}" type="parTrans" cxnId="{6E0BFAF8-C1A7-4366-A761-3FD05F823E19}">
      <dgm:prSet/>
      <dgm:spPr/>
      <dgm:t>
        <a:bodyPr/>
        <a:lstStyle/>
        <a:p>
          <a:endParaRPr lang="en-CA"/>
        </a:p>
      </dgm:t>
    </dgm:pt>
    <dgm:pt modelId="{AAC13608-4C50-41EF-AFD3-3C7B9433E7F3}" type="sibTrans" cxnId="{6E0BFAF8-C1A7-4366-A761-3FD05F823E19}">
      <dgm:prSet/>
      <dgm:spPr/>
      <dgm:t>
        <a:bodyPr/>
        <a:lstStyle/>
        <a:p>
          <a:endParaRPr lang="en-CA"/>
        </a:p>
      </dgm:t>
    </dgm:pt>
    <dgm:pt modelId="{C9241205-8A62-4542-AEFF-B475E822ACDB}">
      <dgm:prSet custT="1"/>
      <dgm:spPr/>
      <dgm:t>
        <a:bodyPr/>
        <a:lstStyle/>
        <a:p>
          <a:pPr rtl="0"/>
          <a:r>
            <a:rPr lang="en-US" sz="2800" dirty="0" smtClean="0"/>
            <a:t>who decides the rules</a:t>
          </a:r>
          <a:endParaRPr lang="en-CA" sz="2800" dirty="0"/>
        </a:p>
      </dgm:t>
    </dgm:pt>
    <dgm:pt modelId="{01526263-9861-4176-98FA-AA98DD1B1B0A}" type="parTrans" cxnId="{900E10D5-2E51-43F7-81FB-B1EF3E8B43C0}">
      <dgm:prSet/>
      <dgm:spPr/>
      <dgm:t>
        <a:bodyPr/>
        <a:lstStyle/>
        <a:p>
          <a:endParaRPr lang="en-CA"/>
        </a:p>
      </dgm:t>
    </dgm:pt>
    <dgm:pt modelId="{A6855CE5-184D-4A93-BC06-BDB4F50E62F7}" type="sibTrans" cxnId="{900E10D5-2E51-43F7-81FB-B1EF3E8B43C0}">
      <dgm:prSet/>
      <dgm:spPr/>
      <dgm:t>
        <a:bodyPr/>
        <a:lstStyle/>
        <a:p>
          <a:endParaRPr lang="en-CA"/>
        </a:p>
      </dgm:t>
    </dgm:pt>
    <dgm:pt modelId="{17E1EFF0-67AE-49CD-A759-C501F9D89381}" type="pres">
      <dgm:prSet presAssocID="{1E5E06D1-0F51-4447-901F-FC5AC49DC3BC}" presName="Name0" presStyleCnt="0">
        <dgm:presLayoutVars>
          <dgm:dir/>
          <dgm:animLvl val="lvl"/>
          <dgm:resizeHandles val="exact"/>
        </dgm:presLayoutVars>
      </dgm:prSet>
      <dgm:spPr/>
      <dgm:t>
        <a:bodyPr/>
        <a:lstStyle/>
        <a:p>
          <a:endParaRPr lang="en-CA"/>
        </a:p>
      </dgm:t>
    </dgm:pt>
    <dgm:pt modelId="{E41FB83F-EE31-4088-89A2-CFC6CA23AC91}" type="pres">
      <dgm:prSet presAssocID="{858F1EBE-CFB4-4BDA-94B7-F8EC9E3AA3FA}" presName="linNode" presStyleCnt="0"/>
      <dgm:spPr/>
    </dgm:pt>
    <dgm:pt modelId="{D3495F65-DE92-42F0-9E51-B565C051A22C}" type="pres">
      <dgm:prSet presAssocID="{858F1EBE-CFB4-4BDA-94B7-F8EC9E3AA3FA}" presName="parentText" presStyleLbl="node1" presStyleIdx="0" presStyleCnt="3">
        <dgm:presLayoutVars>
          <dgm:chMax val="1"/>
          <dgm:bulletEnabled val="1"/>
        </dgm:presLayoutVars>
      </dgm:prSet>
      <dgm:spPr/>
      <dgm:t>
        <a:bodyPr/>
        <a:lstStyle/>
        <a:p>
          <a:endParaRPr lang="en-CA"/>
        </a:p>
      </dgm:t>
    </dgm:pt>
    <dgm:pt modelId="{6A464C22-30F4-4144-B833-379791F447E9}" type="pres">
      <dgm:prSet presAssocID="{858F1EBE-CFB4-4BDA-94B7-F8EC9E3AA3FA}" presName="descendantText" presStyleLbl="alignAccFollowNode1" presStyleIdx="0" presStyleCnt="3">
        <dgm:presLayoutVars>
          <dgm:bulletEnabled val="1"/>
        </dgm:presLayoutVars>
      </dgm:prSet>
      <dgm:spPr/>
      <dgm:t>
        <a:bodyPr/>
        <a:lstStyle/>
        <a:p>
          <a:endParaRPr lang="en-CA"/>
        </a:p>
      </dgm:t>
    </dgm:pt>
    <dgm:pt modelId="{5CCC5F1C-A2D3-4783-B6D9-B081CCE05FE9}" type="pres">
      <dgm:prSet presAssocID="{97922D18-7185-4111-9F42-7E3252DF7B99}" presName="sp" presStyleCnt="0"/>
      <dgm:spPr/>
    </dgm:pt>
    <dgm:pt modelId="{96F3D802-E3CE-4F48-A1EF-DE115526C4BB}" type="pres">
      <dgm:prSet presAssocID="{259757CE-36D9-477D-BBB0-FAB4DD423998}" presName="linNode" presStyleCnt="0"/>
      <dgm:spPr/>
    </dgm:pt>
    <dgm:pt modelId="{1F2BBD24-9A02-43C2-AE7B-CE6FD5CA29D5}" type="pres">
      <dgm:prSet presAssocID="{259757CE-36D9-477D-BBB0-FAB4DD423998}" presName="parentText" presStyleLbl="node1" presStyleIdx="1" presStyleCnt="3">
        <dgm:presLayoutVars>
          <dgm:chMax val="1"/>
          <dgm:bulletEnabled val="1"/>
        </dgm:presLayoutVars>
      </dgm:prSet>
      <dgm:spPr/>
      <dgm:t>
        <a:bodyPr/>
        <a:lstStyle/>
        <a:p>
          <a:endParaRPr lang="en-CA"/>
        </a:p>
      </dgm:t>
    </dgm:pt>
    <dgm:pt modelId="{E86E9F25-4304-4830-AD9F-48F64CA726FE}" type="pres">
      <dgm:prSet presAssocID="{259757CE-36D9-477D-BBB0-FAB4DD423998}" presName="descendantText" presStyleLbl="alignAccFollowNode1" presStyleIdx="1" presStyleCnt="3">
        <dgm:presLayoutVars>
          <dgm:bulletEnabled val="1"/>
        </dgm:presLayoutVars>
      </dgm:prSet>
      <dgm:spPr/>
      <dgm:t>
        <a:bodyPr/>
        <a:lstStyle/>
        <a:p>
          <a:endParaRPr lang="en-CA"/>
        </a:p>
      </dgm:t>
    </dgm:pt>
    <dgm:pt modelId="{D76572A9-1B50-4FE5-9CFB-207B76B998E4}" type="pres">
      <dgm:prSet presAssocID="{09F893A2-0513-4141-8C60-EA311080BB2D}" presName="sp" presStyleCnt="0"/>
      <dgm:spPr/>
    </dgm:pt>
    <dgm:pt modelId="{8CDB8A1D-A053-460C-B786-FE71561B4150}" type="pres">
      <dgm:prSet presAssocID="{01DFBC50-C268-4433-883F-71474F12E54F}" presName="linNode" presStyleCnt="0"/>
      <dgm:spPr/>
    </dgm:pt>
    <dgm:pt modelId="{6330C37D-614E-48F9-A1C2-29655BEF648C}" type="pres">
      <dgm:prSet presAssocID="{01DFBC50-C268-4433-883F-71474F12E54F}" presName="parentText" presStyleLbl="node1" presStyleIdx="2" presStyleCnt="3">
        <dgm:presLayoutVars>
          <dgm:chMax val="1"/>
          <dgm:bulletEnabled val="1"/>
        </dgm:presLayoutVars>
      </dgm:prSet>
      <dgm:spPr/>
      <dgm:t>
        <a:bodyPr/>
        <a:lstStyle/>
        <a:p>
          <a:endParaRPr lang="en-CA"/>
        </a:p>
      </dgm:t>
    </dgm:pt>
    <dgm:pt modelId="{4ABA9BA3-8B2E-415B-84EE-886F3E05748F}" type="pres">
      <dgm:prSet presAssocID="{01DFBC50-C268-4433-883F-71474F12E54F}" presName="descendantText" presStyleLbl="alignAccFollowNode1" presStyleIdx="2" presStyleCnt="3">
        <dgm:presLayoutVars>
          <dgm:bulletEnabled val="1"/>
        </dgm:presLayoutVars>
      </dgm:prSet>
      <dgm:spPr/>
      <dgm:t>
        <a:bodyPr/>
        <a:lstStyle/>
        <a:p>
          <a:endParaRPr lang="en-CA"/>
        </a:p>
      </dgm:t>
    </dgm:pt>
  </dgm:ptLst>
  <dgm:cxnLst>
    <dgm:cxn modelId="{753DBAA3-16D4-4049-9F40-186EB76FB91F}" type="presOf" srcId="{01DFBC50-C268-4433-883F-71474F12E54F}" destId="{6330C37D-614E-48F9-A1C2-29655BEF648C}" srcOrd="0" destOrd="0" presId="urn:microsoft.com/office/officeart/2005/8/layout/vList5"/>
    <dgm:cxn modelId="{ECC909CB-EBFA-4CD8-86D7-4B07E5881617}" srcId="{259757CE-36D9-477D-BBB0-FAB4DD423998}" destId="{16D5B88B-00AE-44A1-9031-35F220811102}" srcOrd="0" destOrd="0" parTransId="{469DD6D7-F046-4C6E-A578-554BDDFE93D9}" sibTransId="{37535D0D-49CA-4362-8C25-FC6C30DE5C7A}"/>
    <dgm:cxn modelId="{96531E25-D72A-4FA5-9E9C-25009AE68F2C}" type="presOf" srcId="{858F1EBE-CFB4-4BDA-94B7-F8EC9E3AA3FA}" destId="{D3495F65-DE92-42F0-9E51-B565C051A22C}" srcOrd="0" destOrd="0" presId="urn:microsoft.com/office/officeart/2005/8/layout/vList5"/>
    <dgm:cxn modelId="{822A0D8A-0B75-4586-B2E3-1A9906BF2668}" srcId="{1E5E06D1-0F51-4447-901F-FC5AC49DC3BC}" destId="{858F1EBE-CFB4-4BDA-94B7-F8EC9E3AA3FA}" srcOrd="0" destOrd="0" parTransId="{1F70AFDC-0675-4F0A-A91E-D62B458A446F}" sibTransId="{97922D18-7185-4111-9F42-7E3252DF7B99}"/>
    <dgm:cxn modelId="{B2BC6F5F-3909-4F85-9B19-A769AD2BD93F}" type="presOf" srcId="{1E5E06D1-0F51-4447-901F-FC5AC49DC3BC}" destId="{17E1EFF0-67AE-49CD-A759-C501F9D89381}" srcOrd="0" destOrd="0" presId="urn:microsoft.com/office/officeart/2005/8/layout/vList5"/>
    <dgm:cxn modelId="{264882D3-1CED-4E96-894A-638BE0CF6E75}" srcId="{1E5E06D1-0F51-4447-901F-FC5AC49DC3BC}" destId="{259757CE-36D9-477D-BBB0-FAB4DD423998}" srcOrd="1" destOrd="0" parTransId="{519198DE-C8DA-409E-9953-9C51A96DF1EC}" sibTransId="{09F893A2-0513-4141-8C60-EA311080BB2D}"/>
    <dgm:cxn modelId="{6B4C60FB-C079-4819-BBBA-2962DDEC7F23}" type="presOf" srcId="{259757CE-36D9-477D-BBB0-FAB4DD423998}" destId="{1F2BBD24-9A02-43C2-AE7B-CE6FD5CA29D5}" srcOrd="0" destOrd="0" presId="urn:microsoft.com/office/officeart/2005/8/layout/vList5"/>
    <dgm:cxn modelId="{6E0BFAF8-C1A7-4366-A761-3FD05F823E19}" srcId="{1E5E06D1-0F51-4447-901F-FC5AC49DC3BC}" destId="{01DFBC50-C268-4433-883F-71474F12E54F}" srcOrd="2" destOrd="0" parTransId="{DD704ED6-373B-444F-920F-A9C43CC11553}" sibTransId="{AAC13608-4C50-41EF-AFD3-3C7B9433E7F3}"/>
    <dgm:cxn modelId="{900E10D5-2E51-43F7-81FB-B1EF3E8B43C0}" srcId="{01DFBC50-C268-4433-883F-71474F12E54F}" destId="{C9241205-8A62-4542-AEFF-B475E822ACDB}" srcOrd="0" destOrd="0" parTransId="{01526263-9861-4176-98FA-AA98DD1B1B0A}" sibTransId="{A6855CE5-184D-4A93-BC06-BDB4F50E62F7}"/>
    <dgm:cxn modelId="{E7BF0738-D000-4457-A9D6-38073993E88C}" type="presOf" srcId="{7C33BAE0-9CAE-4570-BCF7-5BF98601F57D}" destId="{6A464C22-30F4-4144-B833-379791F447E9}" srcOrd="0" destOrd="0" presId="urn:microsoft.com/office/officeart/2005/8/layout/vList5"/>
    <dgm:cxn modelId="{F45115C7-1674-449A-B21D-A1C714ACF532}" type="presOf" srcId="{16D5B88B-00AE-44A1-9031-35F220811102}" destId="{E86E9F25-4304-4830-AD9F-48F64CA726FE}" srcOrd="0" destOrd="0" presId="urn:microsoft.com/office/officeart/2005/8/layout/vList5"/>
    <dgm:cxn modelId="{7BCB7F4F-3A54-4FD4-9949-AE8778E765F3}" type="presOf" srcId="{C9241205-8A62-4542-AEFF-B475E822ACDB}" destId="{4ABA9BA3-8B2E-415B-84EE-886F3E05748F}" srcOrd="0" destOrd="0" presId="urn:microsoft.com/office/officeart/2005/8/layout/vList5"/>
    <dgm:cxn modelId="{9EAD9509-F493-4852-B17A-03C55DA95286}" srcId="{858F1EBE-CFB4-4BDA-94B7-F8EC9E3AA3FA}" destId="{7C33BAE0-9CAE-4570-BCF7-5BF98601F57D}" srcOrd="0" destOrd="0" parTransId="{41716FA0-6CFC-43BE-B676-AE939F6FE894}" sibTransId="{5B7A0847-9C67-4B89-BD85-3B9EB9EC45C0}"/>
    <dgm:cxn modelId="{770A9C26-8022-4C1C-8A16-FD1230E34BCC}" type="presParOf" srcId="{17E1EFF0-67AE-49CD-A759-C501F9D89381}" destId="{E41FB83F-EE31-4088-89A2-CFC6CA23AC91}" srcOrd="0" destOrd="0" presId="urn:microsoft.com/office/officeart/2005/8/layout/vList5"/>
    <dgm:cxn modelId="{ED471EC6-F30E-44CC-A5FB-B04B525F6C05}" type="presParOf" srcId="{E41FB83F-EE31-4088-89A2-CFC6CA23AC91}" destId="{D3495F65-DE92-42F0-9E51-B565C051A22C}" srcOrd="0" destOrd="0" presId="urn:microsoft.com/office/officeart/2005/8/layout/vList5"/>
    <dgm:cxn modelId="{C24F84F3-AF71-4668-AFA9-AA3DAD8E02AB}" type="presParOf" srcId="{E41FB83F-EE31-4088-89A2-CFC6CA23AC91}" destId="{6A464C22-30F4-4144-B833-379791F447E9}" srcOrd="1" destOrd="0" presId="urn:microsoft.com/office/officeart/2005/8/layout/vList5"/>
    <dgm:cxn modelId="{9473CD78-52E3-44FA-B678-08C64496E4A2}" type="presParOf" srcId="{17E1EFF0-67AE-49CD-A759-C501F9D89381}" destId="{5CCC5F1C-A2D3-4783-B6D9-B081CCE05FE9}" srcOrd="1" destOrd="0" presId="urn:microsoft.com/office/officeart/2005/8/layout/vList5"/>
    <dgm:cxn modelId="{F5615454-16AB-4079-A803-DEDCBCAE8FEF}" type="presParOf" srcId="{17E1EFF0-67AE-49CD-A759-C501F9D89381}" destId="{96F3D802-E3CE-4F48-A1EF-DE115526C4BB}" srcOrd="2" destOrd="0" presId="urn:microsoft.com/office/officeart/2005/8/layout/vList5"/>
    <dgm:cxn modelId="{C994149B-FE44-4BDB-BB6F-9E27C53FA765}" type="presParOf" srcId="{96F3D802-E3CE-4F48-A1EF-DE115526C4BB}" destId="{1F2BBD24-9A02-43C2-AE7B-CE6FD5CA29D5}" srcOrd="0" destOrd="0" presId="urn:microsoft.com/office/officeart/2005/8/layout/vList5"/>
    <dgm:cxn modelId="{98E5D3A7-8754-4E94-BD60-FBEE4ED18530}" type="presParOf" srcId="{96F3D802-E3CE-4F48-A1EF-DE115526C4BB}" destId="{E86E9F25-4304-4830-AD9F-48F64CA726FE}" srcOrd="1" destOrd="0" presId="urn:microsoft.com/office/officeart/2005/8/layout/vList5"/>
    <dgm:cxn modelId="{0413E65C-94FA-4784-B0A9-BBEB6FC5E8F1}" type="presParOf" srcId="{17E1EFF0-67AE-49CD-A759-C501F9D89381}" destId="{D76572A9-1B50-4FE5-9CFB-207B76B998E4}" srcOrd="3" destOrd="0" presId="urn:microsoft.com/office/officeart/2005/8/layout/vList5"/>
    <dgm:cxn modelId="{D3B481F2-1531-432F-92EF-67E443BBC640}" type="presParOf" srcId="{17E1EFF0-67AE-49CD-A759-C501F9D89381}" destId="{8CDB8A1D-A053-460C-B786-FE71561B4150}" srcOrd="4" destOrd="0" presId="urn:microsoft.com/office/officeart/2005/8/layout/vList5"/>
    <dgm:cxn modelId="{E7DFD970-DFCF-412D-A29F-308DAF5E049A}" type="presParOf" srcId="{8CDB8A1D-A053-460C-B786-FE71561B4150}" destId="{6330C37D-614E-48F9-A1C2-29655BEF648C}" srcOrd="0" destOrd="0" presId="urn:microsoft.com/office/officeart/2005/8/layout/vList5"/>
    <dgm:cxn modelId="{6CFFDD8F-8970-4E09-9DD2-05C134FF5B62}" type="presParOf" srcId="{8CDB8A1D-A053-460C-B786-FE71561B4150}" destId="{4ABA9BA3-8B2E-415B-84EE-886F3E05748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343ED1-63A8-408E-A12E-A64844BE810F}"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CA"/>
        </a:p>
      </dgm:t>
    </dgm:pt>
    <dgm:pt modelId="{C1707293-6D51-425D-B45F-C4731D7F8F67}">
      <dgm:prSet/>
      <dgm:spPr/>
      <dgm:t>
        <a:bodyPr/>
        <a:lstStyle/>
        <a:p>
          <a:pPr rtl="0"/>
          <a:r>
            <a:rPr lang="en-US" b="0" dirty="0" smtClean="0"/>
            <a:t>Legally binding requirement for a specific action</a:t>
          </a:r>
          <a:endParaRPr lang="en-CA" b="0" dirty="0"/>
        </a:p>
      </dgm:t>
    </dgm:pt>
    <dgm:pt modelId="{B8DA9A05-BF19-4726-B690-E9C6996912F8}" type="parTrans" cxnId="{ECFAD110-C18B-4903-B95A-FD669CCF586F}">
      <dgm:prSet/>
      <dgm:spPr/>
      <dgm:t>
        <a:bodyPr/>
        <a:lstStyle/>
        <a:p>
          <a:endParaRPr lang="en-CA"/>
        </a:p>
      </dgm:t>
    </dgm:pt>
    <dgm:pt modelId="{8DB42CF0-4C1A-4E14-BB0A-4A73B939C1D9}" type="sibTrans" cxnId="{ECFAD110-C18B-4903-B95A-FD669CCF586F}">
      <dgm:prSet/>
      <dgm:spPr/>
      <dgm:t>
        <a:bodyPr/>
        <a:lstStyle/>
        <a:p>
          <a:endParaRPr lang="en-CA"/>
        </a:p>
      </dgm:t>
    </dgm:pt>
    <dgm:pt modelId="{DC9A5EF6-449B-4B4E-B9A4-077CA31EB9DE}" type="pres">
      <dgm:prSet presAssocID="{B5343ED1-63A8-408E-A12E-A64844BE810F}" presName="linear" presStyleCnt="0">
        <dgm:presLayoutVars>
          <dgm:animLvl val="lvl"/>
          <dgm:resizeHandles val="exact"/>
        </dgm:presLayoutVars>
      </dgm:prSet>
      <dgm:spPr/>
      <dgm:t>
        <a:bodyPr/>
        <a:lstStyle/>
        <a:p>
          <a:endParaRPr lang="en-CA"/>
        </a:p>
      </dgm:t>
    </dgm:pt>
    <dgm:pt modelId="{CAEFAB94-514F-4863-88BD-931FD3FA48BF}" type="pres">
      <dgm:prSet presAssocID="{C1707293-6D51-425D-B45F-C4731D7F8F67}" presName="parentText" presStyleLbl="node1" presStyleIdx="0" presStyleCnt="1">
        <dgm:presLayoutVars>
          <dgm:chMax val="0"/>
          <dgm:bulletEnabled val="1"/>
        </dgm:presLayoutVars>
      </dgm:prSet>
      <dgm:spPr/>
      <dgm:t>
        <a:bodyPr/>
        <a:lstStyle/>
        <a:p>
          <a:endParaRPr lang="en-CA"/>
        </a:p>
      </dgm:t>
    </dgm:pt>
  </dgm:ptLst>
  <dgm:cxnLst>
    <dgm:cxn modelId="{795F6A71-4DC9-4BBC-9672-DE7A8481A1B7}" type="presOf" srcId="{B5343ED1-63A8-408E-A12E-A64844BE810F}" destId="{DC9A5EF6-449B-4B4E-B9A4-077CA31EB9DE}" srcOrd="0" destOrd="0" presId="urn:microsoft.com/office/officeart/2005/8/layout/vList2"/>
    <dgm:cxn modelId="{ECFAD110-C18B-4903-B95A-FD669CCF586F}" srcId="{B5343ED1-63A8-408E-A12E-A64844BE810F}" destId="{C1707293-6D51-425D-B45F-C4731D7F8F67}" srcOrd="0" destOrd="0" parTransId="{B8DA9A05-BF19-4726-B690-E9C6996912F8}" sibTransId="{8DB42CF0-4C1A-4E14-BB0A-4A73B939C1D9}"/>
    <dgm:cxn modelId="{DC93A20D-803F-406A-9544-A02CF938DDA5}" type="presOf" srcId="{C1707293-6D51-425D-B45F-C4731D7F8F67}" destId="{CAEFAB94-514F-4863-88BD-931FD3FA48BF}" srcOrd="0" destOrd="0" presId="urn:microsoft.com/office/officeart/2005/8/layout/vList2"/>
    <dgm:cxn modelId="{90698AFB-9111-4961-A8B3-20B18C28DCE2}" type="presParOf" srcId="{DC9A5EF6-449B-4B4E-B9A4-077CA31EB9DE}" destId="{CAEFAB94-514F-4863-88BD-931FD3FA48B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5000C0-FE7D-492E-9CFB-114A840BAAAF}"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CA"/>
        </a:p>
      </dgm:t>
    </dgm:pt>
    <dgm:pt modelId="{68D12717-BAE6-4278-BED1-A706536E4088}">
      <dgm:prSet/>
      <dgm:spPr/>
      <dgm:t>
        <a:bodyPr/>
        <a:lstStyle/>
        <a:p>
          <a:pPr rtl="0"/>
          <a:r>
            <a:rPr lang="en-US" dirty="0" smtClean="0"/>
            <a:t>Does not prohibit action, but taxes it</a:t>
          </a:r>
          <a:endParaRPr lang="en-CA" dirty="0"/>
        </a:p>
      </dgm:t>
    </dgm:pt>
    <dgm:pt modelId="{D3F9DE2D-8C80-465A-B567-5DABA800C65B}" type="parTrans" cxnId="{EB7D687D-BE17-4260-90F9-F5533A95CB49}">
      <dgm:prSet/>
      <dgm:spPr/>
      <dgm:t>
        <a:bodyPr/>
        <a:lstStyle/>
        <a:p>
          <a:endParaRPr lang="en-CA"/>
        </a:p>
      </dgm:t>
    </dgm:pt>
    <dgm:pt modelId="{5E2261B1-2E26-4A5E-AF2F-FD9C9D886C33}" type="sibTrans" cxnId="{EB7D687D-BE17-4260-90F9-F5533A95CB49}">
      <dgm:prSet/>
      <dgm:spPr/>
      <dgm:t>
        <a:bodyPr/>
        <a:lstStyle/>
        <a:p>
          <a:endParaRPr lang="en-CA"/>
        </a:p>
      </dgm:t>
    </dgm:pt>
    <dgm:pt modelId="{94E525F8-FF35-4319-8E2C-4A60DA888596}" type="pres">
      <dgm:prSet presAssocID="{835000C0-FE7D-492E-9CFB-114A840BAAAF}" presName="linear" presStyleCnt="0">
        <dgm:presLayoutVars>
          <dgm:animLvl val="lvl"/>
          <dgm:resizeHandles val="exact"/>
        </dgm:presLayoutVars>
      </dgm:prSet>
      <dgm:spPr/>
      <dgm:t>
        <a:bodyPr/>
        <a:lstStyle/>
        <a:p>
          <a:endParaRPr lang="en-CA"/>
        </a:p>
      </dgm:t>
    </dgm:pt>
    <dgm:pt modelId="{0BFBAA93-B039-43A8-B4B6-4A2A883CB30C}" type="pres">
      <dgm:prSet presAssocID="{68D12717-BAE6-4278-BED1-A706536E4088}" presName="parentText" presStyleLbl="node1" presStyleIdx="0" presStyleCnt="1">
        <dgm:presLayoutVars>
          <dgm:chMax val="0"/>
          <dgm:bulletEnabled val="1"/>
        </dgm:presLayoutVars>
      </dgm:prSet>
      <dgm:spPr/>
      <dgm:t>
        <a:bodyPr/>
        <a:lstStyle/>
        <a:p>
          <a:endParaRPr lang="en-CA"/>
        </a:p>
      </dgm:t>
    </dgm:pt>
  </dgm:ptLst>
  <dgm:cxnLst>
    <dgm:cxn modelId="{B6DA1330-4CB4-4DE1-822D-528B73103780}" type="presOf" srcId="{835000C0-FE7D-492E-9CFB-114A840BAAAF}" destId="{94E525F8-FF35-4319-8E2C-4A60DA888596}" srcOrd="0" destOrd="0" presId="urn:microsoft.com/office/officeart/2005/8/layout/vList2"/>
    <dgm:cxn modelId="{59DECA68-07DA-4765-8445-2280ADA5279F}" type="presOf" srcId="{68D12717-BAE6-4278-BED1-A706536E4088}" destId="{0BFBAA93-B039-43A8-B4B6-4A2A883CB30C}" srcOrd="0" destOrd="0" presId="urn:microsoft.com/office/officeart/2005/8/layout/vList2"/>
    <dgm:cxn modelId="{EB7D687D-BE17-4260-90F9-F5533A95CB49}" srcId="{835000C0-FE7D-492E-9CFB-114A840BAAAF}" destId="{68D12717-BAE6-4278-BED1-A706536E4088}" srcOrd="0" destOrd="0" parTransId="{D3F9DE2D-8C80-465A-B567-5DABA800C65B}" sibTransId="{5E2261B1-2E26-4A5E-AF2F-FD9C9D886C33}"/>
    <dgm:cxn modelId="{102F2D89-8B0F-40FE-8230-EF1AA07ABF7B}" type="presParOf" srcId="{94E525F8-FF35-4319-8E2C-4A60DA888596}" destId="{0BFBAA93-B039-43A8-B4B6-4A2A883CB30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4F6361-8156-445E-A036-1E8D9A4631C0}"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CA"/>
        </a:p>
      </dgm:t>
    </dgm:pt>
    <dgm:pt modelId="{C375A18B-299B-45DB-8005-0CB2B59DB95E}">
      <dgm:prSet/>
      <dgm:spPr/>
      <dgm:t>
        <a:bodyPr/>
        <a:lstStyle/>
        <a:p>
          <a:pPr rtl="0"/>
          <a:r>
            <a:rPr lang="en-US" smtClean="0"/>
            <a:t>Government spending reduces cost of action</a:t>
          </a:r>
          <a:endParaRPr lang="en-CA"/>
        </a:p>
      </dgm:t>
    </dgm:pt>
    <dgm:pt modelId="{BA7494B1-B2EB-407A-885E-223D18268D6D}" type="parTrans" cxnId="{B581D840-0706-407D-B914-029C55DEA471}">
      <dgm:prSet/>
      <dgm:spPr/>
      <dgm:t>
        <a:bodyPr/>
        <a:lstStyle/>
        <a:p>
          <a:endParaRPr lang="en-CA"/>
        </a:p>
      </dgm:t>
    </dgm:pt>
    <dgm:pt modelId="{168AB78F-0FE6-4BA4-B58F-06DC722C285A}" type="sibTrans" cxnId="{B581D840-0706-407D-B914-029C55DEA471}">
      <dgm:prSet/>
      <dgm:spPr/>
      <dgm:t>
        <a:bodyPr/>
        <a:lstStyle/>
        <a:p>
          <a:endParaRPr lang="en-CA"/>
        </a:p>
      </dgm:t>
    </dgm:pt>
    <dgm:pt modelId="{55D16E29-7993-40A2-828B-E6314A4B12DF}" type="pres">
      <dgm:prSet presAssocID="{874F6361-8156-445E-A036-1E8D9A4631C0}" presName="linear" presStyleCnt="0">
        <dgm:presLayoutVars>
          <dgm:animLvl val="lvl"/>
          <dgm:resizeHandles val="exact"/>
        </dgm:presLayoutVars>
      </dgm:prSet>
      <dgm:spPr/>
      <dgm:t>
        <a:bodyPr/>
        <a:lstStyle/>
        <a:p>
          <a:endParaRPr lang="en-CA"/>
        </a:p>
      </dgm:t>
    </dgm:pt>
    <dgm:pt modelId="{B4B3064D-84B1-4E59-8706-B68A0AA62EE8}" type="pres">
      <dgm:prSet presAssocID="{C375A18B-299B-45DB-8005-0CB2B59DB95E}" presName="parentText" presStyleLbl="node1" presStyleIdx="0" presStyleCnt="1">
        <dgm:presLayoutVars>
          <dgm:chMax val="0"/>
          <dgm:bulletEnabled val="1"/>
        </dgm:presLayoutVars>
      </dgm:prSet>
      <dgm:spPr/>
      <dgm:t>
        <a:bodyPr/>
        <a:lstStyle/>
        <a:p>
          <a:endParaRPr lang="en-CA"/>
        </a:p>
      </dgm:t>
    </dgm:pt>
  </dgm:ptLst>
  <dgm:cxnLst>
    <dgm:cxn modelId="{B581D840-0706-407D-B914-029C55DEA471}" srcId="{874F6361-8156-445E-A036-1E8D9A4631C0}" destId="{C375A18B-299B-45DB-8005-0CB2B59DB95E}" srcOrd="0" destOrd="0" parTransId="{BA7494B1-B2EB-407A-885E-223D18268D6D}" sibTransId="{168AB78F-0FE6-4BA4-B58F-06DC722C285A}"/>
    <dgm:cxn modelId="{C8E19E17-5D54-4417-A21D-C67EFA5BEA5F}" type="presOf" srcId="{874F6361-8156-445E-A036-1E8D9A4631C0}" destId="{55D16E29-7993-40A2-828B-E6314A4B12DF}" srcOrd="0" destOrd="0" presId="urn:microsoft.com/office/officeart/2005/8/layout/vList2"/>
    <dgm:cxn modelId="{D793A345-4856-471D-8DDF-0F249C0D3805}" type="presOf" srcId="{C375A18B-299B-45DB-8005-0CB2B59DB95E}" destId="{B4B3064D-84B1-4E59-8706-B68A0AA62EE8}" srcOrd="0" destOrd="0" presId="urn:microsoft.com/office/officeart/2005/8/layout/vList2"/>
    <dgm:cxn modelId="{FC6CA3DE-FA10-459F-BBD7-40300EC571EC}" type="presParOf" srcId="{55D16E29-7993-40A2-828B-E6314A4B12DF}" destId="{B4B3064D-84B1-4E59-8706-B68A0AA62EE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7A2F27-94DE-4F52-8183-6F2408CB66C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CA"/>
        </a:p>
      </dgm:t>
    </dgm:pt>
    <dgm:pt modelId="{B635E9DC-6661-4848-B704-0D2CB9C8AAF2}">
      <dgm:prSet/>
      <dgm:spPr/>
      <dgm:t>
        <a:bodyPr/>
        <a:lstStyle/>
        <a:p>
          <a:pPr rtl="0"/>
          <a:r>
            <a:rPr lang="en-US" dirty="0" smtClean="0"/>
            <a:t>Can produce more informed decisions about costs and efficacy</a:t>
          </a:r>
          <a:endParaRPr lang="en-CA" dirty="0"/>
        </a:p>
      </dgm:t>
    </dgm:pt>
    <dgm:pt modelId="{4485A667-7EAD-457E-899F-55B06CB74B9C}" type="parTrans" cxnId="{B174D68B-B746-415A-AA5D-7FC1492D172D}">
      <dgm:prSet/>
      <dgm:spPr/>
      <dgm:t>
        <a:bodyPr/>
        <a:lstStyle/>
        <a:p>
          <a:endParaRPr lang="en-CA"/>
        </a:p>
      </dgm:t>
    </dgm:pt>
    <dgm:pt modelId="{A1E8316C-A099-48A5-ACCB-70C098FC44E1}" type="sibTrans" cxnId="{B174D68B-B746-415A-AA5D-7FC1492D172D}">
      <dgm:prSet/>
      <dgm:spPr/>
      <dgm:t>
        <a:bodyPr/>
        <a:lstStyle/>
        <a:p>
          <a:endParaRPr lang="en-CA"/>
        </a:p>
      </dgm:t>
    </dgm:pt>
    <dgm:pt modelId="{FE8DAE81-73DA-4B41-9F39-57EFA8BBD8A2}" type="pres">
      <dgm:prSet presAssocID="{3D7A2F27-94DE-4F52-8183-6F2408CB66C1}" presName="linear" presStyleCnt="0">
        <dgm:presLayoutVars>
          <dgm:animLvl val="lvl"/>
          <dgm:resizeHandles val="exact"/>
        </dgm:presLayoutVars>
      </dgm:prSet>
      <dgm:spPr/>
      <dgm:t>
        <a:bodyPr/>
        <a:lstStyle/>
        <a:p>
          <a:endParaRPr lang="en-CA"/>
        </a:p>
      </dgm:t>
    </dgm:pt>
    <dgm:pt modelId="{A3B9E1AD-3F8D-4719-9637-4FE785EA6E2E}" type="pres">
      <dgm:prSet presAssocID="{B635E9DC-6661-4848-B704-0D2CB9C8AAF2}" presName="parentText" presStyleLbl="node1" presStyleIdx="0" presStyleCnt="1" custScaleX="82500">
        <dgm:presLayoutVars>
          <dgm:chMax val="0"/>
          <dgm:bulletEnabled val="1"/>
        </dgm:presLayoutVars>
      </dgm:prSet>
      <dgm:spPr/>
      <dgm:t>
        <a:bodyPr/>
        <a:lstStyle/>
        <a:p>
          <a:endParaRPr lang="en-CA"/>
        </a:p>
      </dgm:t>
    </dgm:pt>
  </dgm:ptLst>
  <dgm:cxnLst>
    <dgm:cxn modelId="{F0656DF2-F80F-4B62-B396-E1AD34FDB2F0}" type="presOf" srcId="{3D7A2F27-94DE-4F52-8183-6F2408CB66C1}" destId="{FE8DAE81-73DA-4B41-9F39-57EFA8BBD8A2}" srcOrd="0" destOrd="0" presId="urn:microsoft.com/office/officeart/2005/8/layout/vList2"/>
    <dgm:cxn modelId="{E4032BF7-9C6D-4123-A359-BB7F7427D15D}" type="presOf" srcId="{B635E9DC-6661-4848-B704-0D2CB9C8AAF2}" destId="{A3B9E1AD-3F8D-4719-9637-4FE785EA6E2E}" srcOrd="0" destOrd="0" presId="urn:microsoft.com/office/officeart/2005/8/layout/vList2"/>
    <dgm:cxn modelId="{B174D68B-B746-415A-AA5D-7FC1492D172D}" srcId="{3D7A2F27-94DE-4F52-8183-6F2408CB66C1}" destId="{B635E9DC-6661-4848-B704-0D2CB9C8AAF2}" srcOrd="0" destOrd="0" parTransId="{4485A667-7EAD-457E-899F-55B06CB74B9C}" sibTransId="{A1E8316C-A099-48A5-ACCB-70C098FC44E1}"/>
    <dgm:cxn modelId="{CB9A1C30-7C31-4C96-A020-25B746005DAD}" type="presParOf" srcId="{FE8DAE81-73DA-4B41-9F39-57EFA8BBD8A2}" destId="{A3B9E1AD-3F8D-4719-9637-4FE785EA6E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929210-CE67-4A35-AABF-814749B7F86F}"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CA"/>
        </a:p>
      </dgm:t>
    </dgm:pt>
    <dgm:pt modelId="{6C37D5AD-75A7-496D-846D-0885784FF9CD}">
      <dgm:prSet/>
      <dgm:spPr/>
      <dgm:t>
        <a:bodyPr/>
        <a:lstStyle/>
        <a:p>
          <a:pPr rtl="0"/>
          <a:r>
            <a:rPr lang="en-US" smtClean="0"/>
            <a:t>Require a certain % of the market to have performance characteristics</a:t>
          </a:r>
          <a:endParaRPr lang="en-CA"/>
        </a:p>
      </dgm:t>
    </dgm:pt>
    <dgm:pt modelId="{8BC14574-0A51-4A36-84C9-D00489A58B98}" type="parTrans" cxnId="{B7E6E1BC-16EF-4CF2-ABE9-183491E78E9D}">
      <dgm:prSet/>
      <dgm:spPr/>
      <dgm:t>
        <a:bodyPr/>
        <a:lstStyle/>
        <a:p>
          <a:endParaRPr lang="en-CA"/>
        </a:p>
      </dgm:t>
    </dgm:pt>
    <dgm:pt modelId="{EDF7658B-ACFB-4FF1-B4C7-E911DDCDD632}" type="sibTrans" cxnId="{B7E6E1BC-16EF-4CF2-ABE9-183491E78E9D}">
      <dgm:prSet/>
      <dgm:spPr/>
      <dgm:t>
        <a:bodyPr/>
        <a:lstStyle/>
        <a:p>
          <a:endParaRPr lang="en-CA"/>
        </a:p>
      </dgm:t>
    </dgm:pt>
    <dgm:pt modelId="{2BFCAD71-16AB-4393-9E3A-8D41C1C0AEA1}" type="pres">
      <dgm:prSet presAssocID="{69929210-CE67-4A35-AABF-814749B7F86F}" presName="linear" presStyleCnt="0">
        <dgm:presLayoutVars>
          <dgm:animLvl val="lvl"/>
          <dgm:resizeHandles val="exact"/>
        </dgm:presLayoutVars>
      </dgm:prSet>
      <dgm:spPr/>
      <dgm:t>
        <a:bodyPr/>
        <a:lstStyle/>
        <a:p>
          <a:endParaRPr lang="en-CA"/>
        </a:p>
      </dgm:t>
    </dgm:pt>
    <dgm:pt modelId="{CC63AAEF-825A-4482-B3A6-2157615C6838}" type="pres">
      <dgm:prSet presAssocID="{6C37D5AD-75A7-496D-846D-0885784FF9CD}" presName="parentText" presStyleLbl="node1" presStyleIdx="0" presStyleCnt="1">
        <dgm:presLayoutVars>
          <dgm:chMax val="0"/>
          <dgm:bulletEnabled val="1"/>
        </dgm:presLayoutVars>
      </dgm:prSet>
      <dgm:spPr/>
      <dgm:t>
        <a:bodyPr/>
        <a:lstStyle/>
        <a:p>
          <a:endParaRPr lang="en-CA"/>
        </a:p>
      </dgm:t>
    </dgm:pt>
  </dgm:ptLst>
  <dgm:cxnLst>
    <dgm:cxn modelId="{B7E6E1BC-16EF-4CF2-ABE9-183491E78E9D}" srcId="{69929210-CE67-4A35-AABF-814749B7F86F}" destId="{6C37D5AD-75A7-496D-846D-0885784FF9CD}" srcOrd="0" destOrd="0" parTransId="{8BC14574-0A51-4A36-84C9-D00489A58B98}" sibTransId="{EDF7658B-ACFB-4FF1-B4C7-E911DDCDD632}"/>
    <dgm:cxn modelId="{A43F48D7-1768-4409-AA85-5BD6407BB7B7}" type="presOf" srcId="{6C37D5AD-75A7-496D-846D-0885784FF9CD}" destId="{CC63AAEF-825A-4482-B3A6-2157615C6838}" srcOrd="0" destOrd="0" presId="urn:microsoft.com/office/officeart/2005/8/layout/vList2"/>
    <dgm:cxn modelId="{22FBD0E0-3C78-4F5D-A4BD-EB57341877F5}" type="presOf" srcId="{69929210-CE67-4A35-AABF-814749B7F86F}" destId="{2BFCAD71-16AB-4393-9E3A-8D41C1C0AEA1}" srcOrd="0" destOrd="0" presId="urn:microsoft.com/office/officeart/2005/8/layout/vList2"/>
    <dgm:cxn modelId="{821D761F-5129-46FE-801E-279A4652AB62}" type="presParOf" srcId="{2BFCAD71-16AB-4393-9E3A-8D41C1C0AEA1}" destId="{CC63AAEF-825A-4482-B3A6-2157615C683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820274-7948-46CA-B4EB-7D02BF414DA6}"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n-CA"/>
        </a:p>
      </dgm:t>
    </dgm:pt>
    <dgm:pt modelId="{031309C7-3612-418C-B68F-2B25FF1F1C15}">
      <dgm:prSet/>
      <dgm:spPr/>
      <dgm:t>
        <a:bodyPr/>
        <a:lstStyle/>
        <a:p>
          <a:pPr rtl="0"/>
          <a:r>
            <a:rPr lang="en-US" smtClean="0"/>
            <a:t>Caps total amount of emissions</a:t>
          </a:r>
          <a:endParaRPr lang="en-CA"/>
        </a:p>
      </dgm:t>
    </dgm:pt>
    <dgm:pt modelId="{085C341E-D97F-48A3-AE2F-F3B39BDBE741}" type="parTrans" cxnId="{E61C56A1-7DAD-44A9-A31A-2D5155BF9940}">
      <dgm:prSet/>
      <dgm:spPr/>
      <dgm:t>
        <a:bodyPr/>
        <a:lstStyle/>
        <a:p>
          <a:endParaRPr lang="en-CA"/>
        </a:p>
      </dgm:t>
    </dgm:pt>
    <dgm:pt modelId="{713D5E2A-5D51-4318-A677-ACC6F0BA1783}" type="sibTrans" cxnId="{E61C56A1-7DAD-44A9-A31A-2D5155BF9940}">
      <dgm:prSet/>
      <dgm:spPr/>
      <dgm:t>
        <a:bodyPr/>
        <a:lstStyle/>
        <a:p>
          <a:endParaRPr lang="en-CA"/>
        </a:p>
      </dgm:t>
    </dgm:pt>
    <dgm:pt modelId="{D57D1D6D-F6AC-499C-AA1F-7E1EF84590AA}">
      <dgm:prSet/>
      <dgm:spPr/>
      <dgm:t>
        <a:bodyPr/>
        <a:lstStyle/>
        <a:p>
          <a:pPr rtl="0"/>
          <a:r>
            <a:rPr lang="en-US" smtClean="0"/>
            <a:t>Distributes tradable allowances (permits) to polluters</a:t>
          </a:r>
          <a:endParaRPr lang="en-CA"/>
        </a:p>
      </dgm:t>
    </dgm:pt>
    <dgm:pt modelId="{2FBE89DE-3E4F-4D75-81E8-D8E03F3CF1DB}" type="parTrans" cxnId="{88F3E6DD-425F-4740-97B0-33B6EFD17C5B}">
      <dgm:prSet/>
      <dgm:spPr/>
      <dgm:t>
        <a:bodyPr/>
        <a:lstStyle/>
        <a:p>
          <a:endParaRPr lang="en-CA"/>
        </a:p>
      </dgm:t>
    </dgm:pt>
    <dgm:pt modelId="{B34B52C0-B247-440B-BD5F-EE70127903F4}" type="sibTrans" cxnId="{88F3E6DD-425F-4740-97B0-33B6EFD17C5B}">
      <dgm:prSet/>
      <dgm:spPr/>
      <dgm:t>
        <a:bodyPr/>
        <a:lstStyle/>
        <a:p>
          <a:endParaRPr lang="en-CA"/>
        </a:p>
      </dgm:t>
    </dgm:pt>
    <dgm:pt modelId="{C5390F93-2F32-4D25-87BD-ECC2ED1C896F}" type="pres">
      <dgm:prSet presAssocID="{0B820274-7948-46CA-B4EB-7D02BF414DA6}" presName="linear" presStyleCnt="0">
        <dgm:presLayoutVars>
          <dgm:animLvl val="lvl"/>
          <dgm:resizeHandles val="exact"/>
        </dgm:presLayoutVars>
      </dgm:prSet>
      <dgm:spPr/>
      <dgm:t>
        <a:bodyPr/>
        <a:lstStyle/>
        <a:p>
          <a:endParaRPr lang="en-CA"/>
        </a:p>
      </dgm:t>
    </dgm:pt>
    <dgm:pt modelId="{CD4A6746-1BBB-4F80-8A00-631B188FB31C}" type="pres">
      <dgm:prSet presAssocID="{031309C7-3612-418C-B68F-2B25FF1F1C15}" presName="parentText" presStyleLbl="node1" presStyleIdx="0" presStyleCnt="2">
        <dgm:presLayoutVars>
          <dgm:chMax val="0"/>
          <dgm:bulletEnabled val="1"/>
        </dgm:presLayoutVars>
      </dgm:prSet>
      <dgm:spPr/>
      <dgm:t>
        <a:bodyPr/>
        <a:lstStyle/>
        <a:p>
          <a:endParaRPr lang="en-CA"/>
        </a:p>
      </dgm:t>
    </dgm:pt>
    <dgm:pt modelId="{7BE899CD-DFE0-4E91-BA66-088F306D0BF5}" type="pres">
      <dgm:prSet presAssocID="{713D5E2A-5D51-4318-A677-ACC6F0BA1783}" presName="spacer" presStyleCnt="0"/>
      <dgm:spPr/>
    </dgm:pt>
    <dgm:pt modelId="{7A09D362-C264-481A-87C3-CA0ACA5096CD}" type="pres">
      <dgm:prSet presAssocID="{D57D1D6D-F6AC-499C-AA1F-7E1EF84590AA}" presName="parentText" presStyleLbl="node1" presStyleIdx="1" presStyleCnt="2">
        <dgm:presLayoutVars>
          <dgm:chMax val="0"/>
          <dgm:bulletEnabled val="1"/>
        </dgm:presLayoutVars>
      </dgm:prSet>
      <dgm:spPr/>
      <dgm:t>
        <a:bodyPr/>
        <a:lstStyle/>
        <a:p>
          <a:endParaRPr lang="en-CA"/>
        </a:p>
      </dgm:t>
    </dgm:pt>
  </dgm:ptLst>
  <dgm:cxnLst>
    <dgm:cxn modelId="{E61C56A1-7DAD-44A9-A31A-2D5155BF9940}" srcId="{0B820274-7948-46CA-B4EB-7D02BF414DA6}" destId="{031309C7-3612-418C-B68F-2B25FF1F1C15}" srcOrd="0" destOrd="0" parTransId="{085C341E-D97F-48A3-AE2F-F3B39BDBE741}" sibTransId="{713D5E2A-5D51-4318-A677-ACC6F0BA1783}"/>
    <dgm:cxn modelId="{4E002CD0-B1EA-4EFF-9285-9C32CEB3590D}" type="presOf" srcId="{031309C7-3612-418C-B68F-2B25FF1F1C15}" destId="{CD4A6746-1BBB-4F80-8A00-631B188FB31C}" srcOrd="0" destOrd="0" presId="urn:microsoft.com/office/officeart/2005/8/layout/vList2"/>
    <dgm:cxn modelId="{727C78D3-A641-472F-A649-3959E8DE9A89}" type="presOf" srcId="{D57D1D6D-F6AC-499C-AA1F-7E1EF84590AA}" destId="{7A09D362-C264-481A-87C3-CA0ACA5096CD}" srcOrd="0" destOrd="0" presId="urn:microsoft.com/office/officeart/2005/8/layout/vList2"/>
    <dgm:cxn modelId="{D99C3066-E605-467A-BEC1-22158A584123}" type="presOf" srcId="{0B820274-7948-46CA-B4EB-7D02BF414DA6}" destId="{C5390F93-2F32-4D25-87BD-ECC2ED1C896F}" srcOrd="0" destOrd="0" presId="urn:microsoft.com/office/officeart/2005/8/layout/vList2"/>
    <dgm:cxn modelId="{88F3E6DD-425F-4740-97B0-33B6EFD17C5B}" srcId="{0B820274-7948-46CA-B4EB-7D02BF414DA6}" destId="{D57D1D6D-F6AC-499C-AA1F-7E1EF84590AA}" srcOrd="1" destOrd="0" parTransId="{2FBE89DE-3E4F-4D75-81E8-D8E03F3CF1DB}" sibTransId="{B34B52C0-B247-440B-BD5F-EE70127903F4}"/>
    <dgm:cxn modelId="{16B7CCA0-3EDD-4AB8-8454-098BE2EE7D1F}" type="presParOf" srcId="{C5390F93-2F32-4D25-87BD-ECC2ED1C896F}" destId="{CD4A6746-1BBB-4F80-8A00-631B188FB31C}" srcOrd="0" destOrd="0" presId="urn:microsoft.com/office/officeart/2005/8/layout/vList2"/>
    <dgm:cxn modelId="{8BC631E3-A241-408C-9A87-BC95D05EC42B}" type="presParOf" srcId="{C5390F93-2F32-4D25-87BD-ECC2ED1C896F}" destId="{7BE899CD-DFE0-4E91-BA66-088F306D0BF5}" srcOrd="1" destOrd="0" presId="urn:microsoft.com/office/officeart/2005/8/layout/vList2"/>
    <dgm:cxn modelId="{4BC0658B-90E6-4AFB-A96D-247890DD2C8D}" type="presParOf" srcId="{C5390F93-2F32-4D25-87BD-ECC2ED1C896F}" destId="{7A09D362-C264-481A-87C3-CA0ACA5096C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39DECA-5D3F-4220-B920-9185126869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90E0F0BD-5214-4905-977F-EE864EADFA54}">
      <dgm:prSet/>
      <dgm:spPr/>
      <dgm:t>
        <a:bodyPr/>
        <a:lstStyle/>
        <a:p>
          <a:pPr rtl="0"/>
          <a:r>
            <a:rPr lang="en-US" dirty="0" smtClean="0"/>
            <a:t>Overview – readings and themes</a:t>
          </a:r>
          <a:endParaRPr lang="en-CA" dirty="0"/>
        </a:p>
      </dgm:t>
    </dgm:pt>
    <dgm:pt modelId="{FF3529B0-94AC-4CFE-AA1D-6AE32995E41F}" type="parTrans" cxnId="{8E20863C-E2E9-4233-B8D4-32F64EFFABD2}">
      <dgm:prSet/>
      <dgm:spPr/>
      <dgm:t>
        <a:bodyPr/>
        <a:lstStyle/>
        <a:p>
          <a:endParaRPr lang="en-CA"/>
        </a:p>
      </dgm:t>
    </dgm:pt>
    <dgm:pt modelId="{4424BB57-D9FA-4AD0-B5A1-ECE9CA897C50}" type="sibTrans" cxnId="{8E20863C-E2E9-4233-B8D4-32F64EFFABD2}">
      <dgm:prSet/>
      <dgm:spPr/>
      <dgm:t>
        <a:bodyPr/>
        <a:lstStyle/>
        <a:p>
          <a:endParaRPr lang="en-CA"/>
        </a:p>
      </dgm:t>
    </dgm:pt>
    <dgm:pt modelId="{F51B62DC-DF97-4072-8CA0-34A09EA16B33}">
      <dgm:prSet/>
      <dgm:spPr/>
      <dgm:t>
        <a:bodyPr/>
        <a:lstStyle/>
        <a:p>
          <a:pPr rtl="0"/>
          <a:r>
            <a:rPr lang="en-US" dirty="0" smtClean="0"/>
            <a:t>Alternative Policy Instruments</a:t>
          </a:r>
          <a:endParaRPr lang="en-CA" dirty="0"/>
        </a:p>
      </dgm:t>
    </dgm:pt>
    <dgm:pt modelId="{E3DBE854-530D-4AF1-BF37-CE9287CC305D}" type="parTrans" cxnId="{82A6EB5F-C792-4CAC-B22C-11B732C445BF}">
      <dgm:prSet/>
      <dgm:spPr/>
      <dgm:t>
        <a:bodyPr/>
        <a:lstStyle/>
        <a:p>
          <a:endParaRPr lang="en-CA"/>
        </a:p>
      </dgm:t>
    </dgm:pt>
    <dgm:pt modelId="{66226D62-1D2F-47F1-9E28-6864F2045A7B}" type="sibTrans" cxnId="{82A6EB5F-C792-4CAC-B22C-11B732C445BF}">
      <dgm:prSet/>
      <dgm:spPr/>
      <dgm:t>
        <a:bodyPr/>
        <a:lstStyle/>
        <a:p>
          <a:endParaRPr lang="en-CA"/>
        </a:p>
      </dgm:t>
    </dgm:pt>
    <dgm:pt modelId="{F9FFF8EB-AE72-4221-889D-1CF8E9B63E5D}">
      <dgm:prSet/>
      <dgm:spPr/>
      <dgm:t>
        <a:bodyPr/>
        <a:lstStyle/>
        <a:p>
          <a:pPr rtl="0"/>
          <a:r>
            <a:rPr lang="en-US" smtClean="0"/>
            <a:t>Evaluative criteria</a:t>
          </a:r>
          <a:endParaRPr lang="en-CA"/>
        </a:p>
      </dgm:t>
    </dgm:pt>
    <dgm:pt modelId="{2C40C3AF-F5A4-4096-9D52-6D61F041B035}" type="parTrans" cxnId="{6BFD11A1-8CF2-4355-BC2C-12F393F6E959}">
      <dgm:prSet/>
      <dgm:spPr/>
      <dgm:t>
        <a:bodyPr/>
        <a:lstStyle/>
        <a:p>
          <a:endParaRPr lang="en-CA"/>
        </a:p>
      </dgm:t>
    </dgm:pt>
    <dgm:pt modelId="{11BDC19B-3E5F-452D-BCCA-C85458D7F6FA}" type="sibTrans" cxnId="{6BFD11A1-8CF2-4355-BC2C-12F393F6E959}">
      <dgm:prSet/>
      <dgm:spPr/>
      <dgm:t>
        <a:bodyPr/>
        <a:lstStyle/>
        <a:p>
          <a:endParaRPr lang="en-CA"/>
        </a:p>
      </dgm:t>
    </dgm:pt>
    <dgm:pt modelId="{62B27603-C364-42B7-8ED7-71CC34164A08}">
      <dgm:prSet/>
      <dgm:spPr/>
      <dgm:t>
        <a:bodyPr/>
        <a:lstStyle/>
        <a:p>
          <a:pPr rtl="0"/>
          <a:r>
            <a:rPr lang="en-US" dirty="0" smtClean="0"/>
            <a:t>Comparative evaluation</a:t>
          </a:r>
          <a:endParaRPr lang="en-CA" dirty="0"/>
        </a:p>
      </dgm:t>
    </dgm:pt>
    <dgm:pt modelId="{CD200DC4-B612-4AEF-BFE7-C79F6BB3634C}" type="parTrans" cxnId="{D9D6A4EE-AA21-483D-8468-E6A944C77105}">
      <dgm:prSet/>
      <dgm:spPr/>
      <dgm:t>
        <a:bodyPr/>
        <a:lstStyle/>
        <a:p>
          <a:endParaRPr lang="en-CA"/>
        </a:p>
      </dgm:t>
    </dgm:pt>
    <dgm:pt modelId="{7ACAA97A-8DB9-4F59-947D-7380C4E2D31C}" type="sibTrans" cxnId="{D9D6A4EE-AA21-483D-8468-E6A944C77105}">
      <dgm:prSet/>
      <dgm:spPr/>
      <dgm:t>
        <a:bodyPr/>
        <a:lstStyle/>
        <a:p>
          <a:endParaRPr lang="en-CA"/>
        </a:p>
      </dgm:t>
    </dgm:pt>
    <dgm:pt modelId="{2BC7AEDD-9949-426A-90F9-F8A07E45D4BA}">
      <dgm:prSet/>
      <dgm:spPr/>
      <dgm:t>
        <a:bodyPr/>
        <a:lstStyle/>
        <a:p>
          <a:pPr rtl="0"/>
          <a:r>
            <a:rPr lang="en-CA" dirty="0" smtClean="0"/>
            <a:t>Market failures</a:t>
          </a:r>
          <a:endParaRPr lang="en-CA" dirty="0"/>
        </a:p>
      </dgm:t>
    </dgm:pt>
    <dgm:pt modelId="{41747DBF-573B-433B-857D-44E98F474454}" type="parTrans" cxnId="{7BE0D021-3547-4CCB-8A23-E1B6F14F0C75}">
      <dgm:prSet/>
      <dgm:spPr/>
      <dgm:t>
        <a:bodyPr/>
        <a:lstStyle/>
        <a:p>
          <a:endParaRPr lang="en-CA"/>
        </a:p>
      </dgm:t>
    </dgm:pt>
    <dgm:pt modelId="{64F47C15-77D5-4D13-A6E8-5C8DC847D831}" type="sibTrans" cxnId="{7BE0D021-3547-4CCB-8A23-E1B6F14F0C75}">
      <dgm:prSet/>
      <dgm:spPr/>
      <dgm:t>
        <a:bodyPr/>
        <a:lstStyle/>
        <a:p>
          <a:endParaRPr lang="en-CA"/>
        </a:p>
      </dgm:t>
    </dgm:pt>
    <dgm:pt modelId="{1F7217D2-6FBA-40D7-BC16-11B8F9D22920}">
      <dgm:prSet/>
      <dgm:spPr/>
      <dgm:t>
        <a:bodyPr/>
        <a:lstStyle/>
        <a:p>
          <a:pPr rtl="0"/>
          <a:r>
            <a:rPr lang="en-CA" dirty="0" smtClean="0"/>
            <a:t>Revenue recycling</a:t>
          </a:r>
          <a:endParaRPr lang="en-CA" dirty="0"/>
        </a:p>
      </dgm:t>
    </dgm:pt>
    <dgm:pt modelId="{A2567062-22CF-4CCB-B6C1-156E2C005519}" type="parTrans" cxnId="{1EDD46D6-7E79-4609-9CAA-09ED0C9F6B6F}">
      <dgm:prSet/>
      <dgm:spPr/>
      <dgm:t>
        <a:bodyPr/>
        <a:lstStyle/>
        <a:p>
          <a:endParaRPr lang="en-CA"/>
        </a:p>
      </dgm:t>
    </dgm:pt>
    <dgm:pt modelId="{361CD0A9-886F-4505-A957-70B1C66C4E95}" type="sibTrans" cxnId="{1EDD46D6-7E79-4609-9CAA-09ED0C9F6B6F}">
      <dgm:prSet/>
      <dgm:spPr/>
      <dgm:t>
        <a:bodyPr/>
        <a:lstStyle/>
        <a:p>
          <a:endParaRPr lang="en-CA"/>
        </a:p>
      </dgm:t>
    </dgm:pt>
    <dgm:pt modelId="{F5A05091-48EE-4132-9047-37A189B2BF6C}" type="pres">
      <dgm:prSet presAssocID="{9C39DECA-5D3F-4220-B920-9185126869B6}" presName="linear" presStyleCnt="0">
        <dgm:presLayoutVars>
          <dgm:animLvl val="lvl"/>
          <dgm:resizeHandles val="exact"/>
        </dgm:presLayoutVars>
      </dgm:prSet>
      <dgm:spPr/>
      <dgm:t>
        <a:bodyPr/>
        <a:lstStyle/>
        <a:p>
          <a:endParaRPr lang="en-CA"/>
        </a:p>
      </dgm:t>
    </dgm:pt>
    <dgm:pt modelId="{73EE714D-2BEF-4047-B81D-1DA9E2C06484}" type="pres">
      <dgm:prSet presAssocID="{90E0F0BD-5214-4905-977F-EE864EADFA54}" presName="parentText" presStyleLbl="node1" presStyleIdx="0" presStyleCnt="6">
        <dgm:presLayoutVars>
          <dgm:chMax val="0"/>
          <dgm:bulletEnabled val="1"/>
        </dgm:presLayoutVars>
      </dgm:prSet>
      <dgm:spPr/>
      <dgm:t>
        <a:bodyPr/>
        <a:lstStyle/>
        <a:p>
          <a:endParaRPr lang="en-CA"/>
        </a:p>
      </dgm:t>
    </dgm:pt>
    <dgm:pt modelId="{364F62FA-0F63-4EA5-B4E5-65EC0AADA2DA}" type="pres">
      <dgm:prSet presAssocID="{4424BB57-D9FA-4AD0-B5A1-ECE9CA897C50}" presName="spacer" presStyleCnt="0"/>
      <dgm:spPr/>
    </dgm:pt>
    <dgm:pt modelId="{460D1652-AAC4-48C8-8F0C-61088B2C82D0}" type="pres">
      <dgm:prSet presAssocID="{2BC7AEDD-9949-426A-90F9-F8A07E45D4BA}" presName="parentText" presStyleLbl="node1" presStyleIdx="1" presStyleCnt="6">
        <dgm:presLayoutVars>
          <dgm:chMax val="0"/>
          <dgm:bulletEnabled val="1"/>
        </dgm:presLayoutVars>
      </dgm:prSet>
      <dgm:spPr/>
      <dgm:t>
        <a:bodyPr/>
        <a:lstStyle/>
        <a:p>
          <a:endParaRPr lang="en-CA"/>
        </a:p>
      </dgm:t>
    </dgm:pt>
    <dgm:pt modelId="{AD375497-8FBB-4D32-8C84-92466EF007CF}" type="pres">
      <dgm:prSet presAssocID="{64F47C15-77D5-4D13-A6E8-5C8DC847D831}" presName="spacer" presStyleCnt="0"/>
      <dgm:spPr/>
    </dgm:pt>
    <dgm:pt modelId="{A5DBB691-EFB8-42DD-BBC4-1A1A992D969C}" type="pres">
      <dgm:prSet presAssocID="{F51B62DC-DF97-4072-8CA0-34A09EA16B33}" presName="parentText" presStyleLbl="node1" presStyleIdx="2" presStyleCnt="6">
        <dgm:presLayoutVars>
          <dgm:chMax val="0"/>
          <dgm:bulletEnabled val="1"/>
        </dgm:presLayoutVars>
      </dgm:prSet>
      <dgm:spPr/>
      <dgm:t>
        <a:bodyPr/>
        <a:lstStyle/>
        <a:p>
          <a:endParaRPr lang="en-CA"/>
        </a:p>
      </dgm:t>
    </dgm:pt>
    <dgm:pt modelId="{E5864E32-212A-49A3-BCB1-1CCFCFFD2EE4}" type="pres">
      <dgm:prSet presAssocID="{66226D62-1D2F-47F1-9E28-6864F2045A7B}" presName="spacer" presStyleCnt="0"/>
      <dgm:spPr/>
    </dgm:pt>
    <dgm:pt modelId="{2111D712-0C63-4149-8A5F-D8DA156128AD}" type="pres">
      <dgm:prSet presAssocID="{F9FFF8EB-AE72-4221-889D-1CF8E9B63E5D}" presName="parentText" presStyleLbl="node1" presStyleIdx="3" presStyleCnt="6" custLinFactNeighborX="1639" custLinFactNeighborY="19838">
        <dgm:presLayoutVars>
          <dgm:chMax val="0"/>
          <dgm:bulletEnabled val="1"/>
        </dgm:presLayoutVars>
      </dgm:prSet>
      <dgm:spPr/>
      <dgm:t>
        <a:bodyPr/>
        <a:lstStyle/>
        <a:p>
          <a:endParaRPr lang="en-CA"/>
        </a:p>
      </dgm:t>
    </dgm:pt>
    <dgm:pt modelId="{FE1728A9-6400-40D5-B018-3F67BFB2BA6F}" type="pres">
      <dgm:prSet presAssocID="{11BDC19B-3E5F-452D-BCCA-C85458D7F6FA}" presName="spacer" presStyleCnt="0"/>
      <dgm:spPr/>
    </dgm:pt>
    <dgm:pt modelId="{FCD9248A-830F-459B-95CD-A9BE95F7E6D2}" type="pres">
      <dgm:prSet presAssocID="{62B27603-C364-42B7-8ED7-71CC34164A08}" presName="parentText" presStyleLbl="node1" presStyleIdx="4" presStyleCnt="6">
        <dgm:presLayoutVars>
          <dgm:chMax val="0"/>
          <dgm:bulletEnabled val="1"/>
        </dgm:presLayoutVars>
      </dgm:prSet>
      <dgm:spPr/>
      <dgm:t>
        <a:bodyPr/>
        <a:lstStyle/>
        <a:p>
          <a:endParaRPr lang="en-CA"/>
        </a:p>
      </dgm:t>
    </dgm:pt>
    <dgm:pt modelId="{3CBD6577-E4D7-4309-BF5B-CE9DFF9379CA}" type="pres">
      <dgm:prSet presAssocID="{7ACAA97A-8DB9-4F59-947D-7380C4E2D31C}" presName="spacer" presStyleCnt="0"/>
      <dgm:spPr/>
    </dgm:pt>
    <dgm:pt modelId="{5DF0B896-05C2-4D6B-B528-7412BA76A57A}" type="pres">
      <dgm:prSet presAssocID="{1F7217D2-6FBA-40D7-BC16-11B8F9D22920}" presName="parentText" presStyleLbl="node1" presStyleIdx="5" presStyleCnt="6">
        <dgm:presLayoutVars>
          <dgm:chMax val="0"/>
          <dgm:bulletEnabled val="1"/>
        </dgm:presLayoutVars>
      </dgm:prSet>
      <dgm:spPr/>
      <dgm:t>
        <a:bodyPr/>
        <a:lstStyle/>
        <a:p>
          <a:endParaRPr lang="en-CA"/>
        </a:p>
      </dgm:t>
    </dgm:pt>
  </dgm:ptLst>
  <dgm:cxnLst>
    <dgm:cxn modelId="{D9D6A4EE-AA21-483D-8468-E6A944C77105}" srcId="{9C39DECA-5D3F-4220-B920-9185126869B6}" destId="{62B27603-C364-42B7-8ED7-71CC34164A08}" srcOrd="4" destOrd="0" parTransId="{CD200DC4-B612-4AEF-BFE7-C79F6BB3634C}" sibTransId="{7ACAA97A-8DB9-4F59-947D-7380C4E2D31C}"/>
    <dgm:cxn modelId="{C547894F-BA8F-4CE0-B012-507E61C8AA6F}" type="presOf" srcId="{9C39DECA-5D3F-4220-B920-9185126869B6}" destId="{F5A05091-48EE-4132-9047-37A189B2BF6C}" srcOrd="0" destOrd="0" presId="urn:microsoft.com/office/officeart/2005/8/layout/vList2"/>
    <dgm:cxn modelId="{6801EC9A-32F2-4A36-8FC4-6EEFFF8E31E7}" type="presOf" srcId="{2BC7AEDD-9949-426A-90F9-F8A07E45D4BA}" destId="{460D1652-AAC4-48C8-8F0C-61088B2C82D0}" srcOrd="0" destOrd="0" presId="urn:microsoft.com/office/officeart/2005/8/layout/vList2"/>
    <dgm:cxn modelId="{7BE0D021-3547-4CCB-8A23-E1B6F14F0C75}" srcId="{9C39DECA-5D3F-4220-B920-9185126869B6}" destId="{2BC7AEDD-9949-426A-90F9-F8A07E45D4BA}" srcOrd="1" destOrd="0" parTransId="{41747DBF-573B-433B-857D-44E98F474454}" sibTransId="{64F47C15-77D5-4D13-A6E8-5C8DC847D831}"/>
    <dgm:cxn modelId="{A27F95A6-AE38-45A6-B89D-B82B4EE2E4A6}" type="presOf" srcId="{62B27603-C364-42B7-8ED7-71CC34164A08}" destId="{FCD9248A-830F-459B-95CD-A9BE95F7E6D2}" srcOrd="0" destOrd="0" presId="urn:microsoft.com/office/officeart/2005/8/layout/vList2"/>
    <dgm:cxn modelId="{8E20863C-E2E9-4233-B8D4-32F64EFFABD2}" srcId="{9C39DECA-5D3F-4220-B920-9185126869B6}" destId="{90E0F0BD-5214-4905-977F-EE864EADFA54}" srcOrd="0" destOrd="0" parTransId="{FF3529B0-94AC-4CFE-AA1D-6AE32995E41F}" sibTransId="{4424BB57-D9FA-4AD0-B5A1-ECE9CA897C50}"/>
    <dgm:cxn modelId="{1EDD46D6-7E79-4609-9CAA-09ED0C9F6B6F}" srcId="{9C39DECA-5D3F-4220-B920-9185126869B6}" destId="{1F7217D2-6FBA-40D7-BC16-11B8F9D22920}" srcOrd="5" destOrd="0" parTransId="{A2567062-22CF-4CCB-B6C1-156E2C005519}" sibTransId="{361CD0A9-886F-4505-A957-70B1C66C4E95}"/>
    <dgm:cxn modelId="{82A6EB5F-C792-4CAC-B22C-11B732C445BF}" srcId="{9C39DECA-5D3F-4220-B920-9185126869B6}" destId="{F51B62DC-DF97-4072-8CA0-34A09EA16B33}" srcOrd="2" destOrd="0" parTransId="{E3DBE854-530D-4AF1-BF37-CE9287CC305D}" sibTransId="{66226D62-1D2F-47F1-9E28-6864F2045A7B}"/>
    <dgm:cxn modelId="{6BFD11A1-8CF2-4355-BC2C-12F393F6E959}" srcId="{9C39DECA-5D3F-4220-B920-9185126869B6}" destId="{F9FFF8EB-AE72-4221-889D-1CF8E9B63E5D}" srcOrd="3" destOrd="0" parTransId="{2C40C3AF-F5A4-4096-9D52-6D61F041B035}" sibTransId="{11BDC19B-3E5F-452D-BCCA-C85458D7F6FA}"/>
    <dgm:cxn modelId="{7E704F32-CAEC-407A-BFD5-06DB1BF8A8FA}" type="presOf" srcId="{F9FFF8EB-AE72-4221-889D-1CF8E9B63E5D}" destId="{2111D712-0C63-4149-8A5F-D8DA156128AD}" srcOrd="0" destOrd="0" presId="urn:microsoft.com/office/officeart/2005/8/layout/vList2"/>
    <dgm:cxn modelId="{3CBB5343-B77D-4143-911D-7F6BE0CF9B88}" type="presOf" srcId="{1F7217D2-6FBA-40D7-BC16-11B8F9D22920}" destId="{5DF0B896-05C2-4D6B-B528-7412BA76A57A}" srcOrd="0" destOrd="0" presId="urn:microsoft.com/office/officeart/2005/8/layout/vList2"/>
    <dgm:cxn modelId="{BDA129A8-7E36-4935-9FB0-CB8145203B4D}" type="presOf" srcId="{F51B62DC-DF97-4072-8CA0-34A09EA16B33}" destId="{A5DBB691-EFB8-42DD-BBC4-1A1A992D969C}" srcOrd="0" destOrd="0" presId="urn:microsoft.com/office/officeart/2005/8/layout/vList2"/>
    <dgm:cxn modelId="{E5CB7662-D204-477A-BEB7-75D8702CE6E1}" type="presOf" srcId="{90E0F0BD-5214-4905-977F-EE864EADFA54}" destId="{73EE714D-2BEF-4047-B81D-1DA9E2C06484}" srcOrd="0" destOrd="0" presId="urn:microsoft.com/office/officeart/2005/8/layout/vList2"/>
    <dgm:cxn modelId="{9359BD9C-7557-43BB-BF5A-9A5F52D1D42A}" type="presParOf" srcId="{F5A05091-48EE-4132-9047-37A189B2BF6C}" destId="{73EE714D-2BEF-4047-B81D-1DA9E2C06484}" srcOrd="0" destOrd="0" presId="urn:microsoft.com/office/officeart/2005/8/layout/vList2"/>
    <dgm:cxn modelId="{5E4AF974-850F-444F-B51D-79D3C54BE9FE}" type="presParOf" srcId="{F5A05091-48EE-4132-9047-37A189B2BF6C}" destId="{364F62FA-0F63-4EA5-B4E5-65EC0AADA2DA}" srcOrd="1" destOrd="0" presId="urn:microsoft.com/office/officeart/2005/8/layout/vList2"/>
    <dgm:cxn modelId="{013705F0-F783-4C40-85E2-341CC4EAA296}" type="presParOf" srcId="{F5A05091-48EE-4132-9047-37A189B2BF6C}" destId="{460D1652-AAC4-48C8-8F0C-61088B2C82D0}" srcOrd="2" destOrd="0" presId="urn:microsoft.com/office/officeart/2005/8/layout/vList2"/>
    <dgm:cxn modelId="{B9831510-22A6-4B22-89CC-E7AE7588E22E}" type="presParOf" srcId="{F5A05091-48EE-4132-9047-37A189B2BF6C}" destId="{AD375497-8FBB-4D32-8C84-92466EF007CF}" srcOrd="3" destOrd="0" presId="urn:microsoft.com/office/officeart/2005/8/layout/vList2"/>
    <dgm:cxn modelId="{8F7684C2-B95C-4941-8FFA-49B6FE6728AB}" type="presParOf" srcId="{F5A05091-48EE-4132-9047-37A189B2BF6C}" destId="{A5DBB691-EFB8-42DD-BBC4-1A1A992D969C}" srcOrd="4" destOrd="0" presId="urn:microsoft.com/office/officeart/2005/8/layout/vList2"/>
    <dgm:cxn modelId="{9F79276D-2A32-4D22-9CCC-5A491876B6B6}" type="presParOf" srcId="{F5A05091-48EE-4132-9047-37A189B2BF6C}" destId="{E5864E32-212A-49A3-BCB1-1CCFCFFD2EE4}" srcOrd="5" destOrd="0" presId="urn:microsoft.com/office/officeart/2005/8/layout/vList2"/>
    <dgm:cxn modelId="{6314FF1B-68D9-480E-967B-03E000F9B17D}" type="presParOf" srcId="{F5A05091-48EE-4132-9047-37A189B2BF6C}" destId="{2111D712-0C63-4149-8A5F-D8DA156128AD}" srcOrd="6" destOrd="0" presId="urn:microsoft.com/office/officeart/2005/8/layout/vList2"/>
    <dgm:cxn modelId="{D58578E4-612C-411F-812D-3ED11CD222EB}" type="presParOf" srcId="{F5A05091-48EE-4132-9047-37A189B2BF6C}" destId="{FE1728A9-6400-40D5-B018-3F67BFB2BA6F}" srcOrd="7" destOrd="0" presId="urn:microsoft.com/office/officeart/2005/8/layout/vList2"/>
    <dgm:cxn modelId="{B32DE813-77E3-4CA2-A4E3-57FD55A5BFFF}" type="presParOf" srcId="{F5A05091-48EE-4132-9047-37A189B2BF6C}" destId="{FCD9248A-830F-459B-95CD-A9BE95F7E6D2}" srcOrd="8" destOrd="0" presId="urn:microsoft.com/office/officeart/2005/8/layout/vList2"/>
    <dgm:cxn modelId="{BC04D193-6F92-4F09-9E6F-AF539D55563B}" type="presParOf" srcId="{F5A05091-48EE-4132-9047-37A189B2BF6C}" destId="{3CBD6577-E4D7-4309-BF5B-CE9DFF9379CA}" srcOrd="9" destOrd="0" presId="urn:microsoft.com/office/officeart/2005/8/layout/vList2"/>
    <dgm:cxn modelId="{D8D033DE-4C60-4F47-8C02-458AB0471C18}" type="presParOf" srcId="{F5A05091-48EE-4132-9047-37A189B2BF6C}" destId="{5DF0B896-05C2-4D6B-B528-7412BA76A57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E714D-2BEF-4047-B81D-1DA9E2C06484}">
      <dsp:nvSpPr>
        <dsp:cNvPr id="0" name=""/>
        <dsp:cNvSpPr/>
      </dsp:nvSpPr>
      <dsp:spPr>
        <a:xfrm>
          <a:off x="0" y="284106"/>
          <a:ext cx="46482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Overview – readings and themes</a:t>
          </a:r>
          <a:endParaRPr lang="en-CA" sz="2500" kern="1200" dirty="0"/>
        </a:p>
      </dsp:txBody>
      <dsp:txXfrm>
        <a:off x="29271" y="313377"/>
        <a:ext cx="4589658" cy="541083"/>
      </dsp:txXfrm>
    </dsp:sp>
    <dsp:sp modelId="{460D1652-AAC4-48C8-8F0C-61088B2C82D0}">
      <dsp:nvSpPr>
        <dsp:cNvPr id="0" name=""/>
        <dsp:cNvSpPr/>
      </dsp:nvSpPr>
      <dsp:spPr>
        <a:xfrm>
          <a:off x="0" y="955731"/>
          <a:ext cx="46482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CA" sz="2500" kern="1200" dirty="0" smtClean="0"/>
            <a:t>Market failures</a:t>
          </a:r>
          <a:endParaRPr lang="en-CA" sz="2500" kern="1200" dirty="0"/>
        </a:p>
      </dsp:txBody>
      <dsp:txXfrm>
        <a:off x="29271" y="985002"/>
        <a:ext cx="4589658" cy="541083"/>
      </dsp:txXfrm>
    </dsp:sp>
    <dsp:sp modelId="{A5DBB691-EFB8-42DD-BBC4-1A1A992D969C}">
      <dsp:nvSpPr>
        <dsp:cNvPr id="0" name=""/>
        <dsp:cNvSpPr/>
      </dsp:nvSpPr>
      <dsp:spPr>
        <a:xfrm>
          <a:off x="0" y="1627356"/>
          <a:ext cx="46482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Alternative Policy Instruments</a:t>
          </a:r>
          <a:endParaRPr lang="en-CA" sz="2500" kern="1200" dirty="0"/>
        </a:p>
      </dsp:txBody>
      <dsp:txXfrm>
        <a:off x="29271" y="1656627"/>
        <a:ext cx="4589658" cy="541083"/>
      </dsp:txXfrm>
    </dsp:sp>
    <dsp:sp modelId="{2111D712-0C63-4149-8A5F-D8DA156128AD}">
      <dsp:nvSpPr>
        <dsp:cNvPr id="0" name=""/>
        <dsp:cNvSpPr/>
      </dsp:nvSpPr>
      <dsp:spPr>
        <a:xfrm>
          <a:off x="0" y="2313264"/>
          <a:ext cx="46482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Evaluative criteria</a:t>
          </a:r>
          <a:endParaRPr lang="en-CA" sz="2500" kern="1200"/>
        </a:p>
      </dsp:txBody>
      <dsp:txXfrm>
        <a:off x="29271" y="2342535"/>
        <a:ext cx="4589658" cy="541083"/>
      </dsp:txXfrm>
    </dsp:sp>
    <dsp:sp modelId="{FCD9248A-830F-459B-95CD-A9BE95F7E6D2}">
      <dsp:nvSpPr>
        <dsp:cNvPr id="0" name=""/>
        <dsp:cNvSpPr/>
      </dsp:nvSpPr>
      <dsp:spPr>
        <a:xfrm>
          <a:off x="0" y="2970606"/>
          <a:ext cx="46482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Comparative evaluation</a:t>
          </a:r>
          <a:endParaRPr lang="en-CA" sz="2500" kern="1200" dirty="0"/>
        </a:p>
      </dsp:txBody>
      <dsp:txXfrm>
        <a:off x="29271" y="2999877"/>
        <a:ext cx="4589658" cy="541083"/>
      </dsp:txXfrm>
    </dsp:sp>
    <dsp:sp modelId="{5DF0B896-05C2-4D6B-B528-7412BA76A57A}">
      <dsp:nvSpPr>
        <dsp:cNvPr id="0" name=""/>
        <dsp:cNvSpPr/>
      </dsp:nvSpPr>
      <dsp:spPr>
        <a:xfrm>
          <a:off x="0" y="3642231"/>
          <a:ext cx="46482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CA" sz="2500" kern="1200" dirty="0" smtClean="0"/>
            <a:t>Revenue recycling</a:t>
          </a:r>
          <a:endParaRPr lang="en-CA" sz="2500" kern="1200" dirty="0"/>
        </a:p>
      </dsp:txBody>
      <dsp:txXfrm>
        <a:off x="29271" y="3671502"/>
        <a:ext cx="4589658" cy="5410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07DF6-818A-49D3-A23A-96EDF24BE8FE}">
      <dsp:nvSpPr>
        <dsp:cNvPr id="0" name=""/>
        <dsp:cNvSpPr/>
      </dsp:nvSpPr>
      <dsp:spPr>
        <a:xfrm>
          <a:off x="0" y="14511"/>
          <a:ext cx="6781800" cy="103135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kern="1200" dirty="0" smtClean="0"/>
            <a:t>environmental effectiveness</a:t>
          </a:r>
          <a:endParaRPr lang="en-CA" sz="4300" kern="1200" dirty="0"/>
        </a:p>
      </dsp:txBody>
      <dsp:txXfrm>
        <a:off x="50347" y="64858"/>
        <a:ext cx="6681106" cy="930660"/>
      </dsp:txXfrm>
    </dsp:sp>
    <dsp:sp modelId="{5965555A-6D6E-4463-9D83-6BD8A55C3554}">
      <dsp:nvSpPr>
        <dsp:cNvPr id="0" name=""/>
        <dsp:cNvSpPr/>
      </dsp:nvSpPr>
      <dsp:spPr>
        <a:xfrm>
          <a:off x="0" y="1169706"/>
          <a:ext cx="6781800" cy="103135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kern="1200" dirty="0" smtClean="0"/>
            <a:t>economic efficiency</a:t>
          </a:r>
          <a:endParaRPr lang="en-CA" sz="4300" kern="1200" dirty="0"/>
        </a:p>
      </dsp:txBody>
      <dsp:txXfrm>
        <a:off x="50347" y="1220053"/>
        <a:ext cx="6681106" cy="930660"/>
      </dsp:txXfrm>
    </dsp:sp>
    <dsp:sp modelId="{AFD7F980-837A-4621-B2CE-88389D10D232}">
      <dsp:nvSpPr>
        <dsp:cNvPr id="0" name=""/>
        <dsp:cNvSpPr/>
      </dsp:nvSpPr>
      <dsp:spPr>
        <a:xfrm>
          <a:off x="0" y="2324901"/>
          <a:ext cx="6781800" cy="103135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kern="1200" dirty="0" smtClean="0"/>
            <a:t>administrative feasibility</a:t>
          </a:r>
          <a:endParaRPr lang="en-CA" sz="4300" kern="1200" dirty="0"/>
        </a:p>
      </dsp:txBody>
      <dsp:txXfrm>
        <a:off x="50347" y="2375248"/>
        <a:ext cx="6681106" cy="930660"/>
      </dsp:txXfrm>
    </dsp:sp>
    <dsp:sp modelId="{846C3EAD-314E-4654-9183-E12F7BA3359C}">
      <dsp:nvSpPr>
        <dsp:cNvPr id="0" name=""/>
        <dsp:cNvSpPr/>
      </dsp:nvSpPr>
      <dsp:spPr>
        <a:xfrm>
          <a:off x="0" y="3480096"/>
          <a:ext cx="6781800" cy="103135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kern="1200" dirty="0" smtClean="0"/>
            <a:t>political feasibility</a:t>
          </a:r>
          <a:endParaRPr lang="en-CA" sz="4300" kern="1200" dirty="0"/>
        </a:p>
      </dsp:txBody>
      <dsp:txXfrm>
        <a:off x="50347" y="3530443"/>
        <a:ext cx="6681106" cy="9306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E714D-2BEF-4047-B81D-1DA9E2C06484}">
      <dsp:nvSpPr>
        <dsp:cNvPr id="0" name=""/>
        <dsp:cNvSpPr/>
      </dsp:nvSpPr>
      <dsp:spPr>
        <a:xfrm>
          <a:off x="0" y="284106"/>
          <a:ext cx="46482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Overview – readings and themes</a:t>
          </a:r>
          <a:endParaRPr lang="en-CA" sz="2500" kern="1200" dirty="0"/>
        </a:p>
      </dsp:txBody>
      <dsp:txXfrm>
        <a:off x="29271" y="313377"/>
        <a:ext cx="4589658" cy="541083"/>
      </dsp:txXfrm>
    </dsp:sp>
    <dsp:sp modelId="{460D1652-AAC4-48C8-8F0C-61088B2C82D0}">
      <dsp:nvSpPr>
        <dsp:cNvPr id="0" name=""/>
        <dsp:cNvSpPr/>
      </dsp:nvSpPr>
      <dsp:spPr>
        <a:xfrm>
          <a:off x="0" y="955731"/>
          <a:ext cx="46482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CA" sz="2500" kern="1200" dirty="0" smtClean="0"/>
            <a:t>Market failures</a:t>
          </a:r>
          <a:endParaRPr lang="en-CA" sz="2500" kern="1200" dirty="0"/>
        </a:p>
      </dsp:txBody>
      <dsp:txXfrm>
        <a:off x="29271" y="985002"/>
        <a:ext cx="4589658" cy="541083"/>
      </dsp:txXfrm>
    </dsp:sp>
    <dsp:sp modelId="{A5DBB691-EFB8-42DD-BBC4-1A1A992D969C}">
      <dsp:nvSpPr>
        <dsp:cNvPr id="0" name=""/>
        <dsp:cNvSpPr/>
      </dsp:nvSpPr>
      <dsp:spPr>
        <a:xfrm>
          <a:off x="0" y="1627356"/>
          <a:ext cx="46482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Alternative Policy Instruments</a:t>
          </a:r>
          <a:endParaRPr lang="en-CA" sz="2500" kern="1200" dirty="0"/>
        </a:p>
      </dsp:txBody>
      <dsp:txXfrm>
        <a:off x="29271" y="1656627"/>
        <a:ext cx="4589658" cy="541083"/>
      </dsp:txXfrm>
    </dsp:sp>
    <dsp:sp modelId="{2111D712-0C63-4149-8A5F-D8DA156128AD}">
      <dsp:nvSpPr>
        <dsp:cNvPr id="0" name=""/>
        <dsp:cNvSpPr/>
      </dsp:nvSpPr>
      <dsp:spPr>
        <a:xfrm>
          <a:off x="0" y="2313264"/>
          <a:ext cx="46482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Evaluative criteria</a:t>
          </a:r>
          <a:endParaRPr lang="en-CA" sz="2500" kern="1200"/>
        </a:p>
      </dsp:txBody>
      <dsp:txXfrm>
        <a:off x="29271" y="2342535"/>
        <a:ext cx="4589658" cy="541083"/>
      </dsp:txXfrm>
    </dsp:sp>
    <dsp:sp modelId="{FCD9248A-830F-459B-95CD-A9BE95F7E6D2}">
      <dsp:nvSpPr>
        <dsp:cNvPr id="0" name=""/>
        <dsp:cNvSpPr/>
      </dsp:nvSpPr>
      <dsp:spPr>
        <a:xfrm>
          <a:off x="0" y="2970606"/>
          <a:ext cx="46482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Comparative evaluation</a:t>
          </a:r>
          <a:endParaRPr lang="en-CA" sz="2500" kern="1200" dirty="0"/>
        </a:p>
      </dsp:txBody>
      <dsp:txXfrm>
        <a:off x="29271" y="2999877"/>
        <a:ext cx="4589658" cy="541083"/>
      </dsp:txXfrm>
    </dsp:sp>
    <dsp:sp modelId="{5DF0B896-05C2-4D6B-B528-7412BA76A57A}">
      <dsp:nvSpPr>
        <dsp:cNvPr id="0" name=""/>
        <dsp:cNvSpPr/>
      </dsp:nvSpPr>
      <dsp:spPr>
        <a:xfrm>
          <a:off x="0" y="3642231"/>
          <a:ext cx="46482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CA" sz="2500" kern="1200" dirty="0" smtClean="0"/>
            <a:t>Revenue recycling</a:t>
          </a:r>
          <a:endParaRPr lang="en-CA" sz="2500" kern="1200" dirty="0"/>
        </a:p>
      </dsp:txBody>
      <dsp:txXfrm>
        <a:off x="29271" y="3671502"/>
        <a:ext cx="4589658" cy="541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64C22-30F4-4144-B833-379791F447E9}">
      <dsp:nvSpPr>
        <dsp:cNvPr id="0" name=""/>
        <dsp:cNvSpPr/>
      </dsp:nvSpPr>
      <dsp:spPr>
        <a:xfrm rot="5400000">
          <a:off x="3354591" y="-1121692"/>
          <a:ext cx="1166849" cy="3706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energy choices by firms, consumers</a:t>
          </a:r>
          <a:endParaRPr lang="en-CA" sz="2800" kern="1200" dirty="0"/>
        </a:p>
      </dsp:txBody>
      <dsp:txXfrm rot="-5400000">
        <a:off x="2084832" y="205028"/>
        <a:ext cx="3649407" cy="1052927"/>
      </dsp:txXfrm>
    </dsp:sp>
    <dsp:sp modelId="{D3495F65-DE92-42F0-9E51-B565C051A22C}">
      <dsp:nvSpPr>
        <dsp:cNvPr id="0" name=""/>
        <dsp:cNvSpPr/>
      </dsp:nvSpPr>
      <dsp:spPr>
        <a:xfrm>
          <a:off x="0" y="2209"/>
          <a:ext cx="2084832"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dirty="0" smtClean="0"/>
            <a:t>actions</a:t>
          </a:r>
          <a:endParaRPr lang="en-CA" sz="2600" kern="1200" dirty="0"/>
        </a:p>
      </dsp:txBody>
      <dsp:txXfrm>
        <a:off x="71201" y="73410"/>
        <a:ext cx="1942430" cy="1316160"/>
      </dsp:txXfrm>
    </dsp:sp>
    <dsp:sp modelId="{E86E9F25-4304-4830-AD9F-48F64CA726FE}">
      <dsp:nvSpPr>
        <dsp:cNvPr id="0" name=""/>
        <dsp:cNvSpPr/>
      </dsp:nvSpPr>
      <dsp:spPr>
        <a:xfrm rot="5400000">
          <a:off x="3354591" y="409797"/>
          <a:ext cx="1166849" cy="3706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rules produced by government that influence actions</a:t>
          </a:r>
          <a:endParaRPr lang="en-CA" sz="2800" kern="1200" dirty="0"/>
        </a:p>
      </dsp:txBody>
      <dsp:txXfrm rot="-5400000">
        <a:off x="2084832" y="1736518"/>
        <a:ext cx="3649407" cy="1052927"/>
      </dsp:txXfrm>
    </dsp:sp>
    <dsp:sp modelId="{1F2BBD24-9A02-43C2-AE7B-CE6FD5CA29D5}">
      <dsp:nvSpPr>
        <dsp:cNvPr id="0" name=""/>
        <dsp:cNvSpPr/>
      </dsp:nvSpPr>
      <dsp:spPr>
        <a:xfrm>
          <a:off x="0" y="1533700"/>
          <a:ext cx="2084832"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dirty="0" smtClean="0"/>
            <a:t>policies</a:t>
          </a:r>
          <a:endParaRPr lang="en-CA" sz="2600" kern="1200" dirty="0"/>
        </a:p>
      </dsp:txBody>
      <dsp:txXfrm>
        <a:off x="71201" y="1604901"/>
        <a:ext cx="1942430" cy="1316160"/>
      </dsp:txXfrm>
    </dsp:sp>
    <dsp:sp modelId="{4ABA9BA3-8B2E-415B-84EE-886F3E05748F}">
      <dsp:nvSpPr>
        <dsp:cNvPr id="0" name=""/>
        <dsp:cNvSpPr/>
      </dsp:nvSpPr>
      <dsp:spPr>
        <a:xfrm rot="5400000">
          <a:off x="3354591" y="1941287"/>
          <a:ext cx="1166849" cy="37063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who decides the rules</a:t>
          </a:r>
          <a:endParaRPr lang="en-CA" sz="2800" kern="1200" dirty="0"/>
        </a:p>
      </dsp:txBody>
      <dsp:txXfrm rot="-5400000">
        <a:off x="2084832" y="3268008"/>
        <a:ext cx="3649407" cy="1052927"/>
      </dsp:txXfrm>
    </dsp:sp>
    <dsp:sp modelId="{6330C37D-614E-48F9-A1C2-29655BEF648C}">
      <dsp:nvSpPr>
        <dsp:cNvPr id="0" name=""/>
        <dsp:cNvSpPr/>
      </dsp:nvSpPr>
      <dsp:spPr>
        <a:xfrm>
          <a:off x="0" y="3065190"/>
          <a:ext cx="2084832"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dirty="0" smtClean="0"/>
            <a:t>Governance</a:t>
          </a:r>
          <a:endParaRPr lang="en-CA" sz="2600" kern="1200" dirty="0"/>
        </a:p>
      </dsp:txBody>
      <dsp:txXfrm>
        <a:off x="71201" y="3136391"/>
        <a:ext cx="1942430" cy="131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FAB94-514F-4863-88BD-931FD3FA48BF}">
      <dsp:nvSpPr>
        <dsp:cNvPr id="0" name=""/>
        <dsp:cNvSpPr/>
      </dsp:nvSpPr>
      <dsp:spPr>
        <a:xfrm>
          <a:off x="0" y="22304"/>
          <a:ext cx="5943600" cy="43524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l" defTabSz="2755900" rtl="0">
            <a:lnSpc>
              <a:spcPct val="90000"/>
            </a:lnSpc>
            <a:spcBef>
              <a:spcPct val="0"/>
            </a:spcBef>
            <a:spcAft>
              <a:spcPct val="35000"/>
            </a:spcAft>
          </a:pPr>
          <a:r>
            <a:rPr lang="en-US" sz="6200" b="0" kern="1200" dirty="0" smtClean="0"/>
            <a:t>Legally binding requirement for a specific action</a:t>
          </a:r>
          <a:endParaRPr lang="en-CA" sz="6200" b="0" kern="1200" dirty="0"/>
        </a:p>
      </dsp:txBody>
      <dsp:txXfrm>
        <a:off x="212467" y="234771"/>
        <a:ext cx="5518666" cy="39274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BAA93-B039-43A8-B4B6-4A2A883CB30C}">
      <dsp:nvSpPr>
        <dsp:cNvPr id="0" name=""/>
        <dsp:cNvSpPr/>
      </dsp:nvSpPr>
      <dsp:spPr>
        <a:xfrm>
          <a:off x="0" y="525629"/>
          <a:ext cx="6096000" cy="357435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smtClean="0"/>
            <a:t>Does not prohibit action, but taxes it</a:t>
          </a:r>
          <a:endParaRPr lang="en-CA" sz="6500" kern="1200" dirty="0"/>
        </a:p>
      </dsp:txBody>
      <dsp:txXfrm>
        <a:off x="174485" y="700114"/>
        <a:ext cx="5747030" cy="3225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3064D-84B1-4E59-8706-B68A0AA62EE8}">
      <dsp:nvSpPr>
        <dsp:cNvPr id="0" name=""/>
        <dsp:cNvSpPr/>
      </dsp:nvSpPr>
      <dsp:spPr>
        <a:xfrm>
          <a:off x="0" y="241904"/>
          <a:ext cx="4724399" cy="41418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l" defTabSz="2622550" rtl="0">
            <a:lnSpc>
              <a:spcPct val="90000"/>
            </a:lnSpc>
            <a:spcBef>
              <a:spcPct val="0"/>
            </a:spcBef>
            <a:spcAft>
              <a:spcPct val="35000"/>
            </a:spcAft>
          </a:pPr>
          <a:r>
            <a:rPr lang="en-US" sz="5900" kern="1200" smtClean="0"/>
            <a:t>Government spending reduces cost of action</a:t>
          </a:r>
          <a:endParaRPr lang="en-CA" sz="5900" kern="1200"/>
        </a:p>
      </dsp:txBody>
      <dsp:txXfrm>
        <a:off x="202186" y="444090"/>
        <a:ext cx="4320027" cy="37374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9E1AD-3F8D-4719-9637-4FE785EA6E2E}">
      <dsp:nvSpPr>
        <dsp:cNvPr id="0" name=""/>
        <dsp:cNvSpPr/>
      </dsp:nvSpPr>
      <dsp:spPr>
        <a:xfrm>
          <a:off x="533400" y="262281"/>
          <a:ext cx="5029199" cy="40014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US" sz="4700" kern="1200" dirty="0" smtClean="0"/>
            <a:t>Can produce more informed decisions about costs and efficacy</a:t>
          </a:r>
          <a:endParaRPr lang="en-CA" sz="4700" kern="1200" dirty="0"/>
        </a:p>
      </dsp:txBody>
      <dsp:txXfrm>
        <a:off x="728732" y="457613"/>
        <a:ext cx="4638535" cy="36107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3AAEF-825A-4482-B3A6-2157615C6838}">
      <dsp:nvSpPr>
        <dsp:cNvPr id="0" name=""/>
        <dsp:cNvSpPr/>
      </dsp:nvSpPr>
      <dsp:spPr>
        <a:xfrm>
          <a:off x="0" y="437781"/>
          <a:ext cx="5791200" cy="365040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en-US" sz="5200" kern="1200" smtClean="0"/>
            <a:t>Require a certain % of the market to have performance characteristics</a:t>
          </a:r>
          <a:endParaRPr lang="en-CA" sz="5200" kern="1200"/>
        </a:p>
      </dsp:txBody>
      <dsp:txXfrm>
        <a:off x="178198" y="615979"/>
        <a:ext cx="5434804" cy="32940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A6746-1BBB-4F80-8A00-631B188FB31C}">
      <dsp:nvSpPr>
        <dsp:cNvPr id="0" name=""/>
        <dsp:cNvSpPr/>
      </dsp:nvSpPr>
      <dsp:spPr>
        <a:xfrm>
          <a:off x="0" y="625033"/>
          <a:ext cx="7315200" cy="162873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smtClean="0"/>
            <a:t>Caps total amount of emissions</a:t>
          </a:r>
          <a:endParaRPr lang="en-CA" sz="4100" kern="1200"/>
        </a:p>
      </dsp:txBody>
      <dsp:txXfrm>
        <a:off x="79508" y="704541"/>
        <a:ext cx="7156184" cy="1469715"/>
      </dsp:txXfrm>
    </dsp:sp>
    <dsp:sp modelId="{7A09D362-C264-481A-87C3-CA0ACA5096CD}">
      <dsp:nvSpPr>
        <dsp:cNvPr id="0" name=""/>
        <dsp:cNvSpPr/>
      </dsp:nvSpPr>
      <dsp:spPr>
        <a:xfrm>
          <a:off x="0" y="2371844"/>
          <a:ext cx="7315200" cy="1628731"/>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smtClean="0"/>
            <a:t>Distributes tradable allowances (permits) to polluters</a:t>
          </a:r>
          <a:endParaRPr lang="en-CA" sz="4100" kern="1200"/>
        </a:p>
      </dsp:txBody>
      <dsp:txXfrm>
        <a:off x="79508" y="2451352"/>
        <a:ext cx="7156184" cy="14697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E714D-2BEF-4047-B81D-1DA9E2C06484}">
      <dsp:nvSpPr>
        <dsp:cNvPr id="0" name=""/>
        <dsp:cNvSpPr/>
      </dsp:nvSpPr>
      <dsp:spPr>
        <a:xfrm>
          <a:off x="0" y="284106"/>
          <a:ext cx="46482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Overview – readings and themes</a:t>
          </a:r>
          <a:endParaRPr lang="en-CA" sz="2500" kern="1200" dirty="0"/>
        </a:p>
      </dsp:txBody>
      <dsp:txXfrm>
        <a:off x="29271" y="313377"/>
        <a:ext cx="4589658" cy="541083"/>
      </dsp:txXfrm>
    </dsp:sp>
    <dsp:sp modelId="{460D1652-AAC4-48C8-8F0C-61088B2C82D0}">
      <dsp:nvSpPr>
        <dsp:cNvPr id="0" name=""/>
        <dsp:cNvSpPr/>
      </dsp:nvSpPr>
      <dsp:spPr>
        <a:xfrm>
          <a:off x="0" y="955731"/>
          <a:ext cx="46482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CA" sz="2500" kern="1200" dirty="0" smtClean="0"/>
            <a:t>Market failures</a:t>
          </a:r>
          <a:endParaRPr lang="en-CA" sz="2500" kern="1200" dirty="0"/>
        </a:p>
      </dsp:txBody>
      <dsp:txXfrm>
        <a:off x="29271" y="985002"/>
        <a:ext cx="4589658" cy="541083"/>
      </dsp:txXfrm>
    </dsp:sp>
    <dsp:sp modelId="{A5DBB691-EFB8-42DD-BBC4-1A1A992D969C}">
      <dsp:nvSpPr>
        <dsp:cNvPr id="0" name=""/>
        <dsp:cNvSpPr/>
      </dsp:nvSpPr>
      <dsp:spPr>
        <a:xfrm>
          <a:off x="0" y="1627356"/>
          <a:ext cx="46482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Alternative Policy Instruments</a:t>
          </a:r>
          <a:endParaRPr lang="en-CA" sz="2500" kern="1200" dirty="0"/>
        </a:p>
      </dsp:txBody>
      <dsp:txXfrm>
        <a:off x="29271" y="1656627"/>
        <a:ext cx="4589658" cy="541083"/>
      </dsp:txXfrm>
    </dsp:sp>
    <dsp:sp modelId="{2111D712-0C63-4149-8A5F-D8DA156128AD}">
      <dsp:nvSpPr>
        <dsp:cNvPr id="0" name=""/>
        <dsp:cNvSpPr/>
      </dsp:nvSpPr>
      <dsp:spPr>
        <a:xfrm>
          <a:off x="0" y="2313264"/>
          <a:ext cx="46482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Evaluative criteria</a:t>
          </a:r>
          <a:endParaRPr lang="en-CA" sz="2500" kern="1200"/>
        </a:p>
      </dsp:txBody>
      <dsp:txXfrm>
        <a:off x="29271" y="2342535"/>
        <a:ext cx="4589658" cy="541083"/>
      </dsp:txXfrm>
    </dsp:sp>
    <dsp:sp modelId="{FCD9248A-830F-459B-95CD-A9BE95F7E6D2}">
      <dsp:nvSpPr>
        <dsp:cNvPr id="0" name=""/>
        <dsp:cNvSpPr/>
      </dsp:nvSpPr>
      <dsp:spPr>
        <a:xfrm>
          <a:off x="0" y="2970606"/>
          <a:ext cx="46482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dirty="0" smtClean="0"/>
            <a:t>Comparative evaluation</a:t>
          </a:r>
          <a:endParaRPr lang="en-CA" sz="2500" kern="1200" dirty="0"/>
        </a:p>
      </dsp:txBody>
      <dsp:txXfrm>
        <a:off x="29271" y="2999877"/>
        <a:ext cx="4589658" cy="541083"/>
      </dsp:txXfrm>
    </dsp:sp>
    <dsp:sp modelId="{5DF0B896-05C2-4D6B-B528-7412BA76A57A}">
      <dsp:nvSpPr>
        <dsp:cNvPr id="0" name=""/>
        <dsp:cNvSpPr/>
      </dsp:nvSpPr>
      <dsp:spPr>
        <a:xfrm>
          <a:off x="0" y="3642231"/>
          <a:ext cx="46482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CA" sz="2500" kern="1200" dirty="0" smtClean="0"/>
            <a:t>Revenue recycling</a:t>
          </a:r>
          <a:endParaRPr lang="en-CA" sz="2500" kern="1200" dirty="0"/>
        </a:p>
      </dsp:txBody>
      <dsp:txXfrm>
        <a:off x="29271" y="3671502"/>
        <a:ext cx="4589658" cy="5410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CA"/>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CA"/>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CA"/>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84E0E94-E8A6-4A9C-8AC6-7CCB17CE3251}" type="slidenum">
              <a:rPr lang="en-CA"/>
              <a:pPr>
                <a:defRPr/>
              </a:pPr>
              <a:t>‹#›</a:t>
            </a:fld>
            <a:endParaRPr lang="en-CA"/>
          </a:p>
        </p:txBody>
      </p:sp>
    </p:spTree>
    <p:extLst>
      <p:ext uri="{BB962C8B-B14F-4D97-AF65-F5344CB8AC3E}">
        <p14:creationId xmlns:p14="http://schemas.microsoft.com/office/powerpoint/2010/main" val="3105768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www.nytimes.com/2014/05/30/science/a-price-tag-on-carbon-as-a-climate-rescue-plan.html?_r=1"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http://cdn.abclocal.go.com/content/creativecontent/images/cms/975436_1280x720.jpg </a:t>
            </a:r>
            <a:endParaRPr lang="en-CA" dirty="0"/>
          </a:p>
        </p:txBody>
      </p:sp>
      <p:sp>
        <p:nvSpPr>
          <p:cNvPr id="4" name="Slide Number Placeholder 3"/>
          <p:cNvSpPr>
            <a:spLocks noGrp="1"/>
          </p:cNvSpPr>
          <p:nvPr>
            <p:ph type="sldNum" sz="quarter" idx="10"/>
          </p:nvPr>
        </p:nvSpPr>
        <p:spPr/>
        <p:txBody>
          <a:bodyPr/>
          <a:lstStyle/>
          <a:p>
            <a:pPr>
              <a:defRPr/>
            </a:pPr>
            <a:fld id="{B84E0E94-E8A6-4A9C-8AC6-7CCB17CE3251}" type="slidenum">
              <a:rPr lang="en-CA" smtClean="0"/>
              <a:pPr>
                <a:defRPr/>
              </a:pPr>
              <a:t>2</a:t>
            </a:fld>
            <a:endParaRPr lang="en-CA"/>
          </a:p>
        </p:txBody>
      </p:sp>
    </p:spTree>
    <p:extLst>
      <p:ext uri="{BB962C8B-B14F-4D97-AF65-F5344CB8AC3E}">
        <p14:creationId xmlns:p14="http://schemas.microsoft.com/office/powerpoint/2010/main" val="24537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http://www.tobaccoreport.ca/2015/TobaccoUseinCanada_2015.pdf</a:t>
            </a:r>
            <a:endParaRPr lang="en-CA" dirty="0"/>
          </a:p>
        </p:txBody>
      </p:sp>
      <p:sp>
        <p:nvSpPr>
          <p:cNvPr id="4" name="Slide Number Placeholder 3"/>
          <p:cNvSpPr>
            <a:spLocks noGrp="1"/>
          </p:cNvSpPr>
          <p:nvPr>
            <p:ph type="sldNum" sz="quarter" idx="10"/>
          </p:nvPr>
        </p:nvSpPr>
        <p:spPr/>
        <p:txBody>
          <a:bodyPr/>
          <a:lstStyle/>
          <a:p>
            <a:pPr>
              <a:defRPr/>
            </a:pPr>
            <a:fld id="{B84E0E94-E8A6-4A9C-8AC6-7CCB17CE3251}" type="slidenum">
              <a:rPr lang="en-CA" smtClean="0"/>
              <a:pPr>
                <a:defRPr/>
              </a:pPr>
              <a:t>10</a:t>
            </a:fld>
            <a:endParaRPr lang="en-CA"/>
          </a:p>
        </p:txBody>
      </p:sp>
    </p:spTree>
    <p:extLst>
      <p:ext uri="{BB962C8B-B14F-4D97-AF65-F5344CB8AC3E}">
        <p14:creationId xmlns:p14="http://schemas.microsoft.com/office/powerpoint/2010/main" val="18989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standard: coal plants can’t exceed 425 kg of CO2 per Megawatt-hour</a:t>
            </a:r>
          </a:p>
          <a:p>
            <a:r>
              <a:rPr lang="en-US" dirty="0" smtClean="0"/>
              <a:t>Currently not possible without carbon capture and storage (CCS)</a:t>
            </a:r>
          </a:p>
          <a:p>
            <a:r>
              <a:rPr lang="en-US" dirty="0" smtClean="0"/>
              <a:t>Starts in 2015 for new plants + those 50 </a:t>
            </a:r>
            <a:r>
              <a:rPr lang="en-US" dirty="0" err="1" smtClean="0"/>
              <a:t>yrs</a:t>
            </a:r>
            <a:r>
              <a:rPr lang="en-US" dirty="0" smtClean="0"/>
              <a:t> old</a:t>
            </a:r>
          </a:p>
          <a:p>
            <a:endParaRPr lang="en-CA" dirty="0"/>
          </a:p>
        </p:txBody>
      </p:sp>
      <p:sp>
        <p:nvSpPr>
          <p:cNvPr id="4" name="Slide Number Placeholder 3"/>
          <p:cNvSpPr>
            <a:spLocks noGrp="1"/>
          </p:cNvSpPr>
          <p:nvPr>
            <p:ph type="sldNum" sz="quarter" idx="10"/>
          </p:nvPr>
        </p:nvSpPr>
        <p:spPr/>
        <p:txBody>
          <a:bodyPr/>
          <a:lstStyle/>
          <a:p>
            <a:pPr>
              <a:defRPr/>
            </a:pPr>
            <a:fld id="{B84E0E94-E8A6-4A9C-8AC6-7CCB17CE3251}" type="slidenum">
              <a:rPr lang="en-CA" smtClean="0"/>
              <a:pPr>
                <a:defRPr/>
              </a:pPr>
              <a:t>13</a:t>
            </a:fld>
            <a:endParaRPr lang="en-CA"/>
          </a:p>
        </p:txBody>
      </p:sp>
    </p:spTree>
    <p:extLst>
      <p:ext uri="{BB962C8B-B14F-4D97-AF65-F5344CB8AC3E}">
        <p14:creationId xmlns:p14="http://schemas.microsoft.com/office/powerpoint/2010/main" val="375215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hlinkClick r:id="rId3"/>
              </a:rPr>
              <a:t>http://www.nytimes.com/2014/05/30/science/a-price-tag-on-carbon-as-a-climate-rescue-plan.html?_r=1</a:t>
            </a:r>
            <a:r>
              <a:rPr lang="en-CA" dirty="0" smtClean="0"/>
              <a:t> </a:t>
            </a:r>
            <a:endParaRPr lang="en-CA" dirty="0"/>
          </a:p>
        </p:txBody>
      </p:sp>
      <p:sp>
        <p:nvSpPr>
          <p:cNvPr id="4" name="Slide Number Placeholder 3"/>
          <p:cNvSpPr>
            <a:spLocks noGrp="1"/>
          </p:cNvSpPr>
          <p:nvPr>
            <p:ph type="sldNum" sz="quarter" idx="10"/>
          </p:nvPr>
        </p:nvSpPr>
        <p:spPr/>
        <p:txBody>
          <a:bodyPr/>
          <a:lstStyle/>
          <a:p>
            <a:pPr>
              <a:defRPr/>
            </a:pPr>
            <a:fld id="{B84E0E94-E8A6-4A9C-8AC6-7CCB17CE3251}" type="slidenum">
              <a:rPr lang="en-CA" smtClean="0"/>
              <a:pPr>
                <a:defRPr/>
              </a:pPr>
              <a:t>19</a:t>
            </a:fld>
            <a:endParaRPr lang="en-CA"/>
          </a:p>
        </p:txBody>
      </p:sp>
    </p:spTree>
    <p:extLst>
      <p:ext uri="{BB962C8B-B14F-4D97-AF65-F5344CB8AC3E}">
        <p14:creationId xmlns:p14="http://schemas.microsoft.com/office/powerpoint/2010/main" val="1127928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dirty="0" err="1" smtClean="0"/>
              <a:t>Klare</a:t>
            </a:r>
            <a:r>
              <a:rPr lang="en-US" dirty="0" smtClean="0"/>
              <a:t>: 81% of proven reserves controlled by NOCs</a:t>
            </a:r>
          </a:p>
        </p:txBody>
      </p:sp>
      <p:sp>
        <p:nvSpPr>
          <p:cNvPr id="41988" name="Slide Number Placeholder 3"/>
          <p:cNvSpPr>
            <a:spLocks noGrp="1"/>
          </p:cNvSpPr>
          <p:nvPr>
            <p:ph type="sldNum" sz="quarter" idx="5"/>
          </p:nvPr>
        </p:nvSpPr>
        <p:spPr>
          <a:noFill/>
        </p:spPr>
        <p:txBody>
          <a:bodyPr/>
          <a:lstStyle/>
          <a:p>
            <a:fld id="{BB006AC6-D153-4214-86D8-4D849FB47220}" type="slidenum">
              <a:rPr lang="en-CA" smtClean="0"/>
              <a:pPr/>
              <a:t>20</a:t>
            </a:fld>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Direct criticism of </a:t>
            </a:r>
            <a:r>
              <a:rPr lang="en-CA" dirty="0" err="1" smtClean="0"/>
              <a:t>ecofiscal</a:t>
            </a:r>
            <a:r>
              <a:rPr lang="en-CA" dirty="0" smtClean="0"/>
              <a:t> approach</a:t>
            </a:r>
            <a:endParaRPr lang="en-CA" dirty="0"/>
          </a:p>
        </p:txBody>
      </p:sp>
      <p:sp>
        <p:nvSpPr>
          <p:cNvPr id="4" name="Slide Number Placeholder 3"/>
          <p:cNvSpPr>
            <a:spLocks noGrp="1"/>
          </p:cNvSpPr>
          <p:nvPr>
            <p:ph type="sldNum" sz="quarter" idx="10"/>
          </p:nvPr>
        </p:nvSpPr>
        <p:spPr/>
        <p:txBody>
          <a:bodyPr/>
          <a:lstStyle/>
          <a:p>
            <a:pPr>
              <a:defRPr/>
            </a:pPr>
            <a:fld id="{B84E0E94-E8A6-4A9C-8AC6-7CCB17CE3251}" type="slidenum">
              <a:rPr lang="en-CA" smtClean="0"/>
              <a:pPr>
                <a:defRPr/>
              </a:pPr>
              <a:t>27</a:t>
            </a:fld>
            <a:endParaRPr lang="en-CA"/>
          </a:p>
        </p:txBody>
      </p:sp>
    </p:spTree>
    <p:extLst>
      <p:ext uri="{BB962C8B-B14F-4D97-AF65-F5344CB8AC3E}">
        <p14:creationId xmlns:p14="http://schemas.microsoft.com/office/powerpoint/2010/main" val="3030143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pPr>
              <a:defRPr/>
            </a:pPr>
            <a:r>
              <a:rPr lang="en-CA" dirty="0" smtClean="0"/>
              <a:t>January 31, 2017</a:t>
            </a:r>
            <a:endParaRPr lang="en-CA" dirty="0"/>
          </a:p>
        </p:txBody>
      </p:sp>
      <p:sp>
        <p:nvSpPr>
          <p:cNvPr id="5" name="Footer Placeholder 4"/>
          <p:cNvSpPr>
            <a:spLocks noGrp="1"/>
          </p:cNvSpPr>
          <p:nvPr>
            <p:ph type="ftr" sz="quarter" idx="11"/>
          </p:nvPr>
        </p:nvSpPr>
        <p:spPr/>
        <p:txBody>
          <a:bodyPr/>
          <a:lstStyle/>
          <a:p>
            <a:pPr>
              <a:defRPr/>
            </a:pPr>
            <a:r>
              <a:rPr lang="en-CA" dirty="0" smtClean="0"/>
              <a:t> </a:t>
            </a:r>
            <a:endParaRPr lang="en-CA" dirty="0"/>
          </a:p>
        </p:txBody>
      </p:sp>
      <p:sp>
        <p:nvSpPr>
          <p:cNvPr id="6" name="Slide Number Placeholder 5"/>
          <p:cNvSpPr>
            <a:spLocks noGrp="1"/>
          </p:cNvSpPr>
          <p:nvPr>
            <p:ph type="sldNum" sz="quarter" idx="12"/>
          </p:nvPr>
        </p:nvSpPr>
        <p:spPr/>
        <p:txBody>
          <a:bodyPr/>
          <a:lstStyle/>
          <a:p>
            <a:pPr>
              <a:defRPr/>
            </a:pPr>
            <a:fld id="{2CECE1AE-04DF-45EF-AE16-1A3F03962F5C}" type="slidenum">
              <a:rPr lang="en-CA" smtClean="0"/>
              <a:pPr>
                <a:defRPr/>
              </a:pPr>
              <a:t>‹#›</a:t>
            </a:fld>
            <a:endParaRPr lang="en-CA"/>
          </a:p>
        </p:txBody>
      </p:sp>
    </p:spTree>
    <p:extLst>
      <p:ext uri="{BB962C8B-B14F-4D97-AF65-F5344CB8AC3E}">
        <p14:creationId xmlns:p14="http://schemas.microsoft.com/office/powerpoint/2010/main" val="35320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r>
              <a:rPr lang="en-CA" dirty="0" smtClean="0"/>
              <a:t>January 31, 2017</a:t>
            </a:r>
            <a:endParaRPr lang="en-CA" dirty="0"/>
          </a:p>
        </p:txBody>
      </p:sp>
      <p:sp>
        <p:nvSpPr>
          <p:cNvPr id="5" name="Footer Placeholder 4"/>
          <p:cNvSpPr>
            <a:spLocks noGrp="1"/>
          </p:cNvSpPr>
          <p:nvPr>
            <p:ph type="ftr" sz="quarter" idx="11"/>
          </p:nvPr>
        </p:nvSpPr>
        <p:spPr/>
        <p:txBody>
          <a:bodyPr/>
          <a:lstStyle/>
          <a:p>
            <a:pPr>
              <a:defRPr/>
            </a:pPr>
            <a:r>
              <a:rPr lang="en-CA" dirty="0" smtClean="0"/>
              <a:t> </a:t>
            </a:r>
            <a:endParaRPr lang="en-CA" dirty="0"/>
          </a:p>
        </p:txBody>
      </p:sp>
      <p:sp>
        <p:nvSpPr>
          <p:cNvPr id="6" name="Slide Number Placeholder 5"/>
          <p:cNvSpPr>
            <a:spLocks noGrp="1"/>
          </p:cNvSpPr>
          <p:nvPr>
            <p:ph type="sldNum" sz="quarter" idx="12"/>
          </p:nvPr>
        </p:nvSpPr>
        <p:spPr/>
        <p:txBody>
          <a:bodyPr/>
          <a:lstStyle/>
          <a:p>
            <a:pPr>
              <a:defRPr/>
            </a:pPr>
            <a:fld id="{8E9112F7-A737-4153-8890-6F31630BE7D7}" type="slidenum">
              <a:rPr lang="en-CA" smtClean="0"/>
              <a:pPr>
                <a:defRPr/>
              </a:pPr>
              <a:t>‹#›</a:t>
            </a:fld>
            <a:endParaRPr lang="en-CA"/>
          </a:p>
        </p:txBody>
      </p:sp>
    </p:spTree>
    <p:extLst>
      <p:ext uri="{BB962C8B-B14F-4D97-AF65-F5344CB8AC3E}">
        <p14:creationId xmlns:p14="http://schemas.microsoft.com/office/powerpoint/2010/main" val="1396934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r>
              <a:rPr lang="en-CA" dirty="0" smtClean="0"/>
              <a:t>January 31, 2017</a:t>
            </a:r>
            <a:endParaRPr lang="en-CA" dirty="0"/>
          </a:p>
        </p:txBody>
      </p:sp>
      <p:sp>
        <p:nvSpPr>
          <p:cNvPr id="5" name="Footer Placeholder 4"/>
          <p:cNvSpPr>
            <a:spLocks noGrp="1"/>
          </p:cNvSpPr>
          <p:nvPr>
            <p:ph type="ftr" sz="quarter" idx="11"/>
          </p:nvPr>
        </p:nvSpPr>
        <p:spPr/>
        <p:txBody>
          <a:bodyPr/>
          <a:lstStyle/>
          <a:p>
            <a:pPr>
              <a:defRPr/>
            </a:pPr>
            <a:r>
              <a:rPr lang="en-CA" dirty="0" smtClean="0"/>
              <a:t> </a:t>
            </a:r>
            <a:endParaRPr lang="en-CA" dirty="0"/>
          </a:p>
        </p:txBody>
      </p:sp>
      <p:sp>
        <p:nvSpPr>
          <p:cNvPr id="6" name="Slide Number Placeholder 5"/>
          <p:cNvSpPr>
            <a:spLocks noGrp="1"/>
          </p:cNvSpPr>
          <p:nvPr>
            <p:ph type="sldNum" sz="quarter" idx="12"/>
          </p:nvPr>
        </p:nvSpPr>
        <p:spPr/>
        <p:txBody>
          <a:bodyPr/>
          <a:lstStyle/>
          <a:p>
            <a:pPr>
              <a:defRPr/>
            </a:pPr>
            <a:fld id="{3B318462-5095-428E-A15E-08F17112C161}" type="slidenum">
              <a:rPr lang="en-CA" smtClean="0"/>
              <a:pPr>
                <a:defRPr/>
              </a:pPr>
              <a:t>‹#›</a:t>
            </a:fld>
            <a:endParaRPr lang="en-CA"/>
          </a:p>
        </p:txBody>
      </p:sp>
    </p:spTree>
    <p:extLst>
      <p:ext uri="{BB962C8B-B14F-4D97-AF65-F5344CB8AC3E}">
        <p14:creationId xmlns:p14="http://schemas.microsoft.com/office/powerpoint/2010/main" val="98462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CA" dirty="0" smtClean="0"/>
              <a:t>January 31, 2017</a:t>
            </a:r>
            <a:endParaRPr lang="en-CA" dirty="0"/>
          </a:p>
        </p:txBody>
      </p:sp>
      <p:sp>
        <p:nvSpPr>
          <p:cNvPr id="6" name="Rectangle 5"/>
          <p:cNvSpPr>
            <a:spLocks noGrp="1" noChangeArrowheads="1"/>
          </p:cNvSpPr>
          <p:nvPr>
            <p:ph type="ftr" sz="quarter" idx="11"/>
          </p:nvPr>
        </p:nvSpPr>
        <p:spPr>
          <a:ln/>
        </p:spPr>
        <p:txBody>
          <a:bodyPr/>
          <a:lstStyle>
            <a:lvl1pPr>
              <a:defRPr/>
            </a:lvl1pPr>
          </a:lstStyle>
          <a:p>
            <a:pPr>
              <a:defRPr/>
            </a:pPr>
            <a:r>
              <a:rPr lang="en-CA" dirty="0" smtClean="0"/>
              <a:t> </a:t>
            </a:r>
            <a:endParaRPr lang="en-CA" dirty="0"/>
          </a:p>
        </p:txBody>
      </p:sp>
      <p:sp>
        <p:nvSpPr>
          <p:cNvPr id="7" name="Rectangle 6"/>
          <p:cNvSpPr>
            <a:spLocks noGrp="1" noChangeArrowheads="1"/>
          </p:cNvSpPr>
          <p:nvPr>
            <p:ph type="sldNum" sz="quarter" idx="12"/>
          </p:nvPr>
        </p:nvSpPr>
        <p:spPr>
          <a:ln/>
        </p:spPr>
        <p:txBody>
          <a:bodyPr/>
          <a:lstStyle>
            <a:lvl1pPr>
              <a:defRPr/>
            </a:lvl1pPr>
          </a:lstStyle>
          <a:p>
            <a:pPr>
              <a:defRPr/>
            </a:pPr>
            <a:fld id="{3117D73A-CF43-4300-AE35-D2CBDB2BFB2F}"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r>
              <a:rPr lang="en-CA" dirty="0" smtClean="0"/>
              <a:t>January 31, 2017</a:t>
            </a:r>
            <a:endParaRPr lang="en-CA" dirty="0"/>
          </a:p>
        </p:txBody>
      </p:sp>
      <p:sp>
        <p:nvSpPr>
          <p:cNvPr id="5" name="Footer Placeholder 4"/>
          <p:cNvSpPr>
            <a:spLocks noGrp="1"/>
          </p:cNvSpPr>
          <p:nvPr>
            <p:ph type="ftr" sz="quarter" idx="11"/>
          </p:nvPr>
        </p:nvSpPr>
        <p:spPr/>
        <p:txBody>
          <a:bodyPr/>
          <a:lstStyle/>
          <a:p>
            <a:pPr>
              <a:defRPr/>
            </a:pPr>
            <a:r>
              <a:rPr lang="en-CA" dirty="0" smtClean="0"/>
              <a:t> </a:t>
            </a:r>
            <a:endParaRPr lang="en-CA" dirty="0"/>
          </a:p>
        </p:txBody>
      </p:sp>
      <p:sp>
        <p:nvSpPr>
          <p:cNvPr id="6" name="Slide Number Placeholder 5"/>
          <p:cNvSpPr>
            <a:spLocks noGrp="1"/>
          </p:cNvSpPr>
          <p:nvPr>
            <p:ph type="sldNum" sz="quarter" idx="12"/>
          </p:nvPr>
        </p:nvSpPr>
        <p:spPr/>
        <p:txBody>
          <a:bodyPr/>
          <a:lstStyle/>
          <a:p>
            <a:pPr>
              <a:defRPr/>
            </a:pPr>
            <a:fld id="{7709950A-213C-4C0B-BC39-13120E959964}" type="slidenum">
              <a:rPr lang="en-CA" smtClean="0"/>
              <a:pPr>
                <a:defRPr/>
              </a:pPr>
              <a:t>‹#›</a:t>
            </a:fld>
            <a:endParaRPr lang="en-CA"/>
          </a:p>
        </p:txBody>
      </p:sp>
    </p:spTree>
    <p:extLst>
      <p:ext uri="{BB962C8B-B14F-4D97-AF65-F5344CB8AC3E}">
        <p14:creationId xmlns:p14="http://schemas.microsoft.com/office/powerpoint/2010/main" val="50096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CA" dirty="0" smtClean="0"/>
              <a:t>January 31, 2017</a:t>
            </a:r>
            <a:endParaRPr lang="en-CA" dirty="0"/>
          </a:p>
        </p:txBody>
      </p:sp>
      <p:sp>
        <p:nvSpPr>
          <p:cNvPr id="5" name="Footer Placeholder 4"/>
          <p:cNvSpPr>
            <a:spLocks noGrp="1"/>
          </p:cNvSpPr>
          <p:nvPr>
            <p:ph type="ftr" sz="quarter" idx="11"/>
          </p:nvPr>
        </p:nvSpPr>
        <p:spPr/>
        <p:txBody>
          <a:bodyPr/>
          <a:lstStyle/>
          <a:p>
            <a:pPr>
              <a:defRPr/>
            </a:pPr>
            <a:r>
              <a:rPr lang="en-CA" dirty="0" smtClean="0"/>
              <a:t> </a:t>
            </a:r>
            <a:endParaRPr lang="en-CA" dirty="0"/>
          </a:p>
        </p:txBody>
      </p:sp>
      <p:sp>
        <p:nvSpPr>
          <p:cNvPr id="6" name="Slide Number Placeholder 5"/>
          <p:cNvSpPr>
            <a:spLocks noGrp="1"/>
          </p:cNvSpPr>
          <p:nvPr>
            <p:ph type="sldNum" sz="quarter" idx="12"/>
          </p:nvPr>
        </p:nvSpPr>
        <p:spPr/>
        <p:txBody>
          <a:bodyPr/>
          <a:lstStyle/>
          <a:p>
            <a:pPr>
              <a:defRPr/>
            </a:pPr>
            <a:fld id="{43CC18FF-4A89-4F78-89B3-8CFF8B5E302D}" type="slidenum">
              <a:rPr lang="en-CA" smtClean="0"/>
              <a:pPr>
                <a:defRPr/>
              </a:pPr>
              <a:t>‹#›</a:t>
            </a:fld>
            <a:endParaRPr lang="en-CA"/>
          </a:p>
        </p:txBody>
      </p:sp>
    </p:spTree>
    <p:extLst>
      <p:ext uri="{BB962C8B-B14F-4D97-AF65-F5344CB8AC3E}">
        <p14:creationId xmlns:p14="http://schemas.microsoft.com/office/powerpoint/2010/main" val="192527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pPr>
              <a:defRPr/>
            </a:pPr>
            <a:r>
              <a:rPr lang="en-CA" dirty="0" smtClean="0"/>
              <a:t>January 31, 2017</a:t>
            </a:r>
            <a:endParaRPr lang="en-CA" dirty="0"/>
          </a:p>
        </p:txBody>
      </p:sp>
      <p:sp>
        <p:nvSpPr>
          <p:cNvPr id="6" name="Footer Placeholder 5"/>
          <p:cNvSpPr>
            <a:spLocks noGrp="1"/>
          </p:cNvSpPr>
          <p:nvPr>
            <p:ph type="ftr" sz="quarter" idx="11"/>
          </p:nvPr>
        </p:nvSpPr>
        <p:spPr/>
        <p:txBody>
          <a:bodyPr/>
          <a:lstStyle/>
          <a:p>
            <a:pPr>
              <a:defRPr/>
            </a:pPr>
            <a:r>
              <a:rPr lang="en-CA" dirty="0" smtClean="0"/>
              <a:t> </a:t>
            </a:r>
            <a:endParaRPr lang="en-CA" dirty="0"/>
          </a:p>
        </p:txBody>
      </p:sp>
      <p:sp>
        <p:nvSpPr>
          <p:cNvPr id="7" name="Slide Number Placeholder 6"/>
          <p:cNvSpPr>
            <a:spLocks noGrp="1"/>
          </p:cNvSpPr>
          <p:nvPr>
            <p:ph type="sldNum" sz="quarter" idx="12"/>
          </p:nvPr>
        </p:nvSpPr>
        <p:spPr/>
        <p:txBody>
          <a:bodyPr/>
          <a:lstStyle/>
          <a:p>
            <a:pPr>
              <a:defRPr/>
            </a:pPr>
            <a:fld id="{ABD4FBC9-841D-40CD-9674-0293557F59C4}" type="slidenum">
              <a:rPr lang="en-CA" smtClean="0"/>
              <a:pPr>
                <a:defRPr/>
              </a:pPr>
              <a:t>‹#›</a:t>
            </a:fld>
            <a:endParaRPr lang="en-CA"/>
          </a:p>
        </p:txBody>
      </p:sp>
    </p:spTree>
    <p:extLst>
      <p:ext uri="{BB962C8B-B14F-4D97-AF65-F5344CB8AC3E}">
        <p14:creationId xmlns:p14="http://schemas.microsoft.com/office/powerpoint/2010/main" val="173607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pPr>
              <a:defRPr/>
            </a:pPr>
            <a:r>
              <a:rPr lang="en-CA" dirty="0" smtClean="0"/>
              <a:t>January 31, 2017</a:t>
            </a:r>
            <a:endParaRPr lang="en-CA" dirty="0"/>
          </a:p>
        </p:txBody>
      </p:sp>
      <p:sp>
        <p:nvSpPr>
          <p:cNvPr id="8" name="Footer Placeholder 7"/>
          <p:cNvSpPr>
            <a:spLocks noGrp="1"/>
          </p:cNvSpPr>
          <p:nvPr>
            <p:ph type="ftr" sz="quarter" idx="11"/>
          </p:nvPr>
        </p:nvSpPr>
        <p:spPr/>
        <p:txBody>
          <a:bodyPr/>
          <a:lstStyle/>
          <a:p>
            <a:pPr>
              <a:defRPr/>
            </a:pPr>
            <a:r>
              <a:rPr lang="en-CA" dirty="0" smtClean="0"/>
              <a:t> </a:t>
            </a:r>
            <a:endParaRPr lang="en-CA" dirty="0"/>
          </a:p>
        </p:txBody>
      </p:sp>
      <p:sp>
        <p:nvSpPr>
          <p:cNvPr id="9" name="Slide Number Placeholder 8"/>
          <p:cNvSpPr>
            <a:spLocks noGrp="1"/>
          </p:cNvSpPr>
          <p:nvPr>
            <p:ph type="sldNum" sz="quarter" idx="12"/>
          </p:nvPr>
        </p:nvSpPr>
        <p:spPr/>
        <p:txBody>
          <a:bodyPr/>
          <a:lstStyle/>
          <a:p>
            <a:pPr>
              <a:defRPr/>
            </a:pPr>
            <a:fld id="{E15A237E-4672-4C6F-8220-230CC856BF50}" type="slidenum">
              <a:rPr lang="en-CA" smtClean="0"/>
              <a:pPr>
                <a:defRPr/>
              </a:pPr>
              <a:t>‹#›</a:t>
            </a:fld>
            <a:endParaRPr lang="en-CA"/>
          </a:p>
        </p:txBody>
      </p:sp>
    </p:spTree>
    <p:extLst>
      <p:ext uri="{BB962C8B-B14F-4D97-AF65-F5344CB8AC3E}">
        <p14:creationId xmlns:p14="http://schemas.microsoft.com/office/powerpoint/2010/main" val="476783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pPr>
              <a:defRPr/>
            </a:pPr>
            <a:r>
              <a:rPr lang="en-CA" dirty="0" smtClean="0"/>
              <a:t>January 31, 2017</a:t>
            </a:r>
            <a:endParaRPr lang="en-CA" dirty="0"/>
          </a:p>
        </p:txBody>
      </p:sp>
      <p:sp>
        <p:nvSpPr>
          <p:cNvPr id="4" name="Footer Placeholder 3"/>
          <p:cNvSpPr>
            <a:spLocks noGrp="1"/>
          </p:cNvSpPr>
          <p:nvPr>
            <p:ph type="ftr" sz="quarter" idx="11"/>
          </p:nvPr>
        </p:nvSpPr>
        <p:spPr/>
        <p:txBody>
          <a:bodyPr/>
          <a:lstStyle/>
          <a:p>
            <a:pPr>
              <a:defRPr/>
            </a:pPr>
            <a:r>
              <a:rPr lang="en-CA" dirty="0" smtClean="0"/>
              <a:t> </a:t>
            </a:r>
            <a:endParaRPr lang="en-CA" dirty="0"/>
          </a:p>
        </p:txBody>
      </p:sp>
      <p:sp>
        <p:nvSpPr>
          <p:cNvPr id="5" name="Slide Number Placeholder 4"/>
          <p:cNvSpPr>
            <a:spLocks noGrp="1"/>
          </p:cNvSpPr>
          <p:nvPr>
            <p:ph type="sldNum" sz="quarter" idx="12"/>
          </p:nvPr>
        </p:nvSpPr>
        <p:spPr/>
        <p:txBody>
          <a:bodyPr/>
          <a:lstStyle/>
          <a:p>
            <a:pPr>
              <a:defRPr/>
            </a:pPr>
            <a:fld id="{B6F31A21-B26C-457F-A3D2-5494F7CDB655}" type="slidenum">
              <a:rPr lang="en-CA" smtClean="0"/>
              <a:pPr>
                <a:defRPr/>
              </a:pPr>
              <a:t>‹#›</a:t>
            </a:fld>
            <a:endParaRPr lang="en-CA"/>
          </a:p>
        </p:txBody>
      </p:sp>
    </p:spTree>
    <p:extLst>
      <p:ext uri="{BB962C8B-B14F-4D97-AF65-F5344CB8AC3E}">
        <p14:creationId xmlns:p14="http://schemas.microsoft.com/office/powerpoint/2010/main" val="2715736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dirty="0" smtClean="0"/>
              <a:t>January 31, 2017</a:t>
            </a:r>
            <a:endParaRPr lang="en-CA" dirty="0"/>
          </a:p>
        </p:txBody>
      </p:sp>
      <p:sp>
        <p:nvSpPr>
          <p:cNvPr id="3" name="Footer Placeholder 2"/>
          <p:cNvSpPr>
            <a:spLocks noGrp="1"/>
          </p:cNvSpPr>
          <p:nvPr>
            <p:ph type="ftr" sz="quarter" idx="11"/>
          </p:nvPr>
        </p:nvSpPr>
        <p:spPr/>
        <p:txBody>
          <a:bodyPr/>
          <a:lstStyle/>
          <a:p>
            <a:pPr>
              <a:defRPr/>
            </a:pPr>
            <a:r>
              <a:rPr lang="en-CA" dirty="0" smtClean="0"/>
              <a:t> </a:t>
            </a:r>
            <a:endParaRPr lang="en-CA" dirty="0"/>
          </a:p>
        </p:txBody>
      </p:sp>
      <p:sp>
        <p:nvSpPr>
          <p:cNvPr id="4" name="Slide Number Placeholder 3"/>
          <p:cNvSpPr>
            <a:spLocks noGrp="1"/>
          </p:cNvSpPr>
          <p:nvPr>
            <p:ph type="sldNum" sz="quarter" idx="12"/>
          </p:nvPr>
        </p:nvSpPr>
        <p:spPr/>
        <p:txBody>
          <a:bodyPr/>
          <a:lstStyle/>
          <a:p>
            <a:pPr>
              <a:defRPr/>
            </a:pPr>
            <a:fld id="{EA1B2713-8AC3-464B-883B-034650787352}" type="slidenum">
              <a:rPr lang="en-CA" smtClean="0"/>
              <a:pPr>
                <a:defRPr/>
              </a:pPr>
              <a:t>‹#›</a:t>
            </a:fld>
            <a:endParaRPr lang="en-CA"/>
          </a:p>
        </p:txBody>
      </p:sp>
    </p:spTree>
    <p:extLst>
      <p:ext uri="{BB962C8B-B14F-4D97-AF65-F5344CB8AC3E}">
        <p14:creationId xmlns:p14="http://schemas.microsoft.com/office/powerpoint/2010/main" val="240888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CA" dirty="0" smtClean="0"/>
              <a:t>January 31, 2017</a:t>
            </a:r>
            <a:endParaRPr lang="en-CA" dirty="0"/>
          </a:p>
        </p:txBody>
      </p:sp>
      <p:sp>
        <p:nvSpPr>
          <p:cNvPr id="6" name="Footer Placeholder 5"/>
          <p:cNvSpPr>
            <a:spLocks noGrp="1"/>
          </p:cNvSpPr>
          <p:nvPr>
            <p:ph type="ftr" sz="quarter" idx="11"/>
          </p:nvPr>
        </p:nvSpPr>
        <p:spPr/>
        <p:txBody>
          <a:bodyPr/>
          <a:lstStyle/>
          <a:p>
            <a:pPr>
              <a:defRPr/>
            </a:pPr>
            <a:r>
              <a:rPr lang="en-CA" dirty="0" smtClean="0"/>
              <a:t> </a:t>
            </a:r>
            <a:endParaRPr lang="en-CA" dirty="0"/>
          </a:p>
        </p:txBody>
      </p:sp>
      <p:sp>
        <p:nvSpPr>
          <p:cNvPr id="7" name="Slide Number Placeholder 6"/>
          <p:cNvSpPr>
            <a:spLocks noGrp="1"/>
          </p:cNvSpPr>
          <p:nvPr>
            <p:ph type="sldNum" sz="quarter" idx="12"/>
          </p:nvPr>
        </p:nvSpPr>
        <p:spPr/>
        <p:txBody>
          <a:bodyPr/>
          <a:lstStyle/>
          <a:p>
            <a:pPr>
              <a:defRPr/>
            </a:pPr>
            <a:fld id="{B04E0F0D-D46F-4954-A7EB-AD1487D2220B}" type="slidenum">
              <a:rPr lang="en-CA" smtClean="0"/>
              <a:pPr>
                <a:defRPr/>
              </a:pPr>
              <a:t>‹#›</a:t>
            </a:fld>
            <a:endParaRPr lang="en-CA"/>
          </a:p>
        </p:txBody>
      </p:sp>
    </p:spTree>
    <p:extLst>
      <p:ext uri="{BB962C8B-B14F-4D97-AF65-F5344CB8AC3E}">
        <p14:creationId xmlns:p14="http://schemas.microsoft.com/office/powerpoint/2010/main" val="184870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CA" dirty="0" smtClean="0"/>
              <a:t>January 31, 2017</a:t>
            </a:r>
            <a:endParaRPr lang="en-CA" dirty="0"/>
          </a:p>
        </p:txBody>
      </p:sp>
      <p:sp>
        <p:nvSpPr>
          <p:cNvPr id="6" name="Footer Placeholder 5"/>
          <p:cNvSpPr>
            <a:spLocks noGrp="1"/>
          </p:cNvSpPr>
          <p:nvPr>
            <p:ph type="ftr" sz="quarter" idx="11"/>
          </p:nvPr>
        </p:nvSpPr>
        <p:spPr/>
        <p:txBody>
          <a:bodyPr/>
          <a:lstStyle/>
          <a:p>
            <a:pPr>
              <a:defRPr/>
            </a:pPr>
            <a:r>
              <a:rPr lang="en-CA" dirty="0" smtClean="0"/>
              <a:t> </a:t>
            </a:r>
            <a:endParaRPr lang="en-CA" dirty="0"/>
          </a:p>
        </p:txBody>
      </p:sp>
      <p:sp>
        <p:nvSpPr>
          <p:cNvPr id="7" name="Slide Number Placeholder 6"/>
          <p:cNvSpPr>
            <a:spLocks noGrp="1"/>
          </p:cNvSpPr>
          <p:nvPr>
            <p:ph type="sldNum" sz="quarter" idx="12"/>
          </p:nvPr>
        </p:nvSpPr>
        <p:spPr/>
        <p:txBody>
          <a:bodyPr/>
          <a:lstStyle/>
          <a:p>
            <a:pPr>
              <a:defRPr/>
            </a:pPr>
            <a:fld id="{80DFE9ED-96DA-432C-8E94-F09940DB8E29}" type="slidenum">
              <a:rPr lang="en-CA" smtClean="0"/>
              <a:pPr>
                <a:defRPr/>
              </a:pPr>
              <a:t>‹#›</a:t>
            </a:fld>
            <a:endParaRPr lang="en-CA"/>
          </a:p>
        </p:txBody>
      </p:sp>
    </p:spTree>
    <p:extLst>
      <p:ext uri="{BB962C8B-B14F-4D97-AF65-F5344CB8AC3E}">
        <p14:creationId xmlns:p14="http://schemas.microsoft.com/office/powerpoint/2010/main" val="28137843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CA" dirty="0" smtClean="0"/>
              <a:t>January 31, 2017</a:t>
            </a:r>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CA" dirty="0" smtClean="0"/>
              <a:t> </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A180551-EBD7-4392-ABDA-248AFB5444F4}" type="slidenum">
              <a:rPr lang="en-CA" smtClean="0"/>
              <a:pPr>
                <a:defRPr/>
              </a:pPr>
              <a:t>‹#›</a:t>
            </a:fld>
            <a:endParaRPr lang="en-CA"/>
          </a:p>
        </p:txBody>
      </p:sp>
    </p:spTree>
    <p:extLst>
      <p:ext uri="{BB962C8B-B14F-4D97-AF65-F5344CB8AC3E}">
        <p14:creationId xmlns:p14="http://schemas.microsoft.com/office/powerpoint/2010/main" val="313489615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13.jpeg"/><Relationship Id="rId8"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7"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7"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diagramData" Target="../diagrams/data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ssembly.ab.ca/ISYS/LADDAR_files/docs/bills/bill/legislature_29/session_2/20160308_bill-025.pdf" TargetMode="External"/><Relationship Id="rId4" Type="http://schemas.openxmlformats.org/officeDocument/2006/relationships/hyperlink" Target="http://ablawg.ca/wp-content/uploads/2016/11/Blog_NB_Bill25_Nov2016.pdf" TargetMode="External"/><Relationship Id="rId5" Type="http://schemas.openxmlformats.org/officeDocument/2006/relationships/hyperlink" Target="http://greenpolicyprof.org/wordpress/?p=1110" TargetMode="External"/><Relationship Id="rId6" Type="http://schemas.openxmlformats.org/officeDocument/2006/relationships/hyperlink" Target="http://ipolitics.ca/2016/10/04/the-feds-have-every-legal-right-to-set-a-carbon-price/" TargetMode="External"/><Relationship Id="rId7" Type="http://schemas.openxmlformats.org/officeDocument/2006/relationships/hyperlink" Target="http://greenpolicyprof.org/wordpress/?p=996" TargetMode="External"/><Relationship Id="rId1" Type="http://schemas.openxmlformats.org/officeDocument/2006/relationships/slideLayout" Target="../slideLayouts/slideLayout2.xml"/><Relationship Id="rId2" Type="http://schemas.openxmlformats.org/officeDocument/2006/relationships/hyperlink" Target="http://greenpolicyprof.org/wordpress/?p=1025"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transparency.org/cpi2015/" TargetMode="External"/><Relationship Id="rId4" Type="http://schemas.openxmlformats.org/officeDocument/2006/relationships/hyperlink" Target="http://www.doingbusiness.org/rankings" TargetMode="External"/><Relationship Id="rId5" Type="http://schemas.openxmlformats.org/officeDocument/2006/relationships/hyperlink" Target="http://hdr.undp.org/en/content/human-development-index-hdi" TargetMode="External"/><Relationship Id="rId1" Type="http://schemas.openxmlformats.org/officeDocument/2006/relationships/slideLayout" Target="../slideLayouts/slideLayout2.xml"/><Relationship Id="rId2" Type="http://schemas.openxmlformats.org/officeDocument/2006/relationships/hyperlink" Target="http://www.eiu.com/Handlers/WhitepaperHandler.ashx?fi=Democracy-Index-2016.pdf&amp;mode=wp&amp;campaignid=DemocracyIndex201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cofiscal.ca/wp-content/uploads/2016/04/Ecofiscal-Commission-Choose-Wisely-Carbon-Pricing-Revenue-Recycling-Report-April-2016.pdf" TargetMode="External"/><Relationship Id="rId3" Type="http://schemas.openxmlformats.org/officeDocument/2006/relationships/hyperlink" Target="http://rem-main.rem.sfu.ca/papers/jaccard/Jaccard-Hein-Vass%20CdnClimatePol%20EMRG-REM-SFU%20Sep%2020%202016.pdf"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228600" y="1676400"/>
            <a:ext cx="5029200" cy="1470025"/>
          </a:xfrm>
        </p:spPr>
        <p:txBody>
          <a:bodyPr/>
          <a:lstStyle/>
          <a:p>
            <a:pPr eaLnBrk="1" hangingPunct="1"/>
            <a:r>
              <a:rPr lang="en-US" sz="4000" dirty="0" smtClean="0"/>
              <a:t>CEEN 525 - Policy Instruments</a:t>
            </a:r>
            <a:endParaRPr lang="en-CA" sz="4000" dirty="0" smtClean="0"/>
          </a:p>
        </p:txBody>
      </p:sp>
      <p:sp>
        <p:nvSpPr>
          <p:cNvPr id="2050" name="Date Placeholder 3"/>
          <p:cNvSpPr>
            <a:spLocks noGrp="1"/>
          </p:cNvSpPr>
          <p:nvPr>
            <p:ph type="dt" sz="half" idx="10"/>
          </p:nvPr>
        </p:nvSpPr>
        <p:spPr>
          <a:noFill/>
        </p:spPr>
        <p:txBody>
          <a:bodyPr/>
          <a:lstStyle/>
          <a:p>
            <a:r>
              <a:rPr lang="en-CA" dirty="0" smtClean="0"/>
              <a:t>January 31, 2017</a:t>
            </a:r>
          </a:p>
        </p:txBody>
      </p:sp>
      <p:sp>
        <p:nvSpPr>
          <p:cNvPr id="2051" name="Footer Placeholder 4"/>
          <p:cNvSpPr>
            <a:spLocks noGrp="1"/>
          </p:cNvSpPr>
          <p:nvPr>
            <p:ph type="ftr" sz="quarter" idx="11"/>
          </p:nvPr>
        </p:nvSpPr>
        <p:spPr>
          <a:noFill/>
        </p:spPr>
        <p:txBody>
          <a:bodyPr/>
          <a:lstStyle/>
          <a:p>
            <a:r>
              <a:rPr lang="en-CA" dirty="0" smtClean="0"/>
              <a:t> </a:t>
            </a:r>
          </a:p>
        </p:txBody>
      </p:sp>
      <p:sp>
        <p:nvSpPr>
          <p:cNvPr id="2052" name="Slide Number Placeholder 5"/>
          <p:cNvSpPr>
            <a:spLocks noGrp="1"/>
          </p:cNvSpPr>
          <p:nvPr>
            <p:ph type="sldNum" sz="quarter" idx="12"/>
          </p:nvPr>
        </p:nvSpPr>
        <p:spPr>
          <a:noFill/>
        </p:spPr>
        <p:txBody>
          <a:bodyPr/>
          <a:lstStyle/>
          <a:p>
            <a:fld id="{DE1D22E6-2FC1-4DDC-9898-BEE4348CF68A}" type="slidenum">
              <a:rPr lang="en-CA" smtClean="0"/>
              <a:pPr/>
              <a:t>1</a:t>
            </a:fld>
            <a:endParaRPr lang="en-CA" smtClean="0"/>
          </a:p>
        </p:txBody>
      </p:sp>
      <p:pic>
        <p:nvPicPr>
          <p:cNvPr id="7" name="Picture 5" descr="petro canada edm refinery.jpg"/>
          <p:cNvPicPr>
            <a:picLocks noChangeAspect="1"/>
          </p:cNvPicPr>
          <p:nvPr/>
        </p:nvPicPr>
        <p:blipFill>
          <a:blip r:embed="rId2" cstate="print"/>
          <a:srcRect/>
          <a:stretch>
            <a:fillRect/>
          </a:stretch>
        </p:blipFill>
        <p:spPr bwMode="auto">
          <a:xfrm>
            <a:off x="381000" y="3657600"/>
            <a:ext cx="4449712" cy="2971800"/>
          </a:xfrm>
          <a:prstGeom prst="rect">
            <a:avLst/>
          </a:prstGeom>
          <a:noFill/>
          <a:ln w="9525">
            <a:noFill/>
            <a:miter lim="800000"/>
            <a:headEnd/>
            <a:tailEnd/>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399" y="3662546"/>
            <a:ext cx="4007457" cy="296685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CA" dirty="0" smtClean="0"/>
              <a:t>January 31, 2017</a:t>
            </a:r>
            <a:endParaRPr lang="en-CA" dirty="0"/>
          </a:p>
        </p:txBody>
      </p:sp>
      <p:sp>
        <p:nvSpPr>
          <p:cNvPr id="5" name="Footer Placeholder 4"/>
          <p:cNvSpPr>
            <a:spLocks noGrp="1"/>
          </p:cNvSpPr>
          <p:nvPr>
            <p:ph type="ftr" sz="quarter" idx="11"/>
          </p:nvPr>
        </p:nvSpPr>
        <p:spPr/>
        <p:txBody>
          <a:bodyPr/>
          <a:lstStyle/>
          <a:p>
            <a:pPr>
              <a:defRPr/>
            </a:pPr>
            <a:r>
              <a:rPr lang="en-CA" dirty="0" smtClean="0"/>
              <a:t> </a:t>
            </a:r>
            <a:endParaRPr lang="en-CA" dirty="0"/>
          </a:p>
        </p:txBody>
      </p:sp>
      <p:sp>
        <p:nvSpPr>
          <p:cNvPr id="6" name="Slide Number Placeholder 5"/>
          <p:cNvSpPr>
            <a:spLocks noGrp="1"/>
          </p:cNvSpPr>
          <p:nvPr>
            <p:ph type="sldNum" sz="quarter" idx="12"/>
          </p:nvPr>
        </p:nvSpPr>
        <p:spPr/>
        <p:txBody>
          <a:bodyPr/>
          <a:lstStyle/>
          <a:p>
            <a:pPr>
              <a:defRPr/>
            </a:pPr>
            <a:fld id="{7709950A-213C-4C0B-BC39-13120E959964}" type="slidenum">
              <a:rPr lang="en-CA" smtClean="0"/>
              <a:pPr>
                <a:defRPr/>
              </a:pPr>
              <a:t>10</a:t>
            </a:fld>
            <a:endParaRPr lang="en-CA"/>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1"/>
            <a:ext cx="9118487"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2343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What do you think is the most powerful motivation for most people to take sustainable actions</a:t>
            </a:r>
            <a:r>
              <a:rPr lang="en-US" sz="2800" b="1" dirty="0" smtClean="0"/>
              <a:t>?</a:t>
            </a:r>
            <a:endParaRPr lang="en-US" sz="2800" b="1" dirty="0"/>
          </a:p>
        </p:txBody>
      </p:sp>
      <p:sp>
        <p:nvSpPr>
          <p:cNvPr id="3" name="Content Placeholder 2"/>
          <p:cNvSpPr>
            <a:spLocks noGrp="1"/>
          </p:cNvSpPr>
          <p:nvPr>
            <p:ph idx="1"/>
          </p:nvPr>
        </p:nvSpPr>
        <p:spPr/>
        <p:txBody>
          <a:bodyPr/>
          <a:lstStyle/>
          <a:p>
            <a:pPr marL="633222" indent="-514350">
              <a:buFont typeface="+mj-lt"/>
              <a:buAutoNum type="alphaUcPeriod"/>
            </a:pPr>
            <a:r>
              <a:rPr lang="en-US" dirty="0" smtClean="0"/>
              <a:t>good information</a:t>
            </a:r>
          </a:p>
          <a:p>
            <a:pPr marL="633222" indent="-514350">
              <a:buFont typeface="+mj-lt"/>
              <a:buAutoNum type="alphaUcPeriod"/>
            </a:pPr>
            <a:r>
              <a:rPr lang="en-US" dirty="0" smtClean="0"/>
              <a:t>social pressure</a:t>
            </a:r>
          </a:p>
          <a:p>
            <a:pPr marL="633222" indent="-514350">
              <a:buFont typeface="+mj-lt"/>
              <a:buAutoNum type="alphaUcPeriod"/>
            </a:pPr>
            <a:r>
              <a:rPr lang="en-US" dirty="0" smtClean="0"/>
              <a:t>relative convenience</a:t>
            </a:r>
          </a:p>
          <a:p>
            <a:pPr marL="633222" indent="-514350">
              <a:buFont typeface="+mj-lt"/>
              <a:buAutoNum type="alphaUcPeriod"/>
            </a:pPr>
            <a:r>
              <a:rPr lang="en-US" dirty="0" smtClean="0"/>
              <a:t>relative prices</a:t>
            </a:r>
          </a:p>
          <a:p>
            <a:pPr marL="633222" indent="-514350">
              <a:buFont typeface="+mj-lt"/>
              <a:buAutoNum type="alphaUcPeriod"/>
            </a:pPr>
            <a:r>
              <a:rPr lang="en-US" dirty="0" smtClean="0"/>
              <a:t>enforceable rules</a:t>
            </a:r>
            <a:endParaRPr lang="en-US" dirty="0"/>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r>
              <a:rPr lang="en-CA" dirty="0" smtClean="0"/>
              <a:t> </a:t>
            </a:r>
            <a:endParaRPr lang="en-CA" dirty="0"/>
          </a:p>
        </p:txBody>
      </p:sp>
      <p:sp>
        <p:nvSpPr>
          <p:cNvPr id="6" name="Slide Number Placeholder 5"/>
          <p:cNvSpPr>
            <a:spLocks noGrp="1"/>
          </p:cNvSpPr>
          <p:nvPr>
            <p:ph type="sldNum" sz="quarter" idx="12"/>
          </p:nvPr>
        </p:nvSpPr>
        <p:spPr/>
        <p:txBody>
          <a:bodyPr/>
          <a:lstStyle/>
          <a:p>
            <a:pPr>
              <a:defRPr/>
            </a:pPr>
            <a:fld id="{7709950A-213C-4C0B-BC39-13120E959964}" type="slidenum">
              <a:rPr lang="en-CA" smtClean="0"/>
              <a:pPr>
                <a:defRPr/>
              </a:pPr>
              <a:t>11</a:t>
            </a:fld>
            <a:endParaRPr lang="en-CA"/>
          </a:p>
        </p:txBody>
      </p:sp>
    </p:spTree>
    <p:extLst>
      <p:ext uri="{BB962C8B-B14F-4D97-AF65-F5344CB8AC3E}">
        <p14:creationId xmlns:p14="http://schemas.microsoft.com/office/powerpoint/2010/main" val="21687696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normAutofit fontScale="90000"/>
          </a:bodyPr>
          <a:lstStyle/>
          <a:p>
            <a:r>
              <a:rPr lang="en-US" dirty="0" smtClean="0"/>
              <a:t>Toolbox of Policy Instruments – </a:t>
            </a:r>
            <a:br>
              <a:rPr lang="en-US" dirty="0" smtClean="0"/>
            </a:br>
            <a:r>
              <a:rPr lang="en-US" dirty="0" smtClean="0"/>
              <a:t>Jaccard 270-290</a:t>
            </a:r>
            <a:endParaRPr lang="en-CA" dirty="0" smtClean="0"/>
          </a:p>
        </p:txBody>
      </p:sp>
      <p:sp>
        <p:nvSpPr>
          <p:cNvPr id="9219" name="Rectangle 3"/>
          <p:cNvSpPr>
            <a:spLocks noGrp="1" noChangeArrowheads="1"/>
          </p:cNvSpPr>
          <p:nvPr>
            <p:ph sz="half" idx="1"/>
          </p:nvPr>
        </p:nvSpPr>
        <p:spPr/>
        <p:txBody>
          <a:bodyPr>
            <a:normAutofit lnSpcReduction="10000"/>
          </a:bodyPr>
          <a:lstStyle/>
          <a:p>
            <a:pPr marL="633222" indent="-514350">
              <a:spcBef>
                <a:spcPts val="600"/>
              </a:spcBef>
              <a:buFont typeface="+mj-lt"/>
              <a:buAutoNum type="arabicPeriod"/>
            </a:pPr>
            <a:r>
              <a:rPr lang="en-US" dirty="0" smtClean="0"/>
              <a:t>command and control regulation</a:t>
            </a:r>
          </a:p>
          <a:p>
            <a:pPr marL="633222" indent="-514350">
              <a:spcBef>
                <a:spcPts val="600"/>
              </a:spcBef>
              <a:buFont typeface="+mj-lt"/>
              <a:buAutoNum type="arabicPeriod"/>
            </a:pPr>
            <a:r>
              <a:rPr lang="en-US" dirty="0" smtClean="0"/>
              <a:t>financial disincentives (taxes)</a:t>
            </a:r>
          </a:p>
          <a:p>
            <a:pPr marL="633222" indent="-514350">
              <a:spcBef>
                <a:spcPts val="600"/>
              </a:spcBef>
              <a:buFont typeface="+mj-lt"/>
              <a:buAutoNum type="arabicPeriod"/>
            </a:pPr>
            <a:r>
              <a:rPr lang="en-US" dirty="0" smtClean="0"/>
              <a:t>financial incentives (subsidies)</a:t>
            </a:r>
          </a:p>
        </p:txBody>
      </p:sp>
      <p:sp>
        <p:nvSpPr>
          <p:cNvPr id="2" name="Content Placeholder 1"/>
          <p:cNvSpPr>
            <a:spLocks noGrp="1"/>
          </p:cNvSpPr>
          <p:nvPr>
            <p:ph sz="half" idx="2"/>
          </p:nvPr>
        </p:nvSpPr>
        <p:spPr/>
        <p:txBody>
          <a:bodyPr>
            <a:normAutofit lnSpcReduction="10000"/>
          </a:bodyPr>
          <a:lstStyle/>
          <a:p>
            <a:pPr marL="633222" indent="-514350">
              <a:spcBef>
                <a:spcPts val="600"/>
              </a:spcBef>
              <a:buFont typeface="+mj-lt"/>
              <a:buAutoNum type="arabicPeriod" startAt="4"/>
            </a:pPr>
            <a:r>
              <a:rPr lang="en-US" dirty="0" smtClean="0"/>
              <a:t>voluntarism and information</a:t>
            </a:r>
          </a:p>
          <a:p>
            <a:pPr marL="633222" indent="-514350">
              <a:spcBef>
                <a:spcPts val="600"/>
              </a:spcBef>
              <a:buFont typeface="+mj-lt"/>
              <a:buAutoNum type="arabicPeriod" startAt="4"/>
            </a:pPr>
            <a:r>
              <a:rPr lang="en-US" dirty="0" smtClean="0"/>
              <a:t>market oriented regulations – emissions cap and tradable permits (ECTP)</a:t>
            </a:r>
          </a:p>
          <a:p>
            <a:pPr marL="633222" indent="-514350">
              <a:spcBef>
                <a:spcPts val="600"/>
              </a:spcBef>
              <a:buFont typeface="+mj-lt"/>
              <a:buAutoNum type="arabicPeriod" startAt="4"/>
            </a:pPr>
            <a:r>
              <a:rPr lang="en-US" dirty="0" smtClean="0"/>
              <a:t>market oriented regulations – artificial niche market regulations</a:t>
            </a:r>
            <a:endParaRPr lang="en-CA" dirty="0" smtClean="0"/>
          </a:p>
        </p:txBody>
      </p:sp>
      <p:sp>
        <p:nvSpPr>
          <p:cNvPr id="24578" name="Date Placeholder 3"/>
          <p:cNvSpPr>
            <a:spLocks noGrp="1"/>
          </p:cNvSpPr>
          <p:nvPr>
            <p:ph type="dt" sz="half" idx="10"/>
          </p:nvPr>
        </p:nvSpPr>
        <p:spPr>
          <a:noFill/>
        </p:spPr>
        <p:txBody>
          <a:bodyPr/>
          <a:lstStyle/>
          <a:p>
            <a:r>
              <a:rPr lang="en-CA" dirty="0" smtClean="0"/>
              <a:t>January 31, 2017</a:t>
            </a:r>
          </a:p>
        </p:txBody>
      </p:sp>
      <p:sp>
        <p:nvSpPr>
          <p:cNvPr id="24579" name="Footer Placeholder 4"/>
          <p:cNvSpPr>
            <a:spLocks noGrp="1"/>
          </p:cNvSpPr>
          <p:nvPr>
            <p:ph type="ftr" sz="quarter" idx="11"/>
          </p:nvPr>
        </p:nvSpPr>
        <p:spPr>
          <a:noFill/>
        </p:spPr>
        <p:txBody>
          <a:bodyPr/>
          <a:lstStyle/>
          <a:p>
            <a:r>
              <a:rPr lang="en-US" dirty="0" smtClean="0"/>
              <a:t> </a:t>
            </a:r>
            <a:endParaRPr lang="en-CA"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r>
              <a:rPr lang="en-US" sz="4000" smtClean="0"/>
              <a:t>Command and Control Regulation</a:t>
            </a:r>
            <a:endParaRPr lang="en-CA" sz="4000"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76431682"/>
              </p:ext>
            </p:extLst>
          </p:nvPr>
        </p:nvGraphicFramePr>
        <p:xfrm>
          <a:off x="457200" y="1775191"/>
          <a:ext cx="5943600" cy="4397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2" name="Date Placeholder 3"/>
          <p:cNvSpPr>
            <a:spLocks noGrp="1"/>
          </p:cNvSpPr>
          <p:nvPr>
            <p:ph type="dt" sz="half" idx="10"/>
          </p:nvPr>
        </p:nvSpPr>
        <p:spPr>
          <a:noFill/>
        </p:spPr>
        <p:txBody>
          <a:bodyPr/>
          <a:lstStyle/>
          <a:p>
            <a:r>
              <a:rPr lang="en-CA" dirty="0" smtClean="0"/>
              <a:t>January 31, 2017</a:t>
            </a:r>
          </a:p>
        </p:txBody>
      </p:sp>
      <p:sp>
        <p:nvSpPr>
          <p:cNvPr id="25603" name="Footer Placeholder 4"/>
          <p:cNvSpPr>
            <a:spLocks noGrp="1"/>
          </p:cNvSpPr>
          <p:nvPr>
            <p:ph type="ftr" sz="quarter" idx="11"/>
          </p:nvPr>
        </p:nvSpPr>
        <p:spPr>
          <a:noFill/>
        </p:spPr>
        <p:txBody>
          <a:bodyPr/>
          <a:lstStyle/>
          <a:p>
            <a:r>
              <a:rPr lang="en-US" dirty="0" smtClean="0"/>
              <a:t> </a:t>
            </a:r>
            <a:endParaRPr lang="en-CA" dirty="0" smtClean="0"/>
          </a:p>
        </p:txBody>
      </p:sp>
      <p:pic>
        <p:nvPicPr>
          <p:cNvPr id="6" name="Picture 5" descr="scrubber.JPG"/>
          <p:cNvPicPr>
            <a:picLocks noChangeAspect="1"/>
          </p:cNvPicPr>
          <p:nvPr/>
        </p:nvPicPr>
        <p:blipFill>
          <a:blip r:embed="rId8" cstate="print"/>
          <a:stretch>
            <a:fillRect/>
          </a:stretch>
        </p:blipFill>
        <p:spPr>
          <a:xfrm>
            <a:off x="6489192" y="1905000"/>
            <a:ext cx="2654808" cy="3962400"/>
          </a:xfrm>
          <a:prstGeom prst="rect">
            <a:avLst/>
          </a:prstGeom>
        </p:spPr>
      </p:pic>
    </p:spTree>
    <p:extLst>
      <p:ext uri="{BB962C8B-B14F-4D97-AF65-F5344CB8AC3E}">
        <p14:creationId xmlns:p14="http://schemas.microsoft.com/office/powerpoint/2010/main" val="11807622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r>
              <a:rPr lang="en-US" smtClean="0"/>
              <a:t>Financial Disincentive - Taxes</a:t>
            </a:r>
            <a:endParaRPr lang="en-CA"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63698474"/>
              </p:ext>
            </p:extLst>
          </p:nvPr>
        </p:nvGraphicFramePr>
        <p:xfrm>
          <a:off x="457200" y="1775191"/>
          <a:ext cx="6096000" cy="462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6" name="Date Placeholder 3"/>
          <p:cNvSpPr>
            <a:spLocks noGrp="1"/>
          </p:cNvSpPr>
          <p:nvPr>
            <p:ph type="dt" sz="half" idx="10"/>
          </p:nvPr>
        </p:nvSpPr>
        <p:spPr>
          <a:noFill/>
        </p:spPr>
        <p:txBody>
          <a:bodyPr/>
          <a:lstStyle/>
          <a:p>
            <a:r>
              <a:rPr lang="en-CA" dirty="0" smtClean="0"/>
              <a:t>January 31, 2017</a:t>
            </a:r>
          </a:p>
        </p:txBody>
      </p:sp>
      <p:sp>
        <p:nvSpPr>
          <p:cNvPr id="26627" name="Footer Placeholder 4"/>
          <p:cNvSpPr>
            <a:spLocks noGrp="1"/>
          </p:cNvSpPr>
          <p:nvPr>
            <p:ph type="ftr" sz="quarter" idx="11"/>
          </p:nvPr>
        </p:nvSpPr>
        <p:spPr>
          <a:noFill/>
        </p:spPr>
        <p:txBody>
          <a:bodyPr/>
          <a:lstStyle/>
          <a:p>
            <a:r>
              <a:rPr lang="en-US" dirty="0" smtClean="0"/>
              <a:t> </a:t>
            </a:r>
            <a:endParaRPr lang="en-CA" dirty="0" smtClean="0"/>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24879" r="17469"/>
          <a:stretch/>
        </p:blipFill>
        <p:spPr>
          <a:xfrm>
            <a:off x="6790414" y="2819400"/>
            <a:ext cx="2138901" cy="23023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457200" y="228600"/>
            <a:ext cx="8229600" cy="1143000"/>
          </a:xfrm>
        </p:spPr>
        <p:txBody>
          <a:bodyPr/>
          <a:lstStyle/>
          <a:p>
            <a:r>
              <a:rPr lang="en-US" smtClean="0"/>
              <a:t>Financial Incentives (Subsidies)</a:t>
            </a:r>
            <a:endParaRPr lang="en-CA"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42516730"/>
              </p:ext>
            </p:extLst>
          </p:nvPr>
        </p:nvGraphicFramePr>
        <p:xfrm>
          <a:off x="457200" y="1775191"/>
          <a:ext cx="4724400" cy="462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0" name="Date Placeholder 3"/>
          <p:cNvSpPr>
            <a:spLocks noGrp="1"/>
          </p:cNvSpPr>
          <p:nvPr>
            <p:ph type="dt" sz="half" idx="10"/>
          </p:nvPr>
        </p:nvSpPr>
        <p:spPr>
          <a:noFill/>
        </p:spPr>
        <p:txBody>
          <a:bodyPr/>
          <a:lstStyle/>
          <a:p>
            <a:r>
              <a:rPr lang="en-CA" dirty="0" smtClean="0"/>
              <a:t>January 31, 2017</a:t>
            </a:r>
          </a:p>
        </p:txBody>
      </p:sp>
      <p:sp>
        <p:nvSpPr>
          <p:cNvPr id="27651" name="Footer Placeholder 4"/>
          <p:cNvSpPr>
            <a:spLocks noGrp="1"/>
          </p:cNvSpPr>
          <p:nvPr>
            <p:ph type="ftr" sz="quarter" idx="11"/>
          </p:nvPr>
        </p:nvSpPr>
        <p:spPr>
          <a:noFill/>
        </p:spPr>
        <p:txBody>
          <a:bodyPr/>
          <a:lstStyle/>
          <a:p>
            <a:r>
              <a:rPr lang="en-US" dirty="0" smtClean="0"/>
              <a:t> </a:t>
            </a:r>
            <a:endParaRPr lang="en-CA" dirty="0" smtClean="0"/>
          </a:p>
        </p:txBody>
      </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3363" r="22364"/>
          <a:stretch/>
        </p:blipFill>
        <p:spPr>
          <a:xfrm>
            <a:off x="5553985" y="2743200"/>
            <a:ext cx="3590015" cy="2743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n-US" smtClean="0"/>
              <a:t>Voluntarism and Information</a:t>
            </a:r>
            <a:endParaRPr lang="en-CA"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35641641"/>
              </p:ext>
            </p:extLst>
          </p:nvPr>
        </p:nvGraphicFramePr>
        <p:xfrm>
          <a:off x="457200" y="1600200"/>
          <a:ext cx="6096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4" name="Date Placeholder 3"/>
          <p:cNvSpPr>
            <a:spLocks noGrp="1"/>
          </p:cNvSpPr>
          <p:nvPr>
            <p:ph type="dt" sz="half" idx="10"/>
          </p:nvPr>
        </p:nvSpPr>
        <p:spPr>
          <a:noFill/>
        </p:spPr>
        <p:txBody>
          <a:bodyPr/>
          <a:lstStyle/>
          <a:p>
            <a:r>
              <a:rPr lang="en-CA" dirty="0" smtClean="0"/>
              <a:t>January 31, 2017</a:t>
            </a:r>
          </a:p>
        </p:txBody>
      </p:sp>
      <p:sp>
        <p:nvSpPr>
          <p:cNvPr id="28675" name="Footer Placeholder 4"/>
          <p:cNvSpPr>
            <a:spLocks noGrp="1"/>
          </p:cNvSpPr>
          <p:nvPr>
            <p:ph type="ftr" sz="quarter" idx="11"/>
          </p:nvPr>
        </p:nvSpPr>
        <p:spPr>
          <a:noFill/>
        </p:spPr>
        <p:txBody>
          <a:bodyPr/>
          <a:lstStyle/>
          <a:p>
            <a:r>
              <a:rPr lang="en-US" dirty="0" smtClean="0"/>
              <a:t> </a:t>
            </a:r>
            <a:endParaRPr lang="en-CA" dirty="0" smtClean="0"/>
          </a:p>
        </p:txBody>
      </p:sp>
      <p:pic>
        <p:nvPicPr>
          <p:cNvPr id="28678" name="Picture 5" descr="rick_mercer.jpg"/>
          <p:cNvPicPr>
            <a:picLocks noChangeAspect="1"/>
          </p:cNvPicPr>
          <p:nvPr/>
        </p:nvPicPr>
        <p:blipFill>
          <a:blip r:embed="rId7" cstate="print"/>
          <a:srcRect l="17143" r="21906"/>
          <a:stretch>
            <a:fillRect/>
          </a:stretch>
        </p:blipFill>
        <p:spPr bwMode="auto">
          <a:xfrm>
            <a:off x="6553200" y="1676400"/>
            <a:ext cx="2438400" cy="2562225"/>
          </a:xfrm>
          <a:prstGeom prst="rect">
            <a:avLst/>
          </a:prstGeom>
          <a:noFill/>
          <a:ln w="9525">
            <a:noFill/>
            <a:miter lim="800000"/>
            <a:headEnd/>
            <a:tailEnd/>
          </a:ln>
        </p:spPr>
      </p:pic>
      <p:pic>
        <p:nvPicPr>
          <p:cNvPr id="7" name="Picture 6" descr="One_tonne_challenge.jpg"/>
          <p:cNvPicPr>
            <a:picLocks noChangeAspect="1"/>
          </p:cNvPicPr>
          <p:nvPr/>
        </p:nvPicPr>
        <p:blipFill>
          <a:blip r:embed="rId8" cstate="print"/>
          <a:stretch>
            <a:fillRect/>
          </a:stretch>
        </p:blipFill>
        <p:spPr>
          <a:xfrm>
            <a:off x="5815716" y="4748917"/>
            <a:ext cx="2971800" cy="17830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rmAutofit fontScale="90000"/>
          </a:bodyPr>
          <a:lstStyle/>
          <a:p>
            <a:r>
              <a:rPr lang="en-US" sz="4000" smtClean="0"/>
              <a:t>market oriented regulations – artificial niche market regulations</a:t>
            </a:r>
            <a:endParaRPr lang="en-CA" sz="4000"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76178578"/>
              </p:ext>
            </p:extLst>
          </p:nvPr>
        </p:nvGraphicFramePr>
        <p:xfrm>
          <a:off x="457200" y="1600200"/>
          <a:ext cx="5791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2" name="Date Placeholder 3"/>
          <p:cNvSpPr>
            <a:spLocks noGrp="1"/>
          </p:cNvSpPr>
          <p:nvPr>
            <p:ph type="dt" sz="half" idx="10"/>
          </p:nvPr>
        </p:nvSpPr>
        <p:spPr>
          <a:noFill/>
        </p:spPr>
        <p:txBody>
          <a:bodyPr/>
          <a:lstStyle/>
          <a:p>
            <a:r>
              <a:rPr lang="en-CA" dirty="0" smtClean="0"/>
              <a:t>January 31, 2017</a:t>
            </a:r>
          </a:p>
        </p:txBody>
      </p:sp>
      <p:sp>
        <p:nvSpPr>
          <p:cNvPr id="30723" name="Footer Placeholder 4"/>
          <p:cNvSpPr>
            <a:spLocks noGrp="1"/>
          </p:cNvSpPr>
          <p:nvPr>
            <p:ph type="ftr" sz="quarter" idx="11"/>
          </p:nvPr>
        </p:nvSpPr>
        <p:spPr>
          <a:noFill/>
        </p:spPr>
        <p:txBody>
          <a:bodyPr/>
          <a:lstStyle/>
          <a:p>
            <a:r>
              <a:rPr lang="en-US" dirty="0" smtClean="0"/>
              <a:t> </a:t>
            </a:r>
            <a:endParaRPr lang="en-CA" dirty="0" smtClean="0"/>
          </a:p>
        </p:txBody>
      </p:sp>
      <p:pic>
        <p:nvPicPr>
          <p:cNvPr id="30726" name="Picture 5" descr="wind-turbines.png"/>
          <p:cNvPicPr>
            <a:picLocks noChangeAspect="1"/>
          </p:cNvPicPr>
          <p:nvPr/>
        </p:nvPicPr>
        <p:blipFill>
          <a:blip r:embed="rId7" cstate="print"/>
          <a:srcRect/>
          <a:stretch>
            <a:fillRect/>
          </a:stretch>
        </p:blipFill>
        <p:spPr bwMode="auto">
          <a:xfrm>
            <a:off x="6400800" y="2971800"/>
            <a:ext cx="2286000" cy="20288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normAutofit fontScale="90000"/>
          </a:bodyPr>
          <a:lstStyle/>
          <a:p>
            <a:r>
              <a:rPr lang="en-US" sz="4000" smtClean="0"/>
              <a:t>market oriented regulations – emissions cap and tradable permits (ECTP)</a:t>
            </a:r>
            <a:endParaRPr lang="en-CA" sz="4000"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40823165"/>
              </p:ext>
            </p:extLst>
          </p:nvPr>
        </p:nvGraphicFramePr>
        <p:xfrm>
          <a:off x="457200" y="1775191"/>
          <a:ext cx="7315200" cy="462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8" name="Date Placeholder 3"/>
          <p:cNvSpPr>
            <a:spLocks noGrp="1"/>
          </p:cNvSpPr>
          <p:nvPr>
            <p:ph type="dt" sz="half" idx="10"/>
          </p:nvPr>
        </p:nvSpPr>
        <p:spPr>
          <a:noFill/>
        </p:spPr>
        <p:txBody>
          <a:bodyPr/>
          <a:lstStyle/>
          <a:p>
            <a:r>
              <a:rPr lang="en-CA" dirty="0" smtClean="0"/>
              <a:t>January 31, 2017</a:t>
            </a:r>
          </a:p>
        </p:txBody>
      </p:sp>
      <p:sp>
        <p:nvSpPr>
          <p:cNvPr id="29699" name="Footer Placeholder 4"/>
          <p:cNvSpPr>
            <a:spLocks noGrp="1"/>
          </p:cNvSpPr>
          <p:nvPr>
            <p:ph type="ftr" sz="quarter" idx="11"/>
          </p:nvPr>
        </p:nvSpPr>
        <p:spPr>
          <a:noFill/>
        </p:spPr>
        <p:txBody>
          <a:bodyPr/>
          <a:lstStyle/>
          <a:p>
            <a:r>
              <a:rPr lang="en-US" dirty="0" smtClean="0"/>
              <a:t> </a:t>
            </a:r>
            <a:endParaRPr lang="en-CA" dirty="0" smtClean="0"/>
          </a:p>
        </p:txBody>
      </p:sp>
      <p:pic>
        <p:nvPicPr>
          <p:cNvPr id="6" name="Picture 5" descr="smoke-stack.jpg"/>
          <p:cNvPicPr>
            <a:picLocks noChangeAspect="1"/>
          </p:cNvPicPr>
          <p:nvPr/>
        </p:nvPicPr>
        <p:blipFill>
          <a:blip r:embed="rId7" cstate="print"/>
          <a:stretch>
            <a:fillRect/>
          </a:stretch>
        </p:blipFill>
        <p:spPr>
          <a:xfrm>
            <a:off x="7481824" y="2971800"/>
            <a:ext cx="1662176" cy="2438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CA" dirty="0" smtClean="0"/>
              <a:t>January 31, 2017</a:t>
            </a:r>
            <a:endParaRPr lang="en-CA" dirty="0"/>
          </a:p>
        </p:txBody>
      </p:sp>
      <p:sp>
        <p:nvSpPr>
          <p:cNvPr id="5" name="Footer Placeholder 4"/>
          <p:cNvSpPr>
            <a:spLocks noGrp="1"/>
          </p:cNvSpPr>
          <p:nvPr>
            <p:ph type="ftr" sz="quarter" idx="11"/>
          </p:nvPr>
        </p:nvSpPr>
        <p:spPr/>
        <p:txBody>
          <a:bodyPr/>
          <a:lstStyle/>
          <a:p>
            <a:pPr>
              <a:defRPr/>
            </a:pPr>
            <a:r>
              <a:rPr lang="en-CA" dirty="0" smtClean="0"/>
              <a:t> </a:t>
            </a:r>
            <a:endParaRPr lang="en-CA" dirty="0"/>
          </a:p>
        </p:txBody>
      </p:sp>
      <p:sp>
        <p:nvSpPr>
          <p:cNvPr id="6" name="Slide Number Placeholder 5"/>
          <p:cNvSpPr>
            <a:spLocks noGrp="1"/>
          </p:cNvSpPr>
          <p:nvPr>
            <p:ph type="sldNum" sz="quarter" idx="12"/>
          </p:nvPr>
        </p:nvSpPr>
        <p:spPr/>
        <p:txBody>
          <a:bodyPr/>
          <a:lstStyle/>
          <a:p>
            <a:pPr>
              <a:defRPr/>
            </a:pPr>
            <a:fld id="{7709950A-213C-4C0B-BC39-13120E959964}" type="slidenum">
              <a:rPr lang="en-CA" smtClean="0"/>
              <a:pPr>
                <a:defRPr/>
              </a:pPr>
              <a:t>19</a:t>
            </a:fld>
            <a:endParaRPr lang="en-CA"/>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598" t="17437" r="25999" b="8543"/>
          <a:stretch/>
        </p:blipFill>
        <p:spPr bwMode="auto">
          <a:xfrm>
            <a:off x="762000" y="0"/>
            <a:ext cx="7242251"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5646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CA" smtClean="0"/>
              <a:t>January 31, 2017</a:t>
            </a:r>
            <a:endParaRPr lang="en-CA" dirty="0"/>
          </a:p>
        </p:txBody>
      </p:sp>
      <p:sp>
        <p:nvSpPr>
          <p:cNvPr id="5" name="Footer Placeholder 4"/>
          <p:cNvSpPr>
            <a:spLocks noGrp="1"/>
          </p:cNvSpPr>
          <p:nvPr>
            <p:ph type="ftr" sz="quarter" idx="11"/>
          </p:nvPr>
        </p:nvSpPr>
        <p:spPr/>
        <p:txBody>
          <a:bodyPr/>
          <a:lstStyle/>
          <a:p>
            <a:pPr>
              <a:defRPr/>
            </a:pPr>
            <a:r>
              <a:rPr lang="en-CA" smtClean="0"/>
              <a:t> </a:t>
            </a:r>
            <a:endParaRPr lang="en-CA" dirty="0"/>
          </a:p>
        </p:txBody>
      </p:sp>
      <p:sp>
        <p:nvSpPr>
          <p:cNvPr id="6" name="Slide Number Placeholder 5"/>
          <p:cNvSpPr>
            <a:spLocks noGrp="1"/>
          </p:cNvSpPr>
          <p:nvPr>
            <p:ph type="sldNum" sz="quarter" idx="12"/>
          </p:nvPr>
        </p:nvSpPr>
        <p:spPr/>
        <p:txBody>
          <a:bodyPr/>
          <a:lstStyle/>
          <a:p>
            <a:pPr>
              <a:defRPr/>
            </a:pPr>
            <a:fld id="{7709950A-213C-4C0B-BC39-13120E959964}" type="slidenum">
              <a:rPr lang="en-CA" smtClean="0"/>
              <a:pPr>
                <a:defRPr/>
              </a:pPr>
              <a:t>2</a:t>
            </a:fld>
            <a:endParaRPr lang="en-CA"/>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352162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normAutofit fontScale="90000"/>
          </a:bodyPr>
          <a:lstStyle/>
          <a:p>
            <a:r>
              <a:rPr lang="en-US" dirty="0" smtClean="0"/>
              <a:t>Missing Instruments?</a:t>
            </a:r>
            <a:br>
              <a:rPr lang="en-US" dirty="0" smtClean="0"/>
            </a:br>
            <a:r>
              <a:rPr lang="en-US" dirty="0" smtClean="0"/>
              <a:t>State-owned enterprises</a:t>
            </a:r>
            <a:endParaRPr lang="en-CA" dirty="0" smtClean="0"/>
          </a:p>
        </p:txBody>
      </p:sp>
      <p:sp>
        <p:nvSpPr>
          <p:cNvPr id="31746" name="Date Placeholder 3"/>
          <p:cNvSpPr>
            <a:spLocks noGrp="1"/>
          </p:cNvSpPr>
          <p:nvPr>
            <p:ph type="dt" sz="half" idx="10"/>
          </p:nvPr>
        </p:nvSpPr>
        <p:spPr>
          <a:noFill/>
        </p:spPr>
        <p:txBody>
          <a:bodyPr/>
          <a:lstStyle/>
          <a:p>
            <a:r>
              <a:rPr lang="en-CA" dirty="0" smtClean="0"/>
              <a:t>January 31, 2017</a:t>
            </a:r>
          </a:p>
        </p:txBody>
      </p:sp>
      <p:sp>
        <p:nvSpPr>
          <p:cNvPr id="31747" name="Footer Placeholder 4"/>
          <p:cNvSpPr>
            <a:spLocks noGrp="1"/>
          </p:cNvSpPr>
          <p:nvPr>
            <p:ph type="ftr" sz="quarter" idx="11"/>
          </p:nvPr>
        </p:nvSpPr>
        <p:spPr>
          <a:noFill/>
        </p:spPr>
        <p:txBody>
          <a:bodyPr/>
          <a:lstStyle/>
          <a:p>
            <a:r>
              <a:rPr lang="en-US" dirty="0" smtClean="0"/>
              <a:t> </a:t>
            </a:r>
            <a:endParaRPr lang="en-CA" dirty="0" smtClean="0"/>
          </a:p>
        </p:txBody>
      </p:sp>
      <p:pic>
        <p:nvPicPr>
          <p:cNvPr id="31750" name="Picture 4" descr="Petro-canada"/>
          <p:cNvPicPr>
            <a:picLocks noChangeAspect="1" noChangeArrowheads="1"/>
          </p:cNvPicPr>
          <p:nvPr/>
        </p:nvPicPr>
        <p:blipFill>
          <a:blip r:embed="rId3" cstate="print"/>
          <a:srcRect/>
          <a:stretch>
            <a:fillRect/>
          </a:stretch>
        </p:blipFill>
        <p:spPr bwMode="auto">
          <a:xfrm>
            <a:off x="2623343" y="1600200"/>
            <a:ext cx="3895725" cy="2951163"/>
          </a:xfrm>
          <a:prstGeom prst="rect">
            <a:avLst/>
          </a:prstGeom>
          <a:noFill/>
          <a:ln w="9525">
            <a:noFill/>
            <a:miter lim="800000"/>
            <a:headEnd/>
            <a:tailEnd/>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5029200"/>
            <a:ext cx="35417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p:cNvSpPr>
            <a:spLocks noGrp="1"/>
          </p:cNvSpPr>
          <p:nvPr>
            <p:ph type="title"/>
          </p:nvPr>
        </p:nvSpPr>
        <p:spPr/>
        <p:txBody>
          <a:bodyPr/>
          <a:lstStyle/>
          <a:p>
            <a:r>
              <a:rPr lang="en-US" dirty="0" smtClean="0"/>
              <a:t>Today’s agenda</a:t>
            </a:r>
          </a:p>
        </p:txBody>
      </p:sp>
      <p:graphicFrame>
        <p:nvGraphicFramePr>
          <p:cNvPr id="2" name="Diagram 1"/>
          <p:cNvGraphicFramePr/>
          <p:nvPr>
            <p:extLst>
              <p:ext uri="{D42A27DB-BD31-4B8C-83A1-F6EECF244321}">
                <p14:modId xmlns:p14="http://schemas.microsoft.com/office/powerpoint/2010/main" val="2895139112"/>
              </p:ext>
            </p:extLst>
          </p:nvPr>
        </p:nvGraphicFramePr>
        <p:xfrm>
          <a:off x="381000" y="1371600"/>
          <a:ext cx="4648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Content Placeholder 8" descr="kids-at-beach smokestack.jpg"/>
          <p:cNvPicPr>
            <a:picLocks noGrp="1" noChangeAspect="1"/>
          </p:cNvPicPr>
          <p:nvPr>
            <p:ph sz="half" idx="2"/>
          </p:nvPr>
        </p:nvPicPr>
        <p:blipFill>
          <a:blip r:embed="rId7" cstate="print"/>
          <a:stretch>
            <a:fillRect/>
          </a:stretch>
        </p:blipFill>
        <p:spPr>
          <a:xfrm>
            <a:off x="5715000" y="1524000"/>
            <a:ext cx="2511954" cy="3767931"/>
          </a:xfrm>
        </p:spPr>
      </p:pic>
      <p:sp>
        <p:nvSpPr>
          <p:cNvPr id="3077" name="Date Placeholder 3"/>
          <p:cNvSpPr>
            <a:spLocks noGrp="1"/>
          </p:cNvSpPr>
          <p:nvPr>
            <p:ph type="dt" sz="half" idx="10"/>
          </p:nvPr>
        </p:nvSpPr>
        <p:spPr>
          <a:noFill/>
        </p:spPr>
        <p:txBody>
          <a:bodyPr/>
          <a:lstStyle/>
          <a:p>
            <a:r>
              <a:rPr lang="en-CA" dirty="0" smtClean="0"/>
              <a:t>January 31, 2017</a:t>
            </a:r>
          </a:p>
        </p:txBody>
      </p:sp>
      <p:sp>
        <p:nvSpPr>
          <p:cNvPr id="3078" name="Footer Placeholder 4"/>
          <p:cNvSpPr>
            <a:spLocks noGrp="1"/>
          </p:cNvSpPr>
          <p:nvPr>
            <p:ph type="ftr" sz="quarter" idx="11"/>
          </p:nvPr>
        </p:nvSpPr>
        <p:spPr>
          <a:noFill/>
        </p:spPr>
        <p:txBody>
          <a:bodyPr/>
          <a:lstStyle/>
          <a:p>
            <a:r>
              <a:rPr lang="en-CA" dirty="0" smtClean="0"/>
              <a:t> </a:t>
            </a:r>
          </a:p>
        </p:txBody>
      </p:sp>
      <p:sp>
        <p:nvSpPr>
          <p:cNvPr id="3079" name="Slide Number Placeholder 5"/>
          <p:cNvSpPr>
            <a:spLocks noGrp="1"/>
          </p:cNvSpPr>
          <p:nvPr>
            <p:ph type="sldNum" sz="quarter" idx="12"/>
          </p:nvPr>
        </p:nvSpPr>
        <p:spPr>
          <a:noFill/>
        </p:spPr>
        <p:txBody>
          <a:bodyPr/>
          <a:lstStyle/>
          <a:p>
            <a:fld id="{8C6F0349-0366-43C5-B18B-452316C2904A}" type="slidenum">
              <a:rPr lang="en-CA" smtClean="0"/>
              <a:pPr/>
              <a:t>21</a:t>
            </a:fld>
            <a:endParaRPr lang="en-CA" smtClean="0"/>
          </a:p>
        </p:txBody>
      </p:sp>
    </p:spTree>
    <p:extLst>
      <p:ext uri="{BB962C8B-B14F-4D97-AF65-F5344CB8AC3E}">
        <p14:creationId xmlns:p14="http://schemas.microsoft.com/office/powerpoint/2010/main" val="41474781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n-US" smtClean="0"/>
              <a:t>Evaluative Criteria	</a:t>
            </a:r>
            <a:endParaRPr lang="en-CA"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839926044"/>
              </p:ext>
            </p:extLst>
          </p:nvPr>
        </p:nvGraphicFramePr>
        <p:xfrm>
          <a:off x="1371600" y="1600200"/>
          <a:ext cx="6781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4" name="Date Placeholder 3"/>
          <p:cNvSpPr>
            <a:spLocks noGrp="1"/>
          </p:cNvSpPr>
          <p:nvPr>
            <p:ph type="dt" sz="half" idx="10"/>
          </p:nvPr>
        </p:nvSpPr>
        <p:spPr>
          <a:noFill/>
        </p:spPr>
        <p:txBody>
          <a:bodyPr/>
          <a:lstStyle/>
          <a:p>
            <a:r>
              <a:rPr lang="en-CA" dirty="0" smtClean="0"/>
              <a:t>January 31, 2017</a:t>
            </a:r>
          </a:p>
        </p:txBody>
      </p:sp>
      <p:sp>
        <p:nvSpPr>
          <p:cNvPr id="23555" name="Footer Placeholder 4"/>
          <p:cNvSpPr>
            <a:spLocks noGrp="1"/>
          </p:cNvSpPr>
          <p:nvPr>
            <p:ph type="ftr" sz="quarter" idx="11"/>
          </p:nvPr>
        </p:nvSpPr>
        <p:spPr>
          <a:noFill/>
        </p:spPr>
        <p:txBody>
          <a:bodyPr/>
          <a:lstStyle/>
          <a:p>
            <a:r>
              <a:rPr lang="en-US" dirty="0" smtClean="0"/>
              <a:t> </a:t>
            </a:r>
            <a:endParaRPr lang="en-CA" dirty="0" smtClean="0"/>
          </a:p>
        </p:txBody>
      </p:sp>
    </p:spTree>
    <p:extLst>
      <p:ext uri="{BB962C8B-B14F-4D97-AF65-F5344CB8AC3E}">
        <p14:creationId xmlns:p14="http://schemas.microsoft.com/office/powerpoint/2010/main" val="3066993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Policy-Politics Mismatch</a:t>
            </a:r>
          </a:p>
        </p:txBody>
      </p:sp>
      <p:sp>
        <p:nvSpPr>
          <p:cNvPr id="6" name="Content Placeholder 5"/>
          <p:cNvSpPr>
            <a:spLocks noGrp="1"/>
          </p:cNvSpPr>
          <p:nvPr>
            <p:ph sz="half" idx="1"/>
          </p:nvPr>
        </p:nvSpPr>
        <p:spPr>
          <a:xfrm>
            <a:off x="6553200" y="5862"/>
            <a:ext cx="2590800" cy="2743200"/>
          </a:xfrm>
        </p:spPr>
        <p:txBody>
          <a:bodyPr>
            <a:normAutofit fontScale="92500" lnSpcReduction="20000"/>
          </a:bodyPr>
          <a:lstStyle/>
          <a:p>
            <a:pPr marL="0" indent="0">
              <a:buNone/>
            </a:pPr>
            <a:r>
              <a:rPr lang="en-US" dirty="0" smtClean="0"/>
              <a:t>What works best: instruments that induce or coerce </a:t>
            </a:r>
            <a:r>
              <a:rPr lang="en-US" dirty="0" err="1" smtClean="0"/>
              <a:t>behaviour</a:t>
            </a:r>
            <a:endParaRPr lang="en-US" dirty="0" smtClean="0"/>
          </a:p>
          <a:p>
            <a:pPr lvl="1"/>
            <a:r>
              <a:rPr lang="en-US" dirty="0" smtClean="0"/>
              <a:t>Regulations</a:t>
            </a:r>
          </a:p>
          <a:p>
            <a:pPr lvl="1"/>
            <a:r>
              <a:rPr lang="en-US" dirty="0" err="1" smtClean="0"/>
              <a:t>Tradeable</a:t>
            </a:r>
            <a:r>
              <a:rPr lang="en-US" dirty="0" smtClean="0"/>
              <a:t> permits</a:t>
            </a:r>
          </a:p>
          <a:p>
            <a:pPr lvl="1"/>
            <a:r>
              <a:rPr lang="en-US" dirty="0"/>
              <a:t>T</a:t>
            </a:r>
            <a:r>
              <a:rPr lang="en-US" dirty="0" smtClean="0"/>
              <a:t>axes</a:t>
            </a:r>
          </a:p>
        </p:txBody>
      </p:sp>
      <p:sp>
        <p:nvSpPr>
          <p:cNvPr id="7" name="Content Placeholder 6"/>
          <p:cNvSpPr>
            <a:spLocks noGrp="1"/>
          </p:cNvSpPr>
          <p:nvPr>
            <p:ph sz="half" idx="2"/>
          </p:nvPr>
        </p:nvSpPr>
        <p:spPr>
          <a:xfrm>
            <a:off x="152400" y="4419600"/>
            <a:ext cx="2971800" cy="2362200"/>
          </a:xfrm>
        </p:spPr>
        <p:txBody>
          <a:bodyPr>
            <a:normAutofit fontScale="92500" lnSpcReduction="20000"/>
          </a:bodyPr>
          <a:lstStyle/>
          <a:p>
            <a:pPr marL="0" indent="0">
              <a:buNone/>
            </a:pPr>
            <a:r>
              <a:rPr lang="en-US" dirty="0" smtClean="0"/>
              <a:t>What politician tend to prefer:</a:t>
            </a:r>
          </a:p>
          <a:p>
            <a:pPr lvl="1"/>
            <a:r>
              <a:rPr lang="en-US" dirty="0" smtClean="0"/>
              <a:t>Education</a:t>
            </a:r>
          </a:p>
          <a:p>
            <a:pPr lvl="1"/>
            <a:r>
              <a:rPr lang="en-US" dirty="0" smtClean="0"/>
              <a:t>Persuasion</a:t>
            </a:r>
          </a:p>
          <a:p>
            <a:pPr lvl="1"/>
            <a:r>
              <a:rPr lang="en-US" dirty="0" smtClean="0"/>
              <a:t>Voluntary action</a:t>
            </a:r>
          </a:p>
          <a:p>
            <a:pPr lvl="1"/>
            <a:r>
              <a:rPr lang="en-US" dirty="0" smtClean="0"/>
              <a:t>Spending</a:t>
            </a:r>
          </a:p>
          <a:p>
            <a:pPr marL="457200" lvl="1" indent="0">
              <a:buNone/>
            </a:pPr>
            <a:endParaRPr lang="en-US" dirty="0"/>
          </a:p>
        </p:txBody>
      </p:sp>
      <p:sp>
        <p:nvSpPr>
          <p:cNvPr id="4" name="Footer Placeholder 3"/>
          <p:cNvSpPr>
            <a:spLocks noGrp="1"/>
          </p:cNvSpPr>
          <p:nvPr>
            <p:ph type="ftr" sz="quarter" idx="11"/>
          </p:nvPr>
        </p:nvSpPr>
        <p:spPr/>
        <p:txBody>
          <a:bodyPr/>
          <a:lstStyle/>
          <a:p>
            <a:pPr>
              <a:defRPr/>
            </a:pPr>
            <a:r>
              <a:rPr lang="en-CA" smtClean="0"/>
              <a:t> </a:t>
            </a:r>
            <a:endParaRPr lang="en-CA" dirty="0"/>
          </a:p>
        </p:txBody>
      </p:sp>
      <p:sp>
        <p:nvSpPr>
          <p:cNvPr id="5" name="Slide Number Placeholder 4"/>
          <p:cNvSpPr>
            <a:spLocks noGrp="1"/>
          </p:cNvSpPr>
          <p:nvPr>
            <p:ph type="sldNum" sz="quarter" idx="12"/>
          </p:nvPr>
        </p:nvSpPr>
        <p:spPr/>
        <p:txBody>
          <a:bodyPr/>
          <a:lstStyle/>
          <a:p>
            <a:pPr>
              <a:defRPr/>
            </a:pPr>
            <a:fld id="{B6F31A21-B26C-457F-A3D2-5494F7CDB655}" type="slidenum">
              <a:rPr lang="en-CA" smtClean="0"/>
              <a:pPr>
                <a:defRPr/>
              </a:pPr>
              <a:t>23</a:t>
            </a:fld>
            <a:endParaRPr lang="en-CA"/>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905000"/>
            <a:ext cx="4840288" cy="290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362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dirty="0" smtClean="0"/>
              <a:t>January 31, 2017</a:t>
            </a:r>
            <a:endParaRPr lang="en-CA" dirty="0"/>
          </a:p>
        </p:txBody>
      </p:sp>
      <p:sp>
        <p:nvSpPr>
          <p:cNvPr id="3" name="Footer Placeholder 2"/>
          <p:cNvSpPr>
            <a:spLocks noGrp="1"/>
          </p:cNvSpPr>
          <p:nvPr>
            <p:ph type="ftr" sz="quarter" idx="11"/>
          </p:nvPr>
        </p:nvSpPr>
        <p:spPr/>
        <p:txBody>
          <a:bodyPr/>
          <a:lstStyle/>
          <a:p>
            <a:pPr>
              <a:defRPr/>
            </a:pPr>
            <a:r>
              <a:rPr lang="en-CA" dirty="0" smtClean="0"/>
              <a:t> </a:t>
            </a:r>
            <a:endParaRPr lang="en-CA" dirty="0"/>
          </a:p>
        </p:txBody>
      </p:sp>
      <p:sp>
        <p:nvSpPr>
          <p:cNvPr id="4" name="Slide Number Placeholder 3"/>
          <p:cNvSpPr>
            <a:spLocks noGrp="1"/>
          </p:cNvSpPr>
          <p:nvPr>
            <p:ph type="sldNum" sz="quarter" idx="12"/>
          </p:nvPr>
        </p:nvSpPr>
        <p:spPr/>
        <p:txBody>
          <a:bodyPr/>
          <a:lstStyle/>
          <a:p>
            <a:pPr>
              <a:defRPr/>
            </a:pPr>
            <a:fld id="{EA1B2713-8AC3-464B-883B-034650787352}" type="slidenum">
              <a:rPr lang="en-CA" smtClean="0"/>
              <a:pPr>
                <a:defRPr/>
              </a:pPr>
              <a:t>24</a:t>
            </a:fld>
            <a:endParaRPr lang="en-C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4675"/>
            <a:ext cx="76200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6009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CA" dirty="0" smtClean="0"/>
              <a:t>February 11, 2015</a:t>
            </a:r>
            <a:endParaRPr lang="en-CA" dirty="0"/>
          </a:p>
        </p:txBody>
      </p:sp>
      <p:sp>
        <p:nvSpPr>
          <p:cNvPr id="5" name="Footer Placeholder 4"/>
          <p:cNvSpPr>
            <a:spLocks noGrp="1"/>
          </p:cNvSpPr>
          <p:nvPr>
            <p:ph type="ftr" sz="quarter" idx="11"/>
          </p:nvPr>
        </p:nvSpPr>
        <p:spPr/>
        <p:txBody>
          <a:bodyPr/>
          <a:lstStyle/>
          <a:p>
            <a:pPr>
              <a:defRPr/>
            </a:pPr>
            <a:r>
              <a:rPr lang="en-CA" dirty="0" smtClean="0"/>
              <a:t> </a:t>
            </a:r>
            <a:endParaRPr lang="en-CA" dirty="0"/>
          </a:p>
        </p:txBody>
      </p:sp>
      <p:sp>
        <p:nvSpPr>
          <p:cNvPr id="6" name="Slide Number Placeholder 5"/>
          <p:cNvSpPr>
            <a:spLocks noGrp="1"/>
          </p:cNvSpPr>
          <p:nvPr>
            <p:ph type="sldNum" sz="quarter" idx="12"/>
          </p:nvPr>
        </p:nvSpPr>
        <p:spPr/>
        <p:txBody>
          <a:bodyPr/>
          <a:lstStyle/>
          <a:p>
            <a:pPr>
              <a:defRPr/>
            </a:pPr>
            <a:fld id="{7709950A-213C-4C0B-BC39-13120E959964}" type="slidenum">
              <a:rPr lang="en-CA" smtClean="0"/>
              <a:pPr>
                <a:defRPr/>
              </a:pPr>
              <a:t>25</a:t>
            </a:fld>
            <a:endParaRPr lang="en-CA"/>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25540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dirty="0" smtClean="0"/>
              <a:t>Because of different marginal costs of control, market-based regulations are more cost-effective</a:t>
            </a:r>
            <a:endParaRPr lang="en-US" sz="2800" dirty="0"/>
          </a:p>
        </p:txBody>
      </p:sp>
      <p:sp>
        <p:nvSpPr>
          <p:cNvPr id="4" name="Date Placeholder 3"/>
          <p:cNvSpPr>
            <a:spLocks noGrp="1"/>
          </p:cNvSpPr>
          <p:nvPr>
            <p:ph type="dt" sz="half" idx="10"/>
          </p:nvPr>
        </p:nvSpPr>
        <p:spPr/>
        <p:txBody>
          <a:bodyPr/>
          <a:lstStyle/>
          <a:p>
            <a:pPr>
              <a:defRPr/>
            </a:pPr>
            <a:r>
              <a:rPr lang="en-CA" dirty="0" smtClean="0"/>
              <a:t>January 31, 2017</a:t>
            </a:r>
            <a:endParaRPr lang="en-CA" dirty="0"/>
          </a:p>
        </p:txBody>
      </p:sp>
      <p:sp>
        <p:nvSpPr>
          <p:cNvPr id="5" name="Footer Placeholder 4"/>
          <p:cNvSpPr>
            <a:spLocks noGrp="1"/>
          </p:cNvSpPr>
          <p:nvPr>
            <p:ph type="ftr" sz="quarter" idx="11"/>
          </p:nvPr>
        </p:nvSpPr>
        <p:spPr/>
        <p:txBody>
          <a:bodyPr/>
          <a:lstStyle/>
          <a:p>
            <a:pPr>
              <a:defRPr/>
            </a:pPr>
            <a:r>
              <a:rPr lang="en-CA" dirty="0" smtClean="0"/>
              <a:t> </a:t>
            </a:r>
            <a:endParaRPr lang="en-CA" dirty="0"/>
          </a:p>
        </p:txBody>
      </p:sp>
      <p:sp>
        <p:nvSpPr>
          <p:cNvPr id="6" name="Slide Number Placeholder 5"/>
          <p:cNvSpPr>
            <a:spLocks noGrp="1"/>
          </p:cNvSpPr>
          <p:nvPr>
            <p:ph type="sldNum" sz="quarter" idx="12"/>
          </p:nvPr>
        </p:nvSpPr>
        <p:spPr/>
        <p:txBody>
          <a:bodyPr/>
          <a:lstStyle/>
          <a:p>
            <a:pPr>
              <a:defRPr/>
            </a:pPr>
            <a:fld id="{7709950A-213C-4C0B-BC39-13120E959964}" type="slidenum">
              <a:rPr lang="en-CA" smtClean="0"/>
              <a:pPr>
                <a:defRPr/>
              </a:pPr>
              <a:t>26</a:t>
            </a:fld>
            <a:endParaRPr lang="en-CA"/>
          </a:p>
        </p:txBody>
      </p:sp>
      <p:graphicFrame>
        <p:nvGraphicFramePr>
          <p:cNvPr id="9" name="Table 8"/>
          <p:cNvGraphicFramePr>
            <a:graphicFrameLocks noGrp="1"/>
          </p:cNvGraphicFramePr>
          <p:nvPr>
            <p:extLst>
              <p:ext uri="{D42A27DB-BD31-4B8C-83A1-F6EECF244321}">
                <p14:modId xmlns:p14="http://schemas.microsoft.com/office/powerpoint/2010/main" val="1992803040"/>
              </p:ext>
            </p:extLst>
          </p:nvPr>
        </p:nvGraphicFramePr>
        <p:xfrm>
          <a:off x="762001" y="1828800"/>
          <a:ext cx="7391399" cy="4267200"/>
        </p:xfrm>
        <a:graphic>
          <a:graphicData uri="http://schemas.openxmlformats.org/drawingml/2006/table">
            <a:tbl>
              <a:tblPr/>
              <a:tblGrid>
                <a:gridCol w="1447799"/>
                <a:gridCol w="1905000"/>
                <a:gridCol w="1981200"/>
                <a:gridCol w="2057400"/>
              </a:tblGrid>
              <a:tr h="609600">
                <a:tc>
                  <a:txBody>
                    <a:bodyPr/>
                    <a:lstStyle/>
                    <a:p>
                      <a:pPr marL="0" marR="0">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Calibri"/>
                          <a:cs typeface="Times New Roman"/>
                        </a:rPr>
                        <a:t>Pre-mitigation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Calibri"/>
                          <a:cs typeface="Times New Roman"/>
                        </a:rPr>
                        <a:t>Regulation:  </a:t>
                      </a:r>
                      <a:endParaRPr lang="en-US" sz="2000" dirty="0" smtClean="0">
                        <a:latin typeface="Calibri"/>
                        <a:ea typeface="Calibri"/>
                        <a:cs typeface="Times New Roman"/>
                      </a:endParaRPr>
                    </a:p>
                    <a:p>
                      <a:pPr marL="0" marR="0">
                        <a:spcBef>
                          <a:spcPts val="0"/>
                        </a:spcBef>
                        <a:spcAft>
                          <a:spcPts val="0"/>
                        </a:spcAft>
                      </a:pPr>
                      <a:r>
                        <a:rPr lang="en-US" sz="2000" dirty="0" smtClean="0">
                          <a:latin typeface="Calibri"/>
                          <a:ea typeface="Calibri"/>
                          <a:cs typeface="Times New Roman"/>
                        </a:rPr>
                        <a:t>30</a:t>
                      </a:r>
                      <a:r>
                        <a:rPr lang="en-US" sz="2000" dirty="0">
                          <a:latin typeface="Calibri"/>
                          <a:ea typeface="Calibri"/>
                          <a:cs typeface="Times New Roman"/>
                        </a:rPr>
                        <a:t>% reduction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Calibri"/>
                          <a:cs typeface="Times New Roman"/>
                        </a:rPr>
                        <a:t>Cap and trade:  30% reduction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200">
                <a:tc>
                  <a:txBody>
                    <a:bodyPr/>
                    <a:lstStyle/>
                    <a:p>
                      <a:pPr marL="0" marR="0">
                        <a:lnSpc>
                          <a:spcPct val="200000"/>
                        </a:lnSpc>
                        <a:spcBef>
                          <a:spcPts val="0"/>
                        </a:spcBef>
                        <a:spcAft>
                          <a:spcPts val="0"/>
                        </a:spcAft>
                      </a:pPr>
                      <a:r>
                        <a:rPr lang="en-US" sz="1600" dirty="0">
                          <a:latin typeface="Calibri"/>
                          <a:ea typeface="Calibri"/>
                          <a:cs typeface="Times New Roman"/>
                        </a:rPr>
                        <a:t>Coal Plant</a:t>
                      </a:r>
                    </a:p>
                    <a:p>
                      <a:pPr marL="0" marR="0">
                        <a:lnSpc>
                          <a:spcPct val="200000"/>
                        </a:lnSpc>
                        <a:spcBef>
                          <a:spcPts val="0"/>
                        </a:spcBef>
                        <a:spcAft>
                          <a:spcPts val="0"/>
                        </a:spcAft>
                      </a:pPr>
                      <a:r>
                        <a:rPr lang="en-US" sz="1600" dirty="0">
                          <a:latin typeface="Calibri"/>
                          <a:ea typeface="Calibri"/>
                          <a:cs typeface="Times New Roman"/>
                        </a:rPr>
                        <a:t>Costs:  $20/t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200000"/>
                        </a:lnSpc>
                        <a:spcBef>
                          <a:spcPts val="0"/>
                        </a:spcBef>
                        <a:spcAft>
                          <a:spcPts val="0"/>
                        </a:spcAft>
                      </a:pPr>
                      <a:r>
                        <a:rPr lang="en-US" sz="1600">
                          <a:latin typeface="Calibri"/>
                          <a:ea typeface="Calibri"/>
                          <a:cs typeface="Times New Roman"/>
                        </a:rPr>
                        <a:t>Emissions:  1000 t/yr</a:t>
                      </a:r>
                    </a:p>
                    <a:p>
                      <a:pPr marL="0" marR="0">
                        <a:lnSpc>
                          <a:spcPct val="200000"/>
                        </a:lnSpc>
                        <a:spcBef>
                          <a:spcPts val="0"/>
                        </a:spcBef>
                        <a:spcAft>
                          <a:spcPts val="0"/>
                        </a:spcAft>
                      </a:pPr>
                      <a:r>
                        <a:rPr lang="en-US" sz="1600">
                          <a:latin typeface="Calibri"/>
                          <a:ea typeface="Calibri"/>
                          <a:cs typeface="Times New Roman"/>
                        </a:rPr>
                        <a:t>Costs: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200000"/>
                        </a:lnSpc>
                        <a:spcBef>
                          <a:spcPts val="0"/>
                        </a:spcBef>
                        <a:spcAft>
                          <a:spcPts val="0"/>
                        </a:spcAft>
                      </a:pPr>
                      <a:r>
                        <a:rPr lang="en-US" sz="1600">
                          <a:latin typeface="Calibri"/>
                          <a:ea typeface="Calibri"/>
                          <a:cs typeface="Times New Roman"/>
                        </a:rPr>
                        <a:t>Emissions:  700 t/yr</a:t>
                      </a:r>
                    </a:p>
                    <a:p>
                      <a:pPr marL="0" marR="0">
                        <a:lnSpc>
                          <a:spcPct val="200000"/>
                        </a:lnSpc>
                        <a:spcBef>
                          <a:spcPts val="0"/>
                        </a:spcBef>
                        <a:spcAft>
                          <a:spcPts val="0"/>
                        </a:spcAft>
                      </a:pPr>
                      <a:r>
                        <a:rPr lang="en-US" sz="1600">
                          <a:latin typeface="Calibri"/>
                          <a:ea typeface="Calibri"/>
                          <a:cs typeface="Times New Roman"/>
                        </a:rPr>
                        <a:t>Costs: $6,000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200000"/>
                        </a:lnSpc>
                        <a:spcBef>
                          <a:spcPts val="0"/>
                        </a:spcBef>
                        <a:spcAft>
                          <a:spcPts val="0"/>
                        </a:spcAft>
                      </a:pPr>
                      <a:r>
                        <a:rPr lang="en-US" sz="1600" dirty="0">
                          <a:latin typeface="Calibri"/>
                          <a:ea typeface="Calibri"/>
                          <a:cs typeface="Times New Roman"/>
                        </a:rPr>
                        <a:t>Emissions:  400 t/yr</a:t>
                      </a:r>
                    </a:p>
                    <a:p>
                      <a:pPr marL="0" marR="0">
                        <a:lnSpc>
                          <a:spcPct val="200000"/>
                        </a:lnSpc>
                        <a:spcBef>
                          <a:spcPts val="0"/>
                        </a:spcBef>
                        <a:spcAft>
                          <a:spcPts val="0"/>
                        </a:spcAft>
                      </a:pPr>
                      <a:r>
                        <a:rPr lang="en-US" sz="1600" dirty="0">
                          <a:latin typeface="Calibri"/>
                          <a:ea typeface="Calibri"/>
                          <a:cs typeface="Times New Roman"/>
                        </a:rPr>
                        <a:t>Costs: </a:t>
                      </a:r>
                      <a:r>
                        <a:rPr lang="en-US" sz="1600" dirty="0" smtClean="0">
                          <a:latin typeface="Calibri"/>
                          <a:ea typeface="Calibri"/>
                          <a:cs typeface="Times New Roman"/>
                        </a:rPr>
                        <a:t>$0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219200">
                <a:tc>
                  <a:txBody>
                    <a:bodyPr/>
                    <a:lstStyle/>
                    <a:p>
                      <a:pPr marL="0" marR="0">
                        <a:lnSpc>
                          <a:spcPct val="200000"/>
                        </a:lnSpc>
                        <a:spcBef>
                          <a:spcPts val="0"/>
                        </a:spcBef>
                        <a:spcAft>
                          <a:spcPts val="0"/>
                        </a:spcAft>
                      </a:pPr>
                      <a:r>
                        <a:rPr lang="en-US" sz="1600" dirty="0">
                          <a:latin typeface="Calibri"/>
                          <a:ea typeface="Calibri"/>
                          <a:cs typeface="Times New Roman"/>
                        </a:rPr>
                        <a:t>Cement Plant</a:t>
                      </a:r>
                    </a:p>
                    <a:p>
                      <a:pPr marL="0" marR="0">
                        <a:lnSpc>
                          <a:spcPct val="200000"/>
                        </a:lnSpc>
                        <a:spcBef>
                          <a:spcPts val="0"/>
                        </a:spcBef>
                        <a:spcAft>
                          <a:spcPts val="0"/>
                        </a:spcAft>
                      </a:pPr>
                      <a:r>
                        <a:rPr lang="en-US" sz="1600" dirty="0">
                          <a:latin typeface="Calibri"/>
                          <a:ea typeface="Calibri"/>
                          <a:cs typeface="Times New Roman"/>
                        </a:rPr>
                        <a:t>Costs:  $40/t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nSpc>
                          <a:spcPct val="200000"/>
                        </a:lnSpc>
                        <a:spcBef>
                          <a:spcPts val="0"/>
                        </a:spcBef>
                        <a:spcAft>
                          <a:spcPts val="0"/>
                        </a:spcAft>
                      </a:pPr>
                      <a:r>
                        <a:rPr lang="en-US" sz="1600" dirty="0">
                          <a:latin typeface="Calibri"/>
                          <a:ea typeface="Calibri"/>
                          <a:cs typeface="Times New Roman"/>
                        </a:rPr>
                        <a:t>Emissions:  1000 t/</a:t>
                      </a:r>
                      <a:r>
                        <a:rPr lang="en-US" sz="1600" dirty="0" err="1">
                          <a:latin typeface="Calibri"/>
                          <a:ea typeface="Calibri"/>
                          <a:cs typeface="Times New Roman"/>
                        </a:rPr>
                        <a:t>yr</a:t>
                      </a:r>
                      <a:endParaRPr lang="en-US" sz="1600" dirty="0">
                        <a:latin typeface="Calibri"/>
                        <a:ea typeface="Calibri"/>
                        <a:cs typeface="Times New Roman"/>
                      </a:endParaRPr>
                    </a:p>
                    <a:p>
                      <a:pPr marL="0" marR="0">
                        <a:lnSpc>
                          <a:spcPct val="200000"/>
                        </a:lnSpc>
                        <a:spcBef>
                          <a:spcPts val="0"/>
                        </a:spcBef>
                        <a:spcAft>
                          <a:spcPts val="0"/>
                        </a:spcAft>
                      </a:pPr>
                      <a:r>
                        <a:rPr lang="en-US" sz="1600" dirty="0">
                          <a:latin typeface="Calibri"/>
                          <a:ea typeface="Calibri"/>
                          <a:cs typeface="Times New Roman"/>
                        </a:rPr>
                        <a:t>Costs: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nSpc>
                          <a:spcPct val="200000"/>
                        </a:lnSpc>
                        <a:spcBef>
                          <a:spcPts val="0"/>
                        </a:spcBef>
                        <a:spcAft>
                          <a:spcPts val="0"/>
                        </a:spcAft>
                      </a:pPr>
                      <a:r>
                        <a:rPr lang="en-US" sz="1600" dirty="0">
                          <a:latin typeface="Calibri"/>
                          <a:ea typeface="Calibri"/>
                          <a:cs typeface="Times New Roman"/>
                        </a:rPr>
                        <a:t>Emissions:  700 t/</a:t>
                      </a:r>
                      <a:r>
                        <a:rPr lang="en-US" sz="1600" dirty="0" err="1">
                          <a:latin typeface="Calibri"/>
                          <a:ea typeface="Calibri"/>
                          <a:cs typeface="Times New Roman"/>
                        </a:rPr>
                        <a:t>yr</a:t>
                      </a:r>
                      <a:endParaRPr lang="en-US" sz="1600" dirty="0">
                        <a:latin typeface="Calibri"/>
                        <a:ea typeface="Calibri"/>
                        <a:cs typeface="Times New Roman"/>
                      </a:endParaRPr>
                    </a:p>
                    <a:p>
                      <a:pPr marL="0" marR="0">
                        <a:lnSpc>
                          <a:spcPct val="200000"/>
                        </a:lnSpc>
                        <a:spcBef>
                          <a:spcPts val="0"/>
                        </a:spcBef>
                        <a:spcAft>
                          <a:spcPts val="0"/>
                        </a:spcAft>
                      </a:pPr>
                      <a:r>
                        <a:rPr lang="en-US" sz="1600" dirty="0">
                          <a:latin typeface="Calibri"/>
                          <a:ea typeface="Calibri"/>
                          <a:cs typeface="Times New Roman"/>
                        </a:rPr>
                        <a:t>Costs: $12,000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nSpc>
                          <a:spcPct val="200000"/>
                        </a:lnSpc>
                        <a:spcBef>
                          <a:spcPts val="0"/>
                        </a:spcBef>
                        <a:spcAft>
                          <a:spcPts val="0"/>
                        </a:spcAft>
                      </a:pPr>
                      <a:r>
                        <a:rPr lang="en-US" sz="1600" dirty="0">
                          <a:latin typeface="Calibri"/>
                          <a:ea typeface="Calibri"/>
                          <a:cs typeface="Times New Roman"/>
                        </a:rPr>
                        <a:t>Emissions:  1000 t/yr</a:t>
                      </a:r>
                    </a:p>
                    <a:p>
                      <a:pPr marL="0" marR="0">
                        <a:lnSpc>
                          <a:spcPct val="100000"/>
                        </a:lnSpc>
                        <a:spcBef>
                          <a:spcPts val="0"/>
                        </a:spcBef>
                        <a:spcAft>
                          <a:spcPts val="0"/>
                        </a:spcAft>
                      </a:pPr>
                      <a:r>
                        <a:rPr lang="en-US" sz="1600" dirty="0">
                          <a:latin typeface="Calibri"/>
                          <a:ea typeface="Calibri"/>
                          <a:cs typeface="Times New Roman"/>
                        </a:rPr>
                        <a:t>Costs: </a:t>
                      </a:r>
                      <a:r>
                        <a:rPr lang="en-US" sz="1600" dirty="0" smtClean="0">
                          <a:latin typeface="Calibri"/>
                          <a:ea typeface="Calibri"/>
                          <a:cs typeface="Times New Roman"/>
                        </a:rPr>
                        <a:t>$12,000</a:t>
                      </a:r>
                      <a:r>
                        <a:rPr lang="en-US" sz="1600" baseline="0" dirty="0" smtClean="0">
                          <a:latin typeface="Calibri"/>
                          <a:ea typeface="Calibri"/>
                          <a:cs typeface="Times New Roman"/>
                        </a:rPr>
                        <a:t> (to coal plant)</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1219200">
                <a:tc>
                  <a:txBody>
                    <a:bodyPr/>
                    <a:lstStyle/>
                    <a:p>
                      <a:pPr marL="0" marR="0">
                        <a:lnSpc>
                          <a:spcPct val="200000"/>
                        </a:lnSpc>
                        <a:spcBef>
                          <a:spcPts val="0"/>
                        </a:spcBef>
                        <a:spcAft>
                          <a:spcPts val="0"/>
                        </a:spcAft>
                      </a:pPr>
                      <a:r>
                        <a:rPr lang="en-US" sz="1600" dirty="0">
                          <a:latin typeface="Calibri"/>
                          <a:ea typeface="Calibri"/>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200000"/>
                        </a:lnSpc>
                        <a:spcBef>
                          <a:spcPts val="0"/>
                        </a:spcBef>
                        <a:spcAft>
                          <a:spcPts val="0"/>
                        </a:spcAft>
                      </a:pPr>
                      <a:r>
                        <a:rPr lang="en-US" sz="1600" dirty="0">
                          <a:latin typeface="Calibri"/>
                          <a:ea typeface="Calibri"/>
                          <a:cs typeface="Times New Roman"/>
                        </a:rPr>
                        <a:t>Emissions:  2000 t/</a:t>
                      </a:r>
                      <a:r>
                        <a:rPr lang="en-US" sz="1600" dirty="0" err="1">
                          <a:latin typeface="Calibri"/>
                          <a:ea typeface="Calibri"/>
                          <a:cs typeface="Times New Roman"/>
                        </a:rPr>
                        <a:t>yr</a:t>
                      </a:r>
                      <a:endParaRPr lang="en-US" sz="1600" dirty="0">
                        <a:latin typeface="Calibri"/>
                        <a:ea typeface="Calibri"/>
                        <a:cs typeface="Times New Roman"/>
                      </a:endParaRPr>
                    </a:p>
                    <a:p>
                      <a:pPr marL="0" marR="0">
                        <a:lnSpc>
                          <a:spcPct val="200000"/>
                        </a:lnSpc>
                        <a:spcBef>
                          <a:spcPts val="0"/>
                        </a:spcBef>
                        <a:spcAft>
                          <a:spcPts val="0"/>
                        </a:spcAft>
                      </a:pPr>
                      <a:r>
                        <a:rPr lang="en-US" sz="1600" dirty="0">
                          <a:latin typeface="Calibri"/>
                          <a:ea typeface="Calibri"/>
                          <a:cs typeface="Times New Roman"/>
                        </a:rPr>
                        <a:t>Costs: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200000"/>
                        </a:lnSpc>
                        <a:spcBef>
                          <a:spcPts val="0"/>
                        </a:spcBef>
                        <a:spcAft>
                          <a:spcPts val="0"/>
                        </a:spcAft>
                      </a:pPr>
                      <a:r>
                        <a:rPr lang="en-US" sz="1600" dirty="0" smtClean="0">
                          <a:latin typeface="Calibri"/>
                          <a:ea typeface="Calibri"/>
                          <a:cs typeface="Times New Roman"/>
                        </a:rPr>
                        <a:t>Emissions:  </a:t>
                      </a:r>
                      <a:r>
                        <a:rPr lang="en-US" sz="1600" dirty="0">
                          <a:latin typeface="Calibri"/>
                          <a:ea typeface="Calibri"/>
                          <a:cs typeface="Times New Roman"/>
                        </a:rPr>
                        <a:t>1,400 t/</a:t>
                      </a:r>
                      <a:r>
                        <a:rPr lang="en-US" sz="1600" dirty="0" err="1">
                          <a:latin typeface="Calibri"/>
                          <a:ea typeface="Calibri"/>
                          <a:cs typeface="Times New Roman"/>
                        </a:rPr>
                        <a:t>yr</a:t>
                      </a:r>
                      <a:endParaRPr lang="en-US" sz="1600" dirty="0">
                        <a:latin typeface="Calibri"/>
                        <a:ea typeface="Calibri"/>
                        <a:cs typeface="Times New Roman"/>
                      </a:endParaRPr>
                    </a:p>
                    <a:p>
                      <a:pPr marL="0" marR="0">
                        <a:lnSpc>
                          <a:spcPct val="200000"/>
                        </a:lnSpc>
                        <a:spcBef>
                          <a:spcPts val="0"/>
                        </a:spcBef>
                        <a:spcAft>
                          <a:spcPts val="0"/>
                        </a:spcAft>
                      </a:pPr>
                      <a:r>
                        <a:rPr lang="en-US" sz="1600" dirty="0">
                          <a:latin typeface="Calibri"/>
                          <a:ea typeface="Calibri"/>
                          <a:cs typeface="Times New Roman"/>
                        </a:rPr>
                        <a:t>Cost:  $18,000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200000"/>
                        </a:lnSpc>
                        <a:spcBef>
                          <a:spcPts val="0"/>
                        </a:spcBef>
                        <a:spcAft>
                          <a:spcPts val="0"/>
                        </a:spcAft>
                      </a:pPr>
                      <a:r>
                        <a:rPr lang="en-US" sz="1600" dirty="0" smtClean="0">
                          <a:latin typeface="Calibri"/>
                          <a:ea typeface="Calibri"/>
                          <a:cs typeface="Times New Roman"/>
                        </a:rPr>
                        <a:t>Emissions:  </a:t>
                      </a:r>
                      <a:r>
                        <a:rPr lang="en-US" sz="1600" dirty="0">
                          <a:latin typeface="Calibri"/>
                          <a:ea typeface="Calibri"/>
                          <a:cs typeface="Times New Roman"/>
                        </a:rPr>
                        <a:t>1,400 t/yr</a:t>
                      </a:r>
                    </a:p>
                    <a:p>
                      <a:pPr marL="0" marR="0">
                        <a:lnSpc>
                          <a:spcPct val="200000"/>
                        </a:lnSpc>
                        <a:spcBef>
                          <a:spcPts val="0"/>
                        </a:spcBef>
                        <a:spcAft>
                          <a:spcPts val="0"/>
                        </a:spcAft>
                      </a:pPr>
                      <a:r>
                        <a:rPr lang="en-US" sz="1600" dirty="0">
                          <a:latin typeface="Calibri"/>
                          <a:ea typeface="Calibri"/>
                          <a:cs typeface="Times New Roman"/>
                        </a:rPr>
                        <a:t>Cost:  $12,000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2" name="Rectangle 1"/>
          <p:cNvSpPr/>
          <p:nvPr/>
        </p:nvSpPr>
        <p:spPr>
          <a:xfrm>
            <a:off x="2286000" y="3105835"/>
            <a:ext cx="4572000" cy="369332"/>
          </a:xfrm>
          <a:prstGeom prst="rect">
            <a:avLst/>
          </a:prstGeom>
        </p:spPr>
        <p:txBody>
          <a:bodyPr>
            <a:spAutoFit/>
          </a:bodyPr>
          <a:lstStyle/>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Special Challenge of Political Acceptability (</a:t>
            </a:r>
            <a:r>
              <a:rPr lang="en-CA" dirty="0" err="1" smtClean="0"/>
              <a:t>Jaccard</a:t>
            </a:r>
            <a:r>
              <a:rPr lang="en-CA" dirty="0" smtClean="0"/>
              <a:t> et al, Win-Win)</a:t>
            </a:r>
            <a:endParaRPr lang="en-CA" dirty="0"/>
          </a:p>
        </p:txBody>
      </p:sp>
      <p:sp>
        <p:nvSpPr>
          <p:cNvPr id="6" name="Content Placeholder 5"/>
          <p:cNvSpPr>
            <a:spLocks noGrp="1"/>
          </p:cNvSpPr>
          <p:nvPr>
            <p:ph idx="1"/>
          </p:nvPr>
        </p:nvSpPr>
        <p:spPr/>
        <p:txBody>
          <a:bodyPr>
            <a:normAutofit lnSpcReduction="10000"/>
          </a:bodyPr>
          <a:lstStyle/>
          <a:p>
            <a:r>
              <a:rPr lang="en-CA" dirty="0" smtClean="0"/>
              <a:t>Meeting Canada 2030 target would cost $200/tonne</a:t>
            </a:r>
          </a:p>
          <a:p>
            <a:pPr lvl="1"/>
            <a:r>
              <a:rPr lang="en-CA" dirty="0" smtClean="0"/>
              <a:t>Politicians unlikely to risk that</a:t>
            </a:r>
          </a:p>
          <a:p>
            <a:pPr lvl="2"/>
            <a:r>
              <a:rPr lang="en-CA" dirty="0" smtClean="0"/>
              <a:t>Reviews logic from week 2</a:t>
            </a:r>
          </a:p>
          <a:p>
            <a:pPr lvl="3"/>
            <a:r>
              <a:rPr lang="en-CA" dirty="0" smtClean="0"/>
              <a:t>Cost-benefit separation in time and place</a:t>
            </a:r>
          </a:p>
          <a:p>
            <a:pPr lvl="3"/>
            <a:r>
              <a:rPr lang="en-CA" dirty="0" smtClean="0"/>
              <a:t>Motivated reasoning – in some jurisdictions creates special bias against taxes</a:t>
            </a:r>
          </a:p>
          <a:p>
            <a:r>
              <a:rPr lang="en-CA" dirty="0" smtClean="0"/>
              <a:t>choose policies that do not score highest in term of economic efficiency but instead have a greater chance of political success</a:t>
            </a:r>
            <a:endParaRPr lang="en-CA" dirty="0"/>
          </a:p>
        </p:txBody>
      </p:sp>
      <p:sp>
        <p:nvSpPr>
          <p:cNvPr id="3" name="Date Placeholder 2"/>
          <p:cNvSpPr>
            <a:spLocks noGrp="1"/>
          </p:cNvSpPr>
          <p:nvPr>
            <p:ph type="dt" sz="half" idx="10"/>
          </p:nvPr>
        </p:nvSpPr>
        <p:spPr/>
        <p:txBody>
          <a:bodyPr/>
          <a:lstStyle/>
          <a:p>
            <a:pPr>
              <a:defRPr/>
            </a:pPr>
            <a:r>
              <a:rPr lang="en-CA" smtClean="0"/>
              <a:t>January 31, 2017</a:t>
            </a:r>
            <a:endParaRPr lang="en-CA" dirty="0"/>
          </a:p>
        </p:txBody>
      </p:sp>
      <p:sp>
        <p:nvSpPr>
          <p:cNvPr id="4" name="Footer Placeholder 3"/>
          <p:cNvSpPr>
            <a:spLocks noGrp="1"/>
          </p:cNvSpPr>
          <p:nvPr>
            <p:ph type="ftr" sz="quarter" idx="11"/>
          </p:nvPr>
        </p:nvSpPr>
        <p:spPr/>
        <p:txBody>
          <a:bodyPr/>
          <a:lstStyle/>
          <a:p>
            <a:pPr>
              <a:defRPr/>
            </a:pPr>
            <a:r>
              <a:rPr lang="en-CA" smtClean="0"/>
              <a:t> </a:t>
            </a:r>
            <a:endParaRPr lang="en-CA" dirty="0"/>
          </a:p>
        </p:txBody>
      </p:sp>
      <p:sp>
        <p:nvSpPr>
          <p:cNvPr id="5" name="Slide Number Placeholder 4"/>
          <p:cNvSpPr>
            <a:spLocks noGrp="1"/>
          </p:cNvSpPr>
          <p:nvPr>
            <p:ph type="sldNum" sz="quarter" idx="12"/>
          </p:nvPr>
        </p:nvSpPr>
        <p:spPr/>
        <p:txBody>
          <a:bodyPr/>
          <a:lstStyle/>
          <a:p>
            <a:pPr>
              <a:defRPr/>
            </a:pPr>
            <a:fld id="{B6F31A21-B26C-457F-A3D2-5494F7CDB655}" type="slidenum">
              <a:rPr lang="en-CA" smtClean="0"/>
              <a:pPr>
                <a:defRPr/>
              </a:pPr>
              <a:t>27</a:t>
            </a:fld>
            <a:endParaRPr lang="en-CA"/>
          </a:p>
        </p:txBody>
      </p:sp>
    </p:spTree>
    <p:extLst>
      <p:ext uri="{BB962C8B-B14F-4D97-AF65-F5344CB8AC3E}">
        <p14:creationId xmlns:p14="http://schemas.microsoft.com/office/powerpoint/2010/main" val="20568408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pPr fontAlgn="auto">
              <a:spcAft>
                <a:spcPts val="0"/>
              </a:spcAft>
              <a:defRPr/>
            </a:pPr>
            <a:endParaRPr lang="en-US" smtClean="0">
              <a:solidFill>
                <a:schemeClr val="accent1">
                  <a:satMod val="150000"/>
                </a:schemeClr>
              </a:solidFill>
            </a:endParaRPr>
          </a:p>
        </p:txBody>
      </p:sp>
      <p:sp>
        <p:nvSpPr>
          <p:cNvPr id="27650" name="Date Placeholder 2"/>
          <p:cNvSpPr>
            <a:spLocks noGrp="1"/>
          </p:cNvSpPr>
          <p:nvPr>
            <p:ph type="dt" sz="half" idx="10"/>
          </p:nvPr>
        </p:nvSpPr>
        <p:spPr/>
        <p:txBody>
          <a:bodyPr/>
          <a:lstStyle/>
          <a:p>
            <a:pPr>
              <a:defRPr/>
            </a:pPr>
            <a:endParaRPr lang="en-CA" dirty="0"/>
          </a:p>
        </p:txBody>
      </p:sp>
      <p:sp>
        <p:nvSpPr>
          <p:cNvPr id="27651" name="Footer Placeholder 3"/>
          <p:cNvSpPr>
            <a:spLocks noGrp="1"/>
          </p:cNvSpPr>
          <p:nvPr>
            <p:ph type="ftr" sz="quarter" idx="11"/>
          </p:nvPr>
        </p:nvSpPr>
        <p:spPr/>
        <p:txBody>
          <a:bodyPr/>
          <a:lstStyle/>
          <a:p>
            <a:pPr>
              <a:defRPr/>
            </a:pPr>
            <a:endParaRPr lang="en-CA" dirty="0"/>
          </a:p>
        </p:txBody>
      </p:sp>
      <p:pic>
        <p:nvPicPr>
          <p:cNvPr id="18436" name="Picture 5"/>
          <p:cNvPicPr>
            <a:picLocks noChangeAspect="1" noChangeArrowheads="1"/>
          </p:cNvPicPr>
          <p:nvPr/>
        </p:nvPicPr>
        <p:blipFill>
          <a:blip r:embed="rId2" cstate="print"/>
          <a:srcRect/>
          <a:stretch>
            <a:fillRect/>
          </a:stretch>
        </p:blipFill>
        <p:spPr bwMode="auto">
          <a:xfrm rot="5400000">
            <a:off x="1590675" y="-676275"/>
            <a:ext cx="6172200" cy="84391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Evaluating energy sustainability policy instruments</a:t>
            </a:r>
            <a:endParaRPr lang="en-US" dirty="0"/>
          </a:p>
        </p:txBody>
      </p:sp>
      <p:graphicFrame>
        <p:nvGraphicFramePr>
          <p:cNvPr id="7" name="Table 6"/>
          <p:cNvGraphicFramePr>
            <a:graphicFrameLocks noGrp="1"/>
          </p:cNvGraphicFramePr>
          <p:nvPr/>
        </p:nvGraphicFramePr>
        <p:xfrm>
          <a:off x="381000" y="1904999"/>
          <a:ext cx="8305800" cy="3790056"/>
        </p:xfrm>
        <a:graphic>
          <a:graphicData uri="http://schemas.openxmlformats.org/drawingml/2006/table">
            <a:tbl>
              <a:tblPr firstRow="1" bandRow="1">
                <a:tableStyleId>{5C22544A-7EE6-4342-B048-85BDC9FD1C3A}</a:tableStyleId>
              </a:tblPr>
              <a:tblGrid>
                <a:gridCol w="1828800"/>
                <a:gridCol w="1493520"/>
                <a:gridCol w="1661160"/>
                <a:gridCol w="1661160"/>
                <a:gridCol w="1661160"/>
              </a:tblGrid>
              <a:tr h="609601">
                <a:tc>
                  <a:txBody>
                    <a:bodyPr/>
                    <a:lstStyle/>
                    <a:p>
                      <a:endParaRPr lang="en-US"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smtClean="0">
                          <a:solidFill>
                            <a:schemeClr val="tx1"/>
                          </a:solidFill>
                        </a:rPr>
                        <a:t>Effectiveness</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b="1" dirty="0" smtClean="0">
                          <a:solidFill>
                            <a:schemeClr val="tx1"/>
                          </a:solidFill>
                        </a:rPr>
                        <a:t>Efficiency</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b="1" dirty="0" smtClean="0">
                          <a:solidFill>
                            <a:schemeClr val="tx1"/>
                          </a:solidFill>
                        </a:rPr>
                        <a:t>Administrative Feasibility</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b="1" dirty="0" smtClean="0">
                          <a:solidFill>
                            <a:schemeClr val="tx1"/>
                          </a:solidFill>
                        </a:rPr>
                        <a:t>Political</a:t>
                      </a:r>
                      <a:r>
                        <a:rPr lang="en-US" b="1" baseline="0" dirty="0" smtClean="0">
                          <a:solidFill>
                            <a:schemeClr val="tx1"/>
                          </a:solidFill>
                        </a:rPr>
                        <a:t> Feasibility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23922">
                <a:tc>
                  <a:txBody>
                    <a:bodyPr/>
                    <a:lstStyle/>
                    <a:p>
                      <a:r>
                        <a:rPr lang="en-US" b="1" dirty="0" smtClean="0"/>
                        <a:t>Info/Persuasion</a:t>
                      </a:r>
                      <a:endParaRPr lang="en-US" b="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b="1" dirty="0" smtClean="0"/>
                        <a:t>Poor</a:t>
                      </a:r>
                      <a:endParaRPr lang="en-US" b="1"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solidFill>
                  </a:tcPr>
                </a:tc>
                <a:tc>
                  <a:txBody>
                    <a:bodyPr/>
                    <a:lstStyle/>
                    <a:p>
                      <a:pPr algn="ctr"/>
                      <a:r>
                        <a:rPr lang="en-US" b="1" dirty="0" smtClean="0"/>
                        <a:t>Poor </a:t>
                      </a:r>
                      <a:endParaRPr lang="en-US" b="1" dirty="0"/>
                    </a:p>
                  </a:txBody>
                  <a:tcPr anchor="ctr">
                    <a:lnT w="12700" cap="flat" cmpd="sng" algn="ctr">
                      <a:solidFill>
                        <a:schemeClr val="tx1"/>
                      </a:solidFill>
                      <a:prstDash val="solid"/>
                      <a:round/>
                      <a:headEnd type="none" w="med" len="med"/>
                      <a:tailEnd type="none" w="med" len="med"/>
                    </a:lnT>
                    <a:solidFill>
                      <a:schemeClr val="accent6"/>
                    </a:solidFill>
                  </a:tcPr>
                </a:tc>
                <a:tc>
                  <a:txBody>
                    <a:bodyPr/>
                    <a:lstStyle/>
                    <a:p>
                      <a:pPr algn="ctr"/>
                      <a:r>
                        <a:rPr lang="en-US" b="1" dirty="0" smtClean="0"/>
                        <a:t>Good</a:t>
                      </a:r>
                      <a:endParaRPr lang="en-US" b="1" dirty="0"/>
                    </a:p>
                  </a:txBody>
                  <a:tcPr anchor="ct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b="1" dirty="0" smtClean="0"/>
                        <a:t>Good</a:t>
                      </a:r>
                      <a:endParaRPr lang="en-US" b="1" dirty="0"/>
                    </a:p>
                  </a:txBody>
                  <a:tcPr anchor="ctr">
                    <a:lnT w="12700" cap="flat" cmpd="sng" algn="ctr">
                      <a:solidFill>
                        <a:schemeClr val="tx1"/>
                      </a:solidFill>
                      <a:prstDash val="solid"/>
                      <a:round/>
                      <a:headEnd type="none" w="med" len="med"/>
                      <a:tailEnd type="none" w="med" len="med"/>
                    </a:lnT>
                    <a:solidFill>
                      <a:schemeClr val="accent4"/>
                    </a:solidFill>
                  </a:tcPr>
                </a:tc>
              </a:tr>
              <a:tr h="640999">
                <a:tc>
                  <a:txBody>
                    <a:bodyPr/>
                    <a:lstStyle/>
                    <a:p>
                      <a:r>
                        <a:rPr lang="en-US" b="1" dirty="0" smtClean="0"/>
                        <a:t>Subsidy</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b="1" dirty="0" smtClean="0"/>
                        <a:t>Medium</a:t>
                      </a:r>
                      <a:endParaRPr lang="en-US" b="1" dirty="0"/>
                    </a:p>
                  </a:txBody>
                  <a:tcPr anchor="ctr">
                    <a:lnL w="12700" cap="flat" cmpd="sng" algn="ctr">
                      <a:solidFill>
                        <a:schemeClr val="tx1"/>
                      </a:solidFill>
                      <a:prstDash val="solid"/>
                      <a:round/>
                      <a:headEnd type="none" w="med" len="med"/>
                      <a:tailEnd type="none" w="med" len="med"/>
                    </a:lnL>
                    <a:solidFill>
                      <a:schemeClr val="accent1"/>
                    </a:solidFill>
                  </a:tcPr>
                </a:tc>
                <a:tc>
                  <a:txBody>
                    <a:bodyPr/>
                    <a:lstStyle/>
                    <a:p>
                      <a:pPr algn="ctr"/>
                      <a:r>
                        <a:rPr lang="en-US" b="1" dirty="0" smtClean="0"/>
                        <a:t>Poor</a:t>
                      </a:r>
                      <a:endParaRPr lang="en-US" b="1" dirty="0"/>
                    </a:p>
                  </a:txBody>
                  <a:tcPr anchor="ctr">
                    <a:solidFill>
                      <a:schemeClr val="accent6"/>
                    </a:solidFill>
                  </a:tcPr>
                </a:tc>
                <a:tc>
                  <a:txBody>
                    <a:bodyPr/>
                    <a:lstStyle/>
                    <a:p>
                      <a:pPr algn="ctr"/>
                      <a:r>
                        <a:rPr lang="en-US" b="1" dirty="0" smtClean="0"/>
                        <a:t>Medium</a:t>
                      </a:r>
                      <a:endParaRPr lang="en-US" b="1" dirty="0"/>
                    </a:p>
                  </a:txBody>
                  <a:tcPr anchor="ctr">
                    <a:solidFill>
                      <a:schemeClr val="accent1"/>
                    </a:solidFill>
                  </a:tcPr>
                </a:tc>
                <a:tc>
                  <a:txBody>
                    <a:bodyPr/>
                    <a:lstStyle/>
                    <a:p>
                      <a:pPr algn="ctr"/>
                      <a:r>
                        <a:rPr lang="en-US" b="1" dirty="0" smtClean="0"/>
                        <a:t>Good</a:t>
                      </a:r>
                      <a:endParaRPr lang="en-US" b="1" dirty="0"/>
                    </a:p>
                  </a:txBody>
                  <a:tcPr anchor="ctr">
                    <a:solidFill>
                      <a:schemeClr val="accent4"/>
                    </a:solidFill>
                  </a:tcPr>
                </a:tc>
              </a:tr>
              <a:tr h="628913">
                <a:tc>
                  <a:txBody>
                    <a:bodyPr/>
                    <a:lstStyle/>
                    <a:p>
                      <a:r>
                        <a:rPr lang="en-US" b="1" dirty="0" smtClean="0"/>
                        <a:t>Emission Tax</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b="1" dirty="0" smtClean="0"/>
                        <a:t>Medium</a:t>
                      </a:r>
                      <a:endParaRPr lang="en-US" b="1" dirty="0"/>
                    </a:p>
                  </a:txBody>
                  <a:tcPr anchor="ctr">
                    <a:lnL w="12700" cap="flat" cmpd="sng" algn="ctr">
                      <a:solidFill>
                        <a:schemeClr val="tx1"/>
                      </a:solidFill>
                      <a:prstDash val="solid"/>
                      <a:round/>
                      <a:headEnd type="none" w="med" len="med"/>
                      <a:tailEnd type="none" w="med" len="med"/>
                    </a:lnL>
                    <a:solidFill>
                      <a:schemeClr val="accent1"/>
                    </a:solidFill>
                  </a:tcPr>
                </a:tc>
                <a:tc>
                  <a:txBody>
                    <a:bodyPr/>
                    <a:lstStyle/>
                    <a:p>
                      <a:pPr algn="ctr"/>
                      <a:r>
                        <a:rPr lang="en-US" b="1" dirty="0" smtClean="0"/>
                        <a:t>Good</a:t>
                      </a:r>
                      <a:endParaRPr lang="en-US" b="1" dirty="0"/>
                    </a:p>
                  </a:txBody>
                  <a:tcPr anchor="ctr">
                    <a:solidFill>
                      <a:schemeClr val="accent4"/>
                    </a:solidFill>
                  </a:tcPr>
                </a:tc>
                <a:tc>
                  <a:txBody>
                    <a:bodyPr/>
                    <a:lstStyle/>
                    <a:p>
                      <a:pPr algn="ctr"/>
                      <a:r>
                        <a:rPr lang="en-US" b="1" dirty="0" smtClean="0"/>
                        <a:t>Good</a:t>
                      </a:r>
                      <a:endParaRPr lang="en-US" b="1" dirty="0"/>
                    </a:p>
                  </a:txBody>
                  <a:tcPr anchor="ctr">
                    <a:solidFill>
                      <a:schemeClr val="accent4"/>
                    </a:solidFill>
                  </a:tcPr>
                </a:tc>
                <a:tc>
                  <a:txBody>
                    <a:bodyPr/>
                    <a:lstStyle/>
                    <a:p>
                      <a:pPr algn="ctr"/>
                      <a:r>
                        <a:rPr lang="en-US" b="1" dirty="0" smtClean="0"/>
                        <a:t>Poor</a:t>
                      </a:r>
                      <a:endParaRPr lang="en-US" b="1" dirty="0"/>
                    </a:p>
                  </a:txBody>
                  <a:tcPr anchor="ctr">
                    <a:solidFill>
                      <a:schemeClr val="accent6"/>
                    </a:solidFill>
                  </a:tcPr>
                </a:tc>
              </a:tr>
              <a:tr h="647444">
                <a:tc>
                  <a:txBody>
                    <a:bodyPr/>
                    <a:lstStyle/>
                    <a:p>
                      <a:r>
                        <a:rPr lang="en-US" b="1" dirty="0" smtClean="0"/>
                        <a:t>Cap</a:t>
                      </a:r>
                      <a:r>
                        <a:rPr lang="en-US" b="1" baseline="0" dirty="0" smtClean="0"/>
                        <a:t> and Trade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b="1" dirty="0" smtClean="0"/>
                        <a:t>Good</a:t>
                      </a:r>
                      <a:endParaRPr lang="en-US" b="1" dirty="0"/>
                    </a:p>
                  </a:txBody>
                  <a:tcPr anchor="ctr">
                    <a:lnL w="12700" cap="flat" cmpd="sng" algn="ctr">
                      <a:solidFill>
                        <a:schemeClr val="tx1"/>
                      </a:solidFill>
                      <a:prstDash val="solid"/>
                      <a:round/>
                      <a:headEnd type="none" w="med" len="med"/>
                      <a:tailEnd type="none" w="med" len="med"/>
                    </a:lnL>
                    <a:solidFill>
                      <a:schemeClr val="accent4"/>
                    </a:solidFill>
                  </a:tcPr>
                </a:tc>
                <a:tc>
                  <a:txBody>
                    <a:bodyPr/>
                    <a:lstStyle/>
                    <a:p>
                      <a:pPr algn="ctr"/>
                      <a:r>
                        <a:rPr lang="en-US" b="1" dirty="0" smtClean="0"/>
                        <a:t>Good </a:t>
                      </a:r>
                      <a:endParaRPr lang="en-US" b="1" dirty="0"/>
                    </a:p>
                  </a:txBody>
                  <a:tcPr anchor="ctr">
                    <a:solidFill>
                      <a:schemeClr val="accent4"/>
                    </a:solidFill>
                  </a:tcPr>
                </a:tc>
                <a:tc>
                  <a:txBody>
                    <a:bodyPr/>
                    <a:lstStyle/>
                    <a:p>
                      <a:pPr algn="ctr"/>
                      <a:r>
                        <a:rPr lang="en-US" b="1" dirty="0" smtClean="0"/>
                        <a:t>Medium</a:t>
                      </a:r>
                      <a:endParaRPr lang="en-US" b="1" dirty="0"/>
                    </a:p>
                  </a:txBody>
                  <a:tcPr anchor="ctr">
                    <a:solidFill>
                      <a:schemeClr val="accent1"/>
                    </a:solidFill>
                  </a:tcPr>
                </a:tc>
                <a:tc>
                  <a:txBody>
                    <a:bodyPr/>
                    <a:lstStyle/>
                    <a:p>
                      <a:pPr algn="ctr"/>
                      <a:r>
                        <a:rPr lang="en-US" b="1" dirty="0" smtClean="0"/>
                        <a:t>Medium</a:t>
                      </a:r>
                      <a:endParaRPr lang="en-US" b="1" dirty="0"/>
                    </a:p>
                  </a:txBody>
                  <a:tcPr anchor="ctr">
                    <a:solidFill>
                      <a:schemeClr val="accent1"/>
                    </a:solidFill>
                  </a:tcPr>
                </a:tc>
              </a:tr>
              <a:tr h="608698">
                <a:tc>
                  <a:txBody>
                    <a:bodyPr/>
                    <a:lstStyle/>
                    <a:p>
                      <a:r>
                        <a:rPr lang="en-US" b="1" dirty="0" smtClean="0"/>
                        <a:t>C&amp;C Regulation</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b="1" dirty="0" smtClean="0"/>
                        <a:t>Good</a:t>
                      </a:r>
                      <a:endParaRPr lang="en-US" b="1" dirty="0"/>
                    </a:p>
                  </a:txBody>
                  <a:tcPr anchor="ctr">
                    <a:lnL w="12700" cap="flat" cmpd="sng" algn="ctr">
                      <a:solidFill>
                        <a:schemeClr val="tx1"/>
                      </a:solidFill>
                      <a:prstDash val="solid"/>
                      <a:round/>
                      <a:headEnd type="none" w="med" len="med"/>
                      <a:tailEnd type="none" w="med" len="med"/>
                    </a:lnL>
                    <a:solidFill>
                      <a:schemeClr val="accent4"/>
                    </a:solidFill>
                  </a:tcPr>
                </a:tc>
                <a:tc>
                  <a:txBody>
                    <a:bodyPr/>
                    <a:lstStyle/>
                    <a:p>
                      <a:pPr algn="ctr"/>
                      <a:r>
                        <a:rPr lang="en-US" b="1" dirty="0" smtClean="0"/>
                        <a:t>Poor</a:t>
                      </a:r>
                      <a:endParaRPr lang="en-US" b="1" dirty="0"/>
                    </a:p>
                  </a:txBody>
                  <a:tcPr anchor="ctr">
                    <a:solidFill>
                      <a:schemeClr val="accent6"/>
                    </a:solidFill>
                  </a:tcPr>
                </a:tc>
                <a:tc>
                  <a:txBody>
                    <a:bodyPr/>
                    <a:lstStyle/>
                    <a:p>
                      <a:pPr algn="ctr"/>
                      <a:r>
                        <a:rPr lang="en-US" b="1" dirty="0" smtClean="0"/>
                        <a:t>Good</a:t>
                      </a:r>
                      <a:endParaRPr lang="en-US" b="1" dirty="0"/>
                    </a:p>
                  </a:txBody>
                  <a:tcPr anchor="ctr">
                    <a:solidFill>
                      <a:schemeClr val="accent4"/>
                    </a:solidFill>
                  </a:tcPr>
                </a:tc>
                <a:tc>
                  <a:txBody>
                    <a:bodyPr/>
                    <a:lstStyle/>
                    <a:p>
                      <a:pPr algn="ctr"/>
                      <a:r>
                        <a:rPr lang="en-US" b="1" dirty="0" smtClean="0"/>
                        <a:t>Medium</a:t>
                      </a:r>
                      <a:endParaRPr lang="en-US" b="1" dirty="0"/>
                    </a:p>
                  </a:txBody>
                  <a:tcPr anchor="ctr">
                    <a:solidFill>
                      <a:schemeClr val="accent1"/>
                    </a:solidFill>
                  </a:tcPr>
                </a:tc>
              </a:tr>
            </a:tbl>
          </a:graphicData>
        </a:graphic>
      </p:graphicFrame>
      <p:sp>
        <p:nvSpPr>
          <p:cNvPr id="4" name="Slide Number Placeholder 3"/>
          <p:cNvSpPr>
            <a:spLocks noGrp="1"/>
          </p:cNvSpPr>
          <p:nvPr>
            <p:ph type="sldNum" sz="quarter" idx="12"/>
          </p:nvPr>
        </p:nvSpPr>
        <p:spPr/>
        <p:txBody>
          <a:bodyPr/>
          <a:lstStyle/>
          <a:p>
            <a:fld id="{052B9408-1764-434F-B894-11688FD815D3}" type="slidenum">
              <a:rPr lang="en-US" smtClean="0"/>
              <a:pPr/>
              <a:t>29</a:t>
            </a:fld>
            <a:endParaRPr lang="en-US"/>
          </a:p>
        </p:txBody>
      </p:sp>
    </p:spTree>
    <p:extLst>
      <p:ext uri="{BB962C8B-B14F-4D97-AF65-F5344CB8AC3E}">
        <p14:creationId xmlns:p14="http://schemas.microsoft.com/office/powerpoint/2010/main" val="5282326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CA" smtClean="0"/>
              <a:t>January 31, 2017</a:t>
            </a:r>
            <a:endParaRPr lang="en-CA" dirty="0"/>
          </a:p>
        </p:txBody>
      </p:sp>
      <p:sp>
        <p:nvSpPr>
          <p:cNvPr id="3" name="Footer Placeholder 2"/>
          <p:cNvSpPr>
            <a:spLocks noGrp="1"/>
          </p:cNvSpPr>
          <p:nvPr>
            <p:ph type="ftr" sz="quarter" idx="11"/>
          </p:nvPr>
        </p:nvSpPr>
        <p:spPr/>
        <p:txBody>
          <a:bodyPr/>
          <a:lstStyle/>
          <a:p>
            <a:pPr>
              <a:defRPr/>
            </a:pPr>
            <a:r>
              <a:rPr lang="en-CA" smtClean="0"/>
              <a:t> </a:t>
            </a:r>
            <a:endParaRPr lang="en-CA" dirty="0"/>
          </a:p>
        </p:txBody>
      </p:sp>
      <p:sp>
        <p:nvSpPr>
          <p:cNvPr id="4" name="Slide Number Placeholder 3"/>
          <p:cNvSpPr>
            <a:spLocks noGrp="1"/>
          </p:cNvSpPr>
          <p:nvPr>
            <p:ph type="sldNum" sz="quarter" idx="12"/>
          </p:nvPr>
        </p:nvSpPr>
        <p:spPr/>
        <p:txBody>
          <a:bodyPr/>
          <a:lstStyle/>
          <a:p>
            <a:pPr>
              <a:defRPr/>
            </a:pPr>
            <a:fld id="{EA1B2713-8AC3-464B-883B-034650787352}" type="slidenum">
              <a:rPr lang="en-CA" smtClean="0"/>
              <a:pPr>
                <a:defRPr/>
              </a:pPr>
              <a:t>3</a:t>
            </a:fld>
            <a:endParaRPr lang="en-C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417"/>
            <a:ext cx="9031655" cy="6518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4726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p:cNvSpPr>
            <a:spLocks noGrp="1"/>
          </p:cNvSpPr>
          <p:nvPr>
            <p:ph type="title"/>
          </p:nvPr>
        </p:nvSpPr>
        <p:spPr/>
        <p:txBody>
          <a:bodyPr/>
          <a:lstStyle/>
          <a:p>
            <a:r>
              <a:rPr lang="en-US" dirty="0" smtClean="0"/>
              <a:t>Today’s agenda</a:t>
            </a:r>
          </a:p>
        </p:txBody>
      </p:sp>
      <p:graphicFrame>
        <p:nvGraphicFramePr>
          <p:cNvPr id="2" name="Diagram 1"/>
          <p:cNvGraphicFramePr/>
          <p:nvPr>
            <p:extLst>
              <p:ext uri="{D42A27DB-BD31-4B8C-83A1-F6EECF244321}">
                <p14:modId xmlns:p14="http://schemas.microsoft.com/office/powerpoint/2010/main" val="3814470513"/>
              </p:ext>
            </p:extLst>
          </p:nvPr>
        </p:nvGraphicFramePr>
        <p:xfrm>
          <a:off x="381000" y="1371600"/>
          <a:ext cx="4648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Content Placeholder 8" descr="kids-at-beach smokestack.jpg"/>
          <p:cNvPicPr>
            <a:picLocks noGrp="1" noChangeAspect="1"/>
          </p:cNvPicPr>
          <p:nvPr>
            <p:ph sz="half" idx="2"/>
          </p:nvPr>
        </p:nvPicPr>
        <p:blipFill>
          <a:blip r:embed="rId7" cstate="print"/>
          <a:stretch>
            <a:fillRect/>
          </a:stretch>
        </p:blipFill>
        <p:spPr>
          <a:xfrm>
            <a:off x="5715000" y="1524000"/>
            <a:ext cx="2511954" cy="3767931"/>
          </a:xfrm>
        </p:spPr>
      </p:pic>
      <p:sp>
        <p:nvSpPr>
          <p:cNvPr id="3077" name="Date Placeholder 3"/>
          <p:cNvSpPr>
            <a:spLocks noGrp="1"/>
          </p:cNvSpPr>
          <p:nvPr>
            <p:ph type="dt" sz="half" idx="10"/>
          </p:nvPr>
        </p:nvSpPr>
        <p:spPr>
          <a:noFill/>
        </p:spPr>
        <p:txBody>
          <a:bodyPr/>
          <a:lstStyle/>
          <a:p>
            <a:r>
              <a:rPr lang="en-CA" dirty="0" smtClean="0"/>
              <a:t>January 31, 2017</a:t>
            </a:r>
          </a:p>
        </p:txBody>
      </p:sp>
      <p:sp>
        <p:nvSpPr>
          <p:cNvPr id="3078" name="Footer Placeholder 4"/>
          <p:cNvSpPr>
            <a:spLocks noGrp="1"/>
          </p:cNvSpPr>
          <p:nvPr>
            <p:ph type="ftr" sz="quarter" idx="11"/>
          </p:nvPr>
        </p:nvSpPr>
        <p:spPr>
          <a:noFill/>
        </p:spPr>
        <p:txBody>
          <a:bodyPr/>
          <a:lstStyle/>
          <a:p>
            <a:r>
              <a:rPr lang="en-CA" dirty="0" smtClean="0"/>
              <a:t> </a:t>
            </a:r>
          </a:p>
        </p:txBody>
      </p:sp>
      <p:sp>
        <p:nvSpPr>
          <p:cNvPr id="3079" name="Slide Number Placeholder 5"/>
          <p:cNvSpPr>
            <a:spLocks noGrp="1"/>
          </p:cNvSpPr>
          <p:nvPr>
            <p:ph type="sldNum" sz="quarter" idx="12"/>
          </p:nvPr>
        </p:nvSpPr>
        <p:spPr>
          <a:noFill/>
        </p:spPr>
        <p:txBody>
          <a:bodyPr/>
          <a:lstStyle/>
          <a:p>
            <a:fld id="{8C6F0349-0366-43C5-B18B-452316C2904A}" type="slidenum">
              <a:rPr lang="en-CA" smtClean="0"/>
              <a:pPr/>
              <a:t>30</a:t>
            </a:fld>
            <a:endParaRPr lang="en-CA" smtClean="0"/>
          </a:p>
        </p:txBody>
      </p:sp>
    </p:spTree>
    <p:extLst>
      <p:ext uri="{BB962C8B-B14F-4D97-AF65-F5344CB8AC3E}">
        <p14:creationId xmlns:p14="http://schemas.microsoft.com/office/powerpoint/2010/main" val="23543012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Revenue Recycling - alternatives</a:t>
            </a:r>
            <a:endParaRPr lang="en-US" dirty="0"/>
          </a:p>
        </p:txBody>
      </p:sp>
      <p:sp>
        <p:nvSpPr>
          <p:cNvPr id="11" name="Content Placeholder 10"/>
          <p:cNvSpPr>
            <a:spLocks noGrp="1"/>
          </p:cNvSpPr>
          <p:nvPr>
            <p:ph idx="1"/>
          </p:nvPr>
        </p:nvSpPr>
        <p:spPr/>
        <p:txBody>
          <a:bodyPr/>
          <a:lstStyle/>
          <a:p>
            <a:pPr marL="514350" indent="-514350">
              <a:buFont typeface="+mj-lt"/>
              <a:buAutoNum type="arabicPeriod"/>
            </a:pPr>
            <a:r>
              <a:rPr lang="en-US" dirty="0"/>
              <a:t>Transfer revenue to households</a:t>
            </a:r>
          </a:p>
          <a:p>
            <a:pPr marL="514350" indent="-514350">
              <a:buFont typeface="+mj-lt"/>
              <a:buAutoNum type="arabicPeriod"/>
            </a:pPr>
            <a:r>
              <a:rPr lang="en-US" dirty="0" smtClean="0"/>
              <a:t>Reduce existing tax rates</a:t>
            </a:r>
          </a:p>
          <a:p>
            <a:pPr marL="514350" indent="-514350">
              <a:buFont typeface="+mj-lt"/>
              <a:buAutoNum type="arabicPeriod"/>
            </a:pPr>
            <a:r>
              <a:rPr lang="en-US" dirty="0" smtClean="0"/>
              <a:t>Invest in emission-reducing technologies</a:t>
            </a:r>
          </a:p>
          <a:p>
            <a:pPr marL="514350" indent="-514350">
              <a:buFont typeface="+mj-lt"/>
              <a:buAutoNum type="arabicPeriod"/>
            </a:pPr>
            <a:r>
              <a:rPr lang="en-US" dirty="0" smtClean="0"/>
              <a:t>Invest in critical public infrastructure</a:t>
            </a:r>
          </a:p>
          <a:p>
            <a:pPr marL="514350" indent="-514350">
              <a:buFont typeface="+mj-lt"/>
              <a:buAutoNum type="arabicPeriod"/>
            </a:pPr>
            <a:r>
              <a:rPr lang="en-US" dirty="0" smtClean="0"/>
              <a:t>Reduce debt</a:t>
            </a:r>
          </a:p>
          <a:p>
            <a:pPr marL="514350" indent="-514350">
              <a:buFont typeface="+mj-lt"/>
              <a:buAutoNum type="arabicPeriod"/>
            </a:pPr>
            <a:r>
              <a:rPr lang="en-US" dirty="0"/>
              <a:t>Address competitiveness issues</a:t>
            </a:r>
          </a:p>
          <a:p>
            <a:pPr marL="0" indent="0">
              <a:buNone/>
            </a:pPr>
            <a:endParaRPr lang="en-US" dirty="0"/>
          </a:p>
        </p:txBody>
      </p:sp>
      <p:sp>
        <p:nvSpPr>
          <p:cNvPr id="7" name="Date Placeholder 6"/>
          <p:cNvSpPr>
            <a:spLocks noGrp="1"/>
          </p:cNvSpPr>
          <p:nvPr>
            <p:ph type="dt" sz="half" idx="10"/>
          </p:nvPr>
        </p:nvSpPr>
        <p:spPr/>
        <p:txBody>
          <a:bodyPr/>
          <a:lstStyle/>
          <a:p>
            <a:pPr>
              <a:defRPr/>
            </a:pPr>
            <a:r>
              <a:rPr lang="en-CA" smtClean="0"/>
              <a:t>January 31, 2017</a:t>
            </a:r>
            <a:endParaRPr lang="en-CA" dirty="0"/>
          </a:p>
        </p:txBody>
      </p:sp>
      <p:sp>
        <p:nvSpPr>
          <p:cNvPr id="8" name="Footer Placeholder 7"/>
          <p:cNvSpPr>
            <a:spLocks noGrp="1"/>
          </p:cNvSpPr>
          <p:nvPr>
            <p:ph type="ftr" sz="quarter" idx="11"/>
          </p:nvPr>
        </p:nvSpPr>
        <p:spPr/>
        <p:txBody>
          <a:bodyPr/>
          <a:lstStyle/>
          <a:p>
            <a:pPr>
              <a:defRPr/>
            </a:pPr>
            <a:r>
              <a:rPr lang="en-CA" smtClean="0"/>
              <a:t> </a:t>
            </a:r>
            <a:endParaRPr lang="en-CA" dirty="0"/>
          </a:p>
        </p:txBody>
      </p:sp>
      <p:sp>
        <p:nvSpPr>
          <p:cNvPr id="9" name="Slide Number Placeholder 8"/>
          <p:cNvSpPr>
            <a:spLocks noGrp="1"/>
          </p:cNvSpPr>
          <p:nvPr>
            <p:ph type="sldNum" sz="quarter" idx="12"/>
          </p:nvPr>
        </p:nvSpPr>
        <p:spPr/>
        <p:txBody>
          <a:bodyPr/>
          <a:lstStyle/>
          <a:p>
            <a:pPr>
              <a:defRPr/>
            </a:pPr>
            <a:fld id="{E15A237E-4672-4C6F-8220-230CC856BF50}" type="slidenum">
              <a:rPr lang="en-CA" smtClean="0"/>
              <a:pPr>
                <a:defRPr/>
              </a:pPr>
              <a:t>31</a:t>
            </a:fld>
            <a:endParaRPr lang="en-CA"/>
          </a:p>
        </p:txBody>
      </p:sp>
    </p:spTree>
    <p:extLst>
      <p:ext uri="{BB962C8B-B14F-4D97-AF65-F5344CB8AC3E}">
        <p14:creationId xmlns:p14="http://schemas.microsoft.com/office/powerpoint/2010/main" val="227142186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Revenue Recycling - criteria</a:t>
            </a:r>
            <a:endParaRPr lang="en-US" dirty="0"/>
          </a:p>
        </p:txBody>
      </p:sp>
      <p:sp>
        <p:nvSpPr>
          <p:cNvPr id="11" name="Content Placeholder 10"/>
          <p:cNvSpPr>
            <a:spLocks noGrp="1"/>
          </p:cNvSpPr>
          <p:nvPr>
            <p:ph idx="1"/>
          </p:nvPr>
        </p:nvSpPr>
        <p:spPr/>
        <p:txBody>
          <a:bodyPr/>
          <a:lstStyle/>
          <a:p>
            <a:pPr marL="514350" indent="-514350">
              <a:buFont typeface="+mj-lt"/>
              <a:buAutoNum type="arabicPeriod"/>
            </a:pPr>
            <a:r>
              <a:rPr lang="en-US" dirty="0" smtClean="0"/>
              <a:t>Household fairness</a:t>
            </a:r>
          </a:p>
          <a:p>
            <a:pPr marL="514350" indent="-514350">
              <a:buFont typeface="+mj-lt"/>
              <a:buAutoNum type="arabicPeriod"/>
            </a:pPr>
            <a:r>
              <a:rPr lang="en-US" dirty="0" smtClean="0"/>
              <a:t>Business competitiveness</a:t>
            </a:r>
          </a:p>
          <a:p>
            <a:pPr marL="514350" indent="-514350">
              <a:buFont typeface="+mj-lt"/>
              <a:buAutoNum type="arabicPeriod"/>
            </a:pPr>
            <a:r>
              <a:rPr lang="en-US" dirty="0" smtClean="0"/>
              <a:t>Economic performance</a:t>
            </a:r>
          </a:p>
          <a:p>
            <a:pPr marL="514350" indent="-514350">
              <a:buFont typeface="+mj-lt"/>
              <a:buAutoNum type="arabicPeriod"/>
            </a:pPr>
            <a:r>
              <a:rPr lang="en-US" dirty="0" smtClean="0"/>
              <a:t>Environmental performance</a:t>
            </a:r>
          </a:p>
          <a:p>
            <a:pPr marL="514350" indent="-514350">
              <a:buFont typeface="+mj-lt"/>
              <a:buAutoNum type="arabicPeriod"/>
            </a:pPr>
            <a:r>
              <a:rPr lang="en-US" dirty="0" smtClean="0"/>
              <a:t>Public acceptability</a:t>
            </a:r>
            <a:endParaRPr lang="en-US" dirty="0"/>
          </a:p>
        </p:txBody>
      </p:sp>
      <p:sp>
        <p:nvSpPr>
          <p:cNvPr id="7" name="Date Placeholder 6"/>
          <p:cNvSpPr>
            <a:spLocks noGrp="1"/>
          </p:cNvSpPr>
          <p:nvPr>
            <p:ph type="dt" sz="half" idx="10"/>
          </p:nvPr>
        </p:nvSpPr>
        <p:spPr/>
        <p:txBody>
          <a:bodyPr/>
          <a:lstStyle/>
          <a:p>
            <a:pPr>
              <a:defRPr/>
            </a:pPr>
            <a:r>
              <a:rPr lang="en-CA" smtClean="0"/>
              <a:t>January 31, 2017</a:t>
            </a:r>
            <a:endParaRPr lang="en-CA" dirty="0"/>
          </a:p>
        </p:txBody>
      </p:sp>
      <p:sp>
        <p:nvSpPr>
          <p:cNvPr id="8" name="Footer Placeholder 7"/>
          <p:cNvSpPr>
            <a:spLocks noGrp="1"/>
          </p:cNvSpPr>
          <p:nvPr>
            <p:ph type="ftr" sz="quarter" idx="11"/>
          </p:nvPr>
        </p:nvSpPr>
        <p:spPr/>
        <p:txBody>
          <a:bodyPr/>
          <a:lstStyle/>
          <a:p>
            <a:pPr>
              <a:defRPr/>
            </a:pPr>
            <a:r>
              <a:rPr lang="en-CA" smtClean="0"/>
              <a:t> </a:t>
            </a:r>
            <a:endParaRPr lang="en-CA" dirty="0"/>
          </a:p>
        </p:txBody>
      </p:sp>
      <p:sp>
        <p:nvSpPr>
          <p:cNvPr id="9" name="Slide Number Placeholder 8"/>
          <p:cNvSpPr>
            <a:spLocks noGrp="1"/>
          </p:cNvSpPr>
          <p:nvPr>
            <p:ph type="sldNum" sz="quarter" idx="12"/>
          </p:nvPr>
        </p:nvSpPr>
        <p:spPr/>
        <p:txBody>
          <a:bodyPr/>
          <a:lstStyle/>
          <a:p>
            <a:pPr>
              <a:defRPr/>
            </a:pPr>
            <a:fld id="{E15A237E-4672-4C6F-8220-230CC856BF50}" type="slidenum">
              <a:rPr lang="en-CA" smtClean="0"/>
              <a:pPr>
                <a:defRPr/>
              </a:pPr>
              <a:t>32</a:t>
            </a:fld>
            <a:endParaRPr lang="en-CA"/>
          </a:p>
        </p:txBody>
      </p:sp>
    </p:spTree>
    <p:extLst>
      <p:ext uri="{BB962C8B-B14F-4D97-AF65-F5344CB8AC3E}">
        <p14:creationId xmlns:p14="http://schemas.microsoft.com/office/powerpoint/2010/main" val="18931393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conclusions</a:t>
            </a:r>
            <a:endParaRPr lang="en-CA" dirty="0"/>
          </a:p>
        </p:txBody>
      </p:sp>
      <p:sp>
        <p:nvSpPr>
          <p:cNvPr id="3" name="Content Placeholder 2"/>
          <p:cNvSpPr>
            <a:spLocks noGrp="1"/>
          </p:cNvSpPr>
          <p:nvPr>
            <p:ph idx="1"/>
          </p:nvPr>
        </p:nvSpPr>
        <p:spPr/>
        <p:txBody>
          <a:bodyPr/>
          <a:lstStyle/>
          <a:p>
            <a:r>
              <a:rPr lang="en-CA" dirty="0" smtClean="0"/>
              <a:t>A variety of effective tools</a:t>
            </a:r>
          </a:p>
          <a:p>
            <a:r>
              <a:rPr lang="en-CA" dirty="0" smtClean="0"/>
              <a:t>Numerous </a:t>
            </a:r>
            <a:r>
              <a:rPr lang="en-CA" dirty="0" err="1" smtClean="0"/>
              <a:t>tradeoffs</a:t>
            </a:r>
            <a:endParaRPr lang="en-CA" dirty="0" smtClean="0"/>
          </a:p>
          <a:p>
            <a:pPr lvl="1"/>
            <a:r>
              <a:rPr lang="en-CA" dirty="0" smtClean="0"/>
              <a:t>Political acceptability vs effectiveness</a:t>
            </a:r>
          </a:p>
          <a:p>
            <a:pPr lvl="1"/>
            <a:r>
              <a:rPr lang="en-CA" dirty="0"/>
              <a:t>Political acceptability vs </a:t>
            </a:r>
            <a:r>
              <a:rPr lang="en-CA" dirty="0" smtClean="0"/>
              <a:t>cost-effectiveness</a:t>
            </a:r>
          </a:p>
          <a:p>
            <a:pPr lvl="1"/>
            <a:r>
              <a:rPr lang="en-CA" dirty="0" smtClean="0"/>
              <a:t>On what variable do you most value certainty?</a:t>
            </a:r>
          </a:p>
          <a:p>
            <a:pPr lvl="2"/>
            <a:r>
              <a:rPr lang="en-CA" dirty="0" smtClean="0"/>
              <a:t>Price? (then you favour taxes)</a:t>
            </a:r>
          </a:p>
          <a:p>
            <a:pPr lvl="2"/>
            <a:r>
              <a:rPr lang="en-CA" dirty="0" smtClean="0"/>
              <a:t>Quantity of emissions (then cap and trade or </a:t>
            </a:r>
            <a:r>
              <a:rPr lang="en-CA" dirty="0" err="1" smtClean="0"/>
              <a:t>regs</a:t>
            </a:r>
            <a:r>
              <a:rPr lang="en-CA" dirty="0" smtClean="0"/>
              <a:t>)</a:t>
            </a:r>
            <a:endParaRPr lang="en-CA" dirty="0"/>
          </a:p>
        </p:txBody>
      </p:sp>
      <p:sp>
        <p:nvSpPr>
          <p:cNvPr id="4" name="Date Placeholder 3"/>
          <p:cNvSpPr>
            <a:spLocks noGrp="1"/>
          </p:cNvSpPr>
          <p:nvPr>
            <p:ph type="dt" sz="half" idx="10"/>
          </p:nvPr>
        </p:nvSpPr>
        <p:spPr/>
        <p:txBody>
          <a:bodyPr/>
          <a:lstStyle/>
          <a:p>
            <a:pPr>
              <a:defRPr/>
            </a:pPr>
            <a:r>
              <a:rPr lang="en-CA" smtClean="0"/>
              <a:t>January 31, 2017</a:t>
            </a:r>
            <a:endParaRPr lang="en-CA" dirty="0"/>
          </a:p>
        </p:txBody>
      </p:sp>
      <p:sp>
        <p:nvSpPr>
          <p:cNvPr id="5" name="Footer Placeholder 4"/>
          <p:cNvSpPr>
            <a:spLocks noGrp="1"/>
          </p:cNvSpPr>
          <p:nvPr>
            <p:ph type="ftr" sz="quarter" idx="11"/>
          </p:nvPr>
        </p:nvSpPr>
        <p:spPr/>
        <p:txBody>
          <a:bodyPr/>
          <a:lstStyle/>
          <a:p>
            <a:pPr>
              <a:defRPr/>
            </a:pPr>
            <a:r>
              <a:rPr lang="en-CA" smtClean="0"/>
              <a:t> </a:t>
            </a:r>
            <a:endParaRPr lang="en-CA" dirty="0"/>
          </a:p>
        </p:txBody>
      </p:sp>
      <p:sp>
        <p:nvSpPr>
          <p:cNvPr id="6" name="Slide Number Placeholder 5"/>
          <p:cNvSpPr>
            <a:spLocks noGrp="1"/>
          </p:cNvSpPr>
          <p:nvPr>
            <p:ph type="sldNum" sz="quarter" idx="12"/>
          </p:nvPr>
        </p:nvSpPr>
        <p:spPr/>
        <p:txBody>
          <a:bodyPr/>
          <a:lstStyle/>
          <a:p>
            <a:pPr>
              <a:defRPr/>
            </a:pPr>
            <a:fld id="{7709950A-213C-4C0B-BC39-13120E959964}" type="slidenum">
              <a:rPr lang="en-CA" smtClean="0"/>
              <a:pPr>
                <a:defRPr/>
              </a:pPr>
              <a:t>33</a:t>
            </a:fld>
            <a:endParaRPr lang="en-CA"/>
          </a:p>
        </p:txBody>
      </p:sp>
    </p:spTree>
    <p:extLst>
      <p:ext uri="{BB962C8B-B14F-4D97-AF65-F5344CB8AC3E}">
        <p14:creationId xmlns:p14="http://schemas.microsoft.com/office/powerpoint/2010/main" val="316877660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Autofit/>
          </a:bodyPr>
          <a:lstStyle/>
          <a:p>
            <a:pPr algn="l"/>
            <a:r>
              <a:rPr lang="en-US" sz="2800" dirty="0" smtClean="0"/>
              <a:t>Next week: </a:t>
            </a:r>
            <a:r>
              <a:rPr lang="en-US" sz="2800" b="1" dirty="0"/>
              <a:t>February 7: Formal Government Processes – division of powers, parliamentary government, the legislative process, the regulatory </a:t>
            </a:r>
            <a:r>
              <a:rPr lang="en-US" sz="2800" b="1" dirty="0" smtClean="0"/>
              <a:t>process</a:t>
            </a:r>
            <a:endParaRPr lang="en-US" sz="2800" dirty="0" smtClean="0"/>
          </a:p>
        </p:txBody>
      </p:sp>
      <p:sp>
        <p:nvSpPr>
          <p:cNvPr id="37891" name="Content Placeholder 2"/>
          <p:cNvSpPr>
            <a:spLocks noGrp="1"/>
          </p:cNvSpPr>
          <p:nvPr>
            <p:ph idx="1"/>
          </p:nvPr>
        </p:nvSpPr>
        <p:spPr>
          <a:xfrm>
            <a:off x="457200" y="1676400"/>
            <a:ext cx="8229600" cy="4625609"/>
          </a:xfrm>
        </p:spPr>
        <p:txBody>
          <a:bodyPr>
            <a:normAutofit fontScale="62500" lnSpcReduction="20000"/>
          </a:bodyPr>
          <a:lstStyle/>
          <a:p>
            <a:pPr marL="0" indent="0">
              <a:buNone/>
            </a:pPr>
            <a:r>
              <a:rPr lang="en-US" dirty="0"/>
              <a:t> </a:t>
            </a:r>
            <a:endParaRPr lang="en-CA" dirty="0"/>
          </a:p>
          <a:p>
            <a:r>
              <a:rPr lang="en-US" dirty="0"/>
              <a:t>George Hoberg, “</a:t>
            </a:r>
            <a:r>
              <a:rPr lang="en-US" u="sng" dirty="0">
                <a:hlinkClick r:id="rId2"/>
              </a:rPr>
              <a:t>Forces at Work in Natural Resource Policy</a:t>
            </a:r>
            <a:r>
              <a:rPr lang="en-US" dirty="0"/>
              <a:t> – A Hoberg Course Brief,” February 6, 2015.</a:t>
            </a:r>
            <a:endParaRPr lang="en-CA" dirty="0"/>
          </a:p>
          <a:p>
            <a:r>
              <a:rPr lang="en-CA" dirty="0"/>
              <a:t>Legislative Assembly of Alberta, </a:t>
            </a:r>
            <a:r>
              <a:rPr lang="en-CA" u="sng" dirty="0">
                <a:hlinkClick r:id="rId3"/>
              </a:rPr>
              <a:t>Bill 25 Oil Sands Emissions Limit Act</a:t>
            </a:r>
            <a:r>
              <a:rPr lang="en-CA" i="1" dirty="0"/>
              <a:t>. </a:t>
            </a:r>
            <a:r>
              <a:rPr lang="en-CA" dirty="0"/>
              <a:t> </a:t>
            </a:r>
          </a:p>
          <a:p>
            <a:r>
              <a:rPr lang="en-CA" dirty="0"/>
              <a:t>Nigel </a:t>
            </a:r>
            <a:r>
              <a:rPr lang="en-CA" dirty="0" err="1"/>
              <a:t>Bankes</a:t>
            </a:r>
            <a:r>
              <a:rPr lang="en-CA" dirty="0"/>
              <a:t>, “</a:t>
            </a:r>
            <a:r>
              <a:rPr lang="en-CA" u="sng" dirty="0">
                <a:hlinkClick r:id="rId4"/>
              </a:rPr>
              <a:t>Oil Sands Emission Limit Legislation</a:t>
            </a:r>
            <a:r>
              <a:rPr lang="en-CA" dirty="0"/>
              <a:t>: A Real Commitment or Kicking It Down the Road?” (3 November, 2016), on-line: </a:t>
            </a:r>
            <a:r>
              <a:rPr lang="en-CA" dirty="0" err="1"/>
              <a:t>ABlawg</a:t>
            </a:r>
            <a:r>
              <a:rPr lang="en-CA" dirty="0"/>
              <a:t>. </a:t>
            </a:r>
          </a:p>
          <a:p>
            <a:r>
              <a:rPr lang="en-US" dirty="0"/>
              <a:t>George Hoberg, “</a:t>
            </a:r>
            <a:r>
              <a:rPr lang="en-CA" u="sng" dirty="0">
                <a:hlinkClick r:id="rId5"/>
              </a:rPr>
              <a:t>Formal Government Processes</a:t>
            </a:r>
            <a:r>
              <a:rPr lang="en-CA" dirty="0"/>
              <a:t> for Policy Production in Canada – A Hoberg Course Brief,</a:t>
            </a:r>
            <a:r>
              <a:rPr lang="en-CA" b="1" dirty="0"/>
              <a:t>” </a:t>
            </a:r>
            <a:r>
              <a:rPr lang="en-CA" dirty="0" err="1"/>
              <a:t>Greenpolicyprof</a:t>
            </a:r>
            <a:r>
              <a:rPr lang="en-CA" dirty="0"/>
              <a:t>, September 21, 2015. </a:t>
            </a:r>
          </a:p>
          <a:p>
            <a:r>
              <a:rPr lang="en-CA" dirty="0"/>
              <a:t>Nathalie </a:t>
            </a:r>
            <a:r>
              <a:rPr lang="en-CA" dirty="0" err="1"/>
              <a:t>Chalifour</a:t>
            </a:r>
            <a:r>
              <a:rPr lang="en-CA" dirty="0"/>
              <a:t>, “</a:t>
            </a:r>
            <a:r>
              <a:rPr lang="en-CA" u="sng" dirty="0">
                <a:hlinkClick r:id="rId6"/>
              </a:rPr>
              <a:t>The feds have every legal right to set a carbon price</a:t>
            </a:r>
            <a:r>
              <a:rPr lang="en-CA" dirty="0"/>
              <a:t>,” </a:t>
            </a:r>
            <a:r>
              <a:rPr lang="en-CA" i="1" dirty="0" err="1"/>
              <a:t>iPpolitics</a:t>
            </a:r>
            <a:r>
              <a:rPr lang="en-CA" dirty="0"/>
              <a:t> October 4, 2016.</a:t>
            </a:r>
          </a:p>
          <a:p>
            <a:r>
              <a:rPr lang="en-US" dirty="0"/>
              <a:t>George Hoberg, “</a:t>
            </a:r>
            <a:r>
              <a:rPr lang="en-US" u="sng" dirty="0">
                <a:hlinkClick r:id="rId7"/>
              </a:rPr>
              <a:t>What is the Role of First Nations in Decision-Making on Crown Government Resource Development Projects?</a:t>
            </a:r>
            <a:r>
              <a:rPr lang="en-US" dirty="0"/>
              <a:t> – A Hoberg Course Brief,” January 19, 2015.</a:t>
            </a:r>
            <a:endParaRPr lang="en-CA" dirty="0"/>
          </a:p>
        </p:txBody>
      </p:sp>
      <p:sp>
        <p:nvSpPr>
          <p:cNvPr id="37892" name="Date Placeholder 3"/>
          <p:cNvSpPr>
            <a:spLocks noGrp="1"/>
          </p:cNvSpPr>
          <p:nvPr>
            <p:ph type="dt" sz="half" idx="10"/>
          </p:nvPr>
        </p:nvSpPr>
        <p:spPr>
          <a:noFill/>
        </p:spPr>
        <p:txBody>
          <a:bodyPr/>
          <a:lstStyle/>
          <a:p>
            <a:r>
              <a:rPr lang="en-CA" dirty="0" smtClean="0"/>
              <a:t>January 31, 2017</a:t>
            </a:r>
          </a:p>
        </p:txBody>
      </p:sp>
      <p:sp>
        <p:nvSpPr>
          <p:cNvPr id="37893" name="Footer Placeholder 4"/>
          <p:cNvSpPr>
            <a:spLocks noGrp="1"/>
          </p:cNvSpPr>
          <p:nvPr>
            <p:ph type="ftr" sz="quarter" idx="11"/>
          </p:nvPr>
        </p:nvSpPr>
        <p:spPr>
          <a:noFill/>
        </p:spPr>
        <p:txBody>
          <a:bodyPr/>
          <a:lstStyle/>
          <a:p>
            <a:r>
              <a:rPr lang="en-CA" dirty="0" smtClean="0"/>
              <a:t> </a:t>
            </a:r>
          </a:p>
        </p:txBody>
      </p:sp>
      <p:sp>
        <p:nvSpPr>
          <p:cNvPr id="37894" name="Slide Number Placeholder 5"/>
          <p:cNvSpPr>
            <a:spLocks noGrp="1"/>
          </p:cNvSpPr>
          <p:nvPr>
            <p:ph type="sldNum" sz="quarter" idx="12"/>
          </p:nvPr>
        </p:nvSpPr>
        <p:spPr>
          <a:noFill/>
        </p:spPr>
        <p:txBody>
          <a:bodyPr/>
          <a:lstStyle/>
          <a:p>
            <a:fld id="{0B1B7A47-BF14-4CB4-9B85-DEF72AA837FB}" type="slidenum">
              <a:rPr lang="en-CA" smtClean="0"/>
              <a:pPr/>
              <a:t>34</a:t>
            </a:fld>
            <a:endParaRPr lang="en-CA"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dirty="0"/>
              <a:t>Mini-brief 2: Your minister has been asked to give a presentation to the International Energy Agency, which has just decided to conduct a review of your country’s energy system and policies. You are tasked with providing an overview of your system of government according to the following template (due February 7 in class) </a:t>
            </a:r>
            <a:endParaRPr lang="en-CA" sz="1800"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In </a:t>
            </a:r>
            <a:r>
              <a:rPr lang="en-US" dirty="0"/>
              <a:t>500-1000 words, explain how the formal machinery of government in your jurisdiction works, and include several other contextual indicators. In particular, address each of the following in some way:</a:t>
            </a:r>
            <a:endParaRPr lang="en-CA" dirty="0"/>
          </a:p>
          <a:p>
            <a:pPr lvl="0"/>
            <a:r>
              <a:rPr lang="en-US" dirty="0"/>
              <a:t>Is your jurisdiction generally considered to be democratic or authoritarian? You might find </a:t>
            </a:r>
            <a:r>
              <a:rPr lang="en-US" u="sng" dirty="0">
                <a:hlinkClick r:id="rId2"/>
              </a:rPr>
              <a:t>this</a:t>
            </a:r>
            <a:r>
              <a:rPr lang="en-US" dirty="0"/>
              <a:t> data set useful.</a:t>
            </a:r>
            <a:endParaRPr lang="en-CA" dirty="0"/>
          </a:p>
          <a:p>
            <a:pPr lvl="0"/>
            <a:r>
              <a:rPr lang="en-US" dirty="0"/>
              <a:t>What electoral system does your jurisdiction use?</a:t>
            </a:r>
            <a:endParaRPr lang="en-CA" dirty="0"/>
          </a:p>
          <a:p>
            <a:pPr lvl="0"/>
            <a:r>
              <a:rPr lang="en-US" dirty="0"/>
              <a:t>Is the legislative-executive system presidential or parliamentary? </a:t>
            </a:r>
            <a:endParaRPr lang="en-CA" dirty="0"/>
          </a:p>
          <a:p>
            <a:pPr lvl="0"/>
            <a:r>
              <a:rPr lang="en-US" dirty="0"/>
              <a:t>What party or parties have been in government (i.e., held executive authority) over the past decade?</a:t>
            </a:r>
            <a:endParaRPr lang="en-CA" dirty="0"/>
          </a:p>
          <a:p>
            <a:pPr lvl="0"/>
            <a:r>
              <a:rPr lang="en-US" dirty="0"/>
              <a:t>Is the system unitary or federal? If federal, give 2 examples of how the division of authority between national and subnational governments influences energy policy.</a:t>
            </a:r>
            <a:endParaRPr lang="en-CA" dirty="0"/>
          </a:p>
          <a:p>
            <a:pPr lvl="0"/>
            <a:r>
              <a:rPr lang="en-US" dirty="0"/>
              <a:t>Where does your jurisdiction stand on widely cited indices of </a:t>
            </a:r>
            <a:r>
              <a:rPr lang="en-US" u="sng" dirty="0">
                <a:hlinkClick r:id="rId3"/>
              </a:rPr>
              <a:t>corruption</a:t>
            </a:r>
            <a:r>
              <a:rPr lang="en-US" dirty="0"/>
              <a:t> and </a:t>
            </a:r>
            <a:r>
              <a:rPr lang="en-US" u="sng" dirty="0">
                <a:hlinkClick r:id="rId4"/>
              </a:rPr>
              <a:t>ease of doing business</a:t>
            </a:r>
            <a:r>
              <a:rPr lang="en-US" dirty="0"/>
              <a:t>?</a:t>
            </a:r>
            <a:endParaRPr lang="en-CA" dirty="0"/>
          </a:p>
          <a:p>
            <a:pPr lvl="0"/>
            <a:r>
              <a:rPr lang="en-US" dirty="0"/>
              <a:t>Where does your jurisdiction rank in </a:t>
            </a:r>
            <a:r>
              <a:rPr lang="en-US" u="sng" dirty="0">
                <a:hlinkClick r:id="rId5"/>
              </a:rPr>
              <a:t>UN Human Development Index</a:t>
            </a:r>
            <a:r>
              <a:rPr lang="en-US" dirty="0"/>
              <a:t>?</a:t>
            </a:r>
            <a:endParaRPr lang="en-CA" dirty="0"/>
          </a:p>
          <a:p>
            <a:r>
              <a:rPr lang="en-US" dirty="0"/>
              <a:t>Notes (1) if your jurisdiction is subnational, use the national framework for this paper, (2) if your jurisdiction is an international organization, we will need to agree on an alternative classification of the governance structure.</a:t>
            </a:r>
            <a:endParaRPr lang="en-CA" dirty="0"/>
          </a:p>
          <a:p>
            <a:endParaRPr lang="en-CA" dirty="0"/>
          </a:p>
        </p:txBody>
      </p:sp>
      <p:sp>
        <p:nvSpPr>
          <p:cNvPr id="4" name="Date Placeholder 3"/>
          <p:cNvSpPr>
            <a:spLocks noGrp="1"/>
          </p:cNvSpPr>
          <p:nvPr>
            <p:ph type="dt" sz="half" idx="10"/>
          </p:nvPr>
        </p:nvSpPr>
        <p:spPr/>
        <p:txBody>
          <a:bodyPr/>
          <a:lstStyle/>
          <a:p>
            <a:pPr>
              <a:defRPr/>
            </a:pPr>
            <a:r>
              <a:rPr lang="en-CA" smtClean="0"/>
              <a:t>January 31, 2017</a:t>
            </a:r>
            <a:endParaRPr lang="en-CA" dirty="0"/>
          </a:p>
        </p:txBody>
      </p:sp>
      <p:sp>
        <p:nvSpPr>
          <p:cNvPr id="5" name="Footer Placeholder 4"/>
          <p:cNvSpPr>
            <a:spLocks noGrp="1"/>
          </p:cNvSpPr>
          <p:nvPr>
            <p:ph type="ftr" sz="quarter" idx="11"/>
          </p:nvPr>
        </p:nvSpPr>
        <p:spPr/>
        <p:txBody>
          <a:bodyPr/>
          <a:lstStyle/>
          <a:p>
            <a:pPr>
              <a:defRPr/>
            </a:pPr>
            <a:r>
              <a:rPr lang="en-CA" smtClean="0"/>
              <a:t> </a:t>
            </a:r>
            <a:endParaRPr lang="en-CA" dirty="0"/>
          </a:p>
        </p:txBody>
      </p:sp>
      <p:sp>
        <p:nvSpPr>
          <p:cNvPr id="6" name="Slide Number Placeholder 5"/>
          <p:cNvSpPr>
            <a:spLocks noGrp="1"/>
          </p:cNvSpPr>
          <p:nvPr>
            <p:ph type="sldNum" sz="quarter" idx="12"/>
          </p:nvPr>
        </p:nvSpPr>
        <p:spPr/>
        <p:txBody>
          <a:bodyPr/>
          <a:lstStyle/>
          <a:p>
            <a:pPr>
              <a:defRPr/>
            </a:pPr>
            <a:fld id="{7709950A-213C-4C0B-BC39-13120E959964}" type="slidenum">
              <a:rPr lang="en-CA" smtClean="0"/>
              <a:pPr>
                <a:defRPr/>
              </a:pPr>
              <a:t>35</a:t>
            </a:fld>
            <a:endParaRPr lang="en-CA"/>
          </a:p>
        </p:txBody>
      </p:sp>
    </p:spTree>
    <p:extLst>
      <p:ext uri="{BB962C8B-B14F-4D97-AF65-F5344CB8AC3E}">
        <p14:creationId xmlns:p14="http://schemas.microsoft.com/office/powerpoint/2010/main" val="11619673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823" y="1600200"/>
            <a:ext cx="8042353" cy="4525963"/>
          </a:xfrm>
        </p:spPr>
      </p:pic>
      <p:sp>
        <p:nvSpPr>
          <p:cNvPr id="4" name="Date Placeholder 3"/>
          <p:cNvSpPr>
            <a:spLocks noGrp="1"/>
          </p:cNvSpPr>
          <p:nvPr>
            <p:ph type="dt" sz="half" idx="10"/>
          </p:nvPr>
        </p:nvSpPr>
        <p:spPr/>
        <p:txBody>
          <a:bodyPr/>
          <a:lstStyle/>
          <a:p>
            <a:pPr>
              <a:defRPr/>
            </a:pPr>
            <a:r>
              <a:rPr lang="en-CA" smtClean="0"/>
              <a:t>January 31, 2017</a:t>
            </a:r>
            <a:endParaRPr lang="en-CA" dirty="0"/>
          </a:p>
        </p:txBody>
      </p:sp>
      <p:sp>
        <p:nvSpPr>
          <p:cNvPr id="5" name="Footer Placeholder 4"/>
          <p:cNvSpPr>
            <a:spLocks noGrp="1"/>
          </p:cNvSpPr>
          <p:nvPr>
            <p:ph type="ftr" sz="quarter" idx="11"/>
          </p:nvPr>
        </p:nvSpPr>
        <p:spPr/>
        <p:txBody>
          <a:bodyPr/>
          <a:lstStyle/>
          <a:p>
            <a:pPr>
              <a:defRPr/>
            </a:pPr>
            <a:r>
              <a:rPr lang="en-CA" smtClean="0"/>
              <a:t> </a:t>
            </a:r>
            <a:endParaRPr lang="en-CA" dirty="0"/>
          </a:p>
        </p:txBody>
      </p:sp>
      <p:sp>
        <p:nvSpPr>
          <p:cNvPr id="6" name="Slide Number Placeholder 5"/>
          <p:cNvSpPr>
            <a:spLocks noGrp="1"/>
          </p:cNvSpPr>
          <p:nvPr>
            <p:ph type="sldNum" sz="quarter" idx="12"/>
          </p:nvPr>
        </p:nvSpPr>
        <p:spPr/>
        <p:txBody>
          <a:bodyPr/>
          <a:lstStyle/>
          <a:p>
            <a:pPr>
              <a:defRPr/>
            </a:pPr>
            <a:fld id="{7709950A-213C-4C0B-BC39-13120E959964}" type="slidenum">
              <a:rPr lang="en-CA" smtClean="0"/>
              <a:pPr>
                <a:defRPr/>
              </a:pPr>
              <a:t>4</a:t>
            </a:fld>
            <a:endParaRPr lang="en-CA"/>
          </a:p>
        </p:txBody>
      </p:sp>
    </p:spTree>
    <p:extLst>
      <p:ext uri="{BB962C8B-B14F-4D97-AF65-F5344CB8AC3E}">
        <p14:creationId xmlns:p14="http://schemas.microsoft.com/office/powerpoint/2010/main" val="40842768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33028"/>
            <a:ext cx="7994577" cy="3877967"/>
          </a:xfrm>
        </p:spPr>
      </p:pic>
      <p:sp>
        <p:nvSpPr>
          <p:cNvPr id="4" name="Date Placeholder 3"/>
          <p:cNvSpPr>
            <a:spLocks noGrp="1"/>
          </p:cNvSpPr>
          <p:nvPr>
            <p:ph type="dt" sz="half" idx="10"/>
          </p:nvPr>
        </p:nvSpPr>
        <p:spPr/>
        <p:txBody>
          <a:bodyPr/>
          <a:lstStyle/>
          <a:p>
            <a:pPr>
              <a:defRPr/>
            </a:pPr>
            <a:r>
              <a:rPr lang="en-CA" smtClean="0"/>
              <a:t>January 31, 2017</a:t>
            </a:r>
            <a:endParaRPr lang="en-CA" dirty="0"/>
          </a:p>
        </p:txBody>
      </p:sp>
      <p:sp>
        <p:nvSpPr>
          <p:cNvPr id="5" name="Footer Placeholder 4"/>
          <p:cNvSpPr>
            <a:spLocks noGrp="1"/>
          </p:cNvSpPr>
          <p:nvPr>
            <p:ph type="ftr" sz="quarter" idx="11"/>
          </p:nvPr>
        </p:nvSpPr>
        <p:spPr/>
        <p:txBody>
          <a:bodyPr/>
          <a:lstStyle/>
          <a:p>
            <a:pPr>
              <a:defRPr/>
            </a:pPr>
            <a:r>
              <a:rPr lang="en-CA" smtClean="0"/>
              <a:t> </a:t>
            </a:r>
            <a:endParaRPr lang="en-CA" dirty="0"/>
          </a:p>
        </p:txBody>
      </p:sp>
      <p:sp>
        <p:nvSpPr>
          <p:cNvPr id="6" name="Slide Number Placeholder 5"/>
          <p:cNvSpPr>
            <a:spLocks noGrp="1"/>
          </p:cNvSpPr>
          <p:nvPr>
            <p:ph type="sldNum" sz="quarter" idx="12"/>
          </p:nvPr>
        </p:nvSpPr>
        <p:spPr/>
        <p:txBody>
          <a:bodyPr/>
          <a:lstStyle/>
          <a:p>
            <a:pPr>
              <a:defRPr/>
            </a:pPr>
            <a:fld id="{7709950A-213C-4C0B-BC39-13120E959964}" type="slidenum">
              <a:rPr lang="en-CA" smtClean="0"/>
              <a:pPr>
                <a:defRPr/>
              </a:pPr>
              <a:t>5</a:t>
            </a:fld>
            <a:endParaRPr lang="en-CA"/>
          </a:p>
        </p:txBody>
      </p:sp>
      <p:sp>
        <p:nvSpPr>
          <p:cNvPr id="8" name="TextBox 7"/>
          <p:cNvSpPr txBox="1"/>
          <p:nvPr/>
        </p:nvSpPr>
        <p:spPr>
          <a:xfrm>
            <a:off x="2133600" y="6248400"/>
            <a:ext cx="6096000" cy="369332"/>
          </a:xfrm>
          <a:prstGeom prst="rect">
            <a:avLst/>
          </a:prstGeom>
          <a:noFill/>
        </p:spPr>
        <p:txBody>
          <a:bodyPr wrap="square" rtlCol="0">
            <a:spAutoFit/>
          </a:bodyPr>
          <a:lstStyle/>
          <a:p>
            <a:r>
              <a:rPr lang="en-CA" dirty="0"/>
              <a:t>http://www.albertagasprices.com/retail_price_chart.aspx</a:t>
            </a:r>
          </a:p>
        </p:txBody>
      </p:sp>
      <p:sp>
        <p:nvSpPr>
          <p:cNvPr id="9" name="TextBox 8"/>
          <p:cNvSpPr txBox="1"/>
          <p:nvPr/>
        </p:nvSpPr>
        <p:spPr>
          <a:xfrm>
            <a:off x="1828800" y="5562600"/>
            <a:ext cx="6477000" cy="369332"/>
          </a:xfrm>
          <a:prstGeom prst="rect">
            <a:avLst/>
          </a:prstGeom>
          <a:noFill/>
        </p:spPr>
        <p:txBody>
          <a:bodyPr wrap="square" rtlCol="0">
            <a:spAutoFit/>
          </a:bodyPr>
          <a:lstStyle/>
          <a:p>
            <a:r>
              <a:rPr lang="en-CA" dirty="0" smtClean="0"/>
              <a:t>$20/tonne=4.5c/l gasoline, 5.3c/l diesel</a:t>
            </a:r>
            <a:endParaRPr lang="en-CA" dirty="0"/>
          </a:p>
        </p:txBody>
      </p:sp>
    </p:spTree>
    <p:extLst>
      <p:ext uri="{BB962C8B-B14F-4D97-AF65-F5344CB8AC3E}">
        <p14:creationId xmlns:p14="http://schemas.microsoft.com/office/powerpoint/2010/main" val="29287773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p:cNvSpPr>
            <a:spLocks noGrp="1"/>
          </p:cNvSpPr>
          <p:nvPr>
            <p:ph type="title"/>
          </p:nvPr>
        </p:nvSpPr>
        <p:spPr/>
        <p:txBody>
          <a:bodyPr/>
          <a:lstStyle/>
          <a:p>
            <a:r>
              <a:rPr lang="en-US" dirty="0" smtClean="0"/>
              <a:t>Today’s agenda</a:t>
            </a:r>
          </a:p>
        </p:txBody>
      </p:sp>
      <p:graphicFrame>
        <p:nvGraphicFramePr>
          <p:cNvPr id="2" name="Diagram 1"/>
          <p:cNvGraphicFramePr/>
          <p:nvPr>
            <p:extLst>
              <p:ext uri="{D42A27DB-BD31-4B8C-83A1-F6EECF244321}">
                <p14:modId xmlns:p14="http://schemas.microsoft.com/office/powerpoint/2010/main" val="3814470513"/>
              </p:ext>
            </p:extLst>
          </p:nvPr>
        </p:nvGraphicFramePr>
        <p:xfrm>
          <a:off x="381000" y="1371600"/>
          <a:ext cx="4648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Content Placeholder 8" descr="kids-at-beach smokestack.jpg"/>
          <p:cNvPicPr>
            <a:picLocks noGrp="1" noChangeAspect="1"/>
          </p:cNvPicPr>
          <p:nvPr>
            <p:ph sz="half" idx="2"/>
          </p:nvPr>
        </p:nvPicPr>
        <p:blipFill>
          <a:blip r:embed="rId7" cstate="print"/>
          <a:stretch>
            <a:fillRect/>
          </a:stretch>
        </p:blipFill>
        <p:spPr>
          <a:xfrm>
            <a:off x="5715000" y="1524000"/>
            <a:ext cx="2511954" cy="3767931"/>
          </a:xfrm>
        </p:spPr>
      </p:pic>
      <p:sp>
        <p:nvSpPr>
          <p:cNvPr id="3077" name="Date Placeholder 3"/>
          <p:cNvSpPr>
            <a:spLocks noGrp="1"/>
          </p:cNvSpPr>
          <p:nvPr>
            <p:ph type="dt" sz="half" idx="10"/>
          </p:nvPr>
        </p:nvSpPr>
        <p:spPr>
          <a:noFill/>
        </p:spPr>
        <p:txBody>
          <a:bodyPr/>
          <a:lstStyle/>
          <a:p>
            <a:r>
              <a:rPr lang="en-CA" dirty="0" smtClean="0"/>
              <a:t>January 31, 2017</a:t>
            </a:r>
          </a:p>
        </p:txBody>
      </p:sp>
      <p:sp>
        <p:nvSpPr>
          <p:cNvPr id="3078" name="Footer Placeholder 4"/>
          <p:cNvSpPr>
            <a:spLocks noGrp="1"/>
          </p:cNvSpPr>
          <p:nvPr>
            <p:ph type="ftr" sz="quarter" idx="11"/>
          </p:nvPr>
        </p:nvSpPr>
        <p:spPr>
          <a:noFill/>
        </p:spPr>
        <p:txBody>
          <a:bodyPr/>
          <a:lstStyle/>
          <a:p>
            <a:r>
              <a:rPr lang="en-CA" dirty="0" smtClean="0"/>
              <a:t> </a:t>
            </a:r>
          </a:p>
        </p:txBody>
      </p:sp>
      <p:sp>
        <p:nvSpPr>
          <p:cNvPr id="3079" name="Slide Number Placeholder 5"/>
          <p:cNvSpPr>
            <a:spLocks noGrp="1"/>
          </p:cNvSpPr>
          <p:nvPr>
            <p:ph type="sldNum" sz="quarter" idx="12"/>
          </p:nvPr>
        </p:nvSpPr>
        <p:spPr>
          <a:noFill/>
        </p:spPr>
        <p:txBody>
          <a:bodyPr/>
          <a:lstStyle/>
          <a:p>
            <a:fld id="{8C6F0349-0366-43C5-B18B-452316C2904A}" type="slidenum">
              <a:rPr lang="en-CA" smtClean="0"/>
              <a:pPr/>
              <a:t>6</a:t>
            </a:fld>
            <a:endParaRPr lang="en-CA" smtClean="0"/>
          </a:p>
        </p:txBody>
      </p:sp>
    </p:spTree>
    <p:extLst>
      <p:ext uri="{BB962C8B-B14F-4D97-AF65-F5344CB8AC3E}">
        <p14:creationId xmlns:p14="http://schemas.microsoft.com/office/powerpoint/2010/main" val="23543012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readings</a:t>
            </a:r>
            <a:endParaRPr lang="en-CA" dirty="0"/>
          </a:p>
        </p:txBody>
      </p:sp>
      <p:sp>
        <p:nvSpPr>
          <p:cNvPr id="3" name="Content Placeholder 2"/>
          <p:cNvSpPr>
            <a:spLocks noGrp="1"/>
          </p:cNvSpPr>
          <p:nvPr>
            <p:ph idx="1"/>
          </p:nvPr>
        </p:nvSpPr>
        <p:spPr>
          <a:xfrm>
            <a:off x="457200" y="1600200"/>
            <a:ext cx="8229600" cy="480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2500" lnSpcReduction="20000"/>
          </a:bodyPr>
          <a:lstStyle/>
          <a:p>
            <a:r>
              <a:rPr lang="en-US" dirty="0"/>
              <a:t>Mark </a:t>
            </a:r>
            <a:r>
              <a:rPr lang="en-US" dirty="0" err="1"/>
              <a:t>Jaccard</a:t>
            </a:r>
            <a:r>
              <a:rPr lang="en-US" dirty="0"/>
              <a:t>, </a:t>
            </a:r>
            <a:r>
              <a:rPr lang="en-US" i="1" dirty="0"/>
              <a:t>Sustainable Fossil Fuels</a:t>
            </a:r>
            <a:r>
              <a:rPr lang="en-US" dirty="0"/>
              <a:t>, (Cambridge University Press, 2005) pp. 270-290 (on-line through UBC library). </a:t>
            </a:r>
            <a:endParaRPr lang="en-US" dirty="0" smtClean="0"/>
          </a:p>
          <a:p>
            <a:r>
              <a:rPr lang="en-US" dirty="0" err="1" smtClean="0"/>
              <a:t>Ecofiscal</a:t>
            </a:r>
            <a:r>
              <a:rPr lang="en-US" dirty="0" smtClean="0"/>
              <a:t> </a:t>
            </a:r>
            <a:r>
              <a:rPr lang="en-US" dirty="0" err="1"/>
              <a:t>Commision</a:t>
            </a:r>
            <a:r>
              <a:rPr lang="en-US" dirty="0"/>
              <a:t>, </a:t>
            </a:r>
            <a:r>
              <a:rPr lang="en-US" i="1" u="sng" dirty="0">
                <a:hlinkClick r:id="rId2"/>
              </a:rPr>
              <a:t>Choose Wisely</a:t>
            </a:r>
            <a:r>
              <a:rPr lang="en-US" i="1" dirty="0"/>
              <a:t>: </a:t>
            </a:r>
            <a:r>
              <a:rPr lang="en-CA" i="1" dirty="0"/>
              <a:t>Options and Trade-offs in Recycling Carbon Pricing Revenues</a:t>
            </a:r>
            <a:r>
              <a:rPr lang="en-CA" dirty="0"/>
              <a:t>, April 2016.</a:t>
            </a:r>
          </a:p>
          <a:p>
            <a:r>
              <a:rPr lang="en-CA" dirty="0"/>
              <a:t>Mark </a:t>
            </a:r>
            <a:r>
              <a:rPr lang="en-CA" dirty="0" err="1"/>
              <a:t>Jaccard</a:t>
            </a:r>
            <a:r>
              <a:rPr lang="en-CA" dirty="0"/>
              <a:t>, </a:t>
            </a:r>
            <a:r>
              <a:rPr lang="en-CA" dirty="0" err="1"/>
              <a:t>Mikela</a:t>
            </a:r>
            <a:r>
              <a:rPr lang="en-CA" dirty="0"/>
              <a:t> Hein and Tiffany Vass, “</a:t>
            </a:r>
            <a:r>
              <a:rPr lang="en-US" u="sng" dirty="0">
                <a:hlinkClick r:id="rId3"/>
              </a:rPr>
              <a:t>Is Win-Win Possible?</a:t>
            </a:r>
            <a:r>
              <a:rPr lang="en-CA" dirty="0"/>
              <a:t> Can Canada’s Government Achieve Its Paris Commitment . . . and Get Re-Elected?”  School of Resource and Environmental Management, Simon Fraser University, September 20, 2016 (focus especially on pp. 1-9)</a:t>
            </a:r>
          </a:p>
          <a:p>
            <a:endParaRPr lang="en-CA" dirty="0"/>
          </a:p>
        </p:txBody>
      </p:sp>
      <p:sp>
        <p:nvSpPr>
          <p:cNvPr id="4" name="Date Placeholder 3"/>
          <p:cNvSpPr>
            <a:spLocks noGrp="1"/>
          </p:cNvSpPr>
          <p:nvPr>
            <p:ph type="dt" sz="half" idx="10"/>
          </p:nvPr>
        </p:nvSpPr>
        <p:spPr/>
        <p:txBody>
          <a:bodyPr/>
          <a:lstStyle/>
          <a:p>
            <a:pPr>
              <a:defRPr/>
            </a:pPr>
            <a:r>
              <a:rPr lang="en-CA" dirty="0" smtClean="0"/>
              <a:t>January 31, 2017</a:t>
            </a:r>
            <a:endParaRPr lang="en-CA" dirty="0"/>
          </a:p>
        </p:txBody>
      </p:sp>
      <p:sp>
        <p:nvSpPr>
          <p:cNvPr id="5" name="Footer Placeholder 4"/>
          <p:cNvSpPr>
            <a:spLocks noGrp="1"/>
          </p:cNvSpPr>
          <p:nvPr>
            <p:ph type="ftr" sz="quarter" idx="11"/>
          </p:nvPr>
        </p:nvSpPr>
        <p:spPr/>
        <p:txBody>
          <a:bodyPr/>
          <a:lstStyle/>
          <a:p>
            <a:pPr>
              <a:defRPr/>
            </a:pPr>
            <a:r>
              <a:rPr lang="en-CA" dirty="0" smtClean="0"/>
              <a:t> </a:t>
            </a:r>
            <a:endParaRPr lang="en-CA" dirty="0"/>
          </a:p>
        </p:txBody>
      </p:sp>
      <p:sp>
        <p:nvSpPr>
          <p:cNvPr id="6" name="Slide Number Placeholder 5"/>
          <p:cNvSpPr>
            <a:spLocks noGrp="1"/>
          </p:cNvSpPr>
          <p:nvPr>
            <p:ph type="sldNum" sz="quarter" idx="12"/>
          </p:nvPr>
        </p:nvSpPr>
        <p:spPr/>
        <p:txBody>
          <a:bodyPr/>
          <a:lstStyle/>
          <a:p>
            <a:pPr>
              <a:defRPr/>
            </a:pPr>
            <a:fld id="{7709950A-213C-4C0B-BC39-13120E959964}" type="slidenum">
              <a:rPr lang="en-CA" smtClean="0"/>
              <a:pPr>
                <a:defRPr/>
              </a:pPr>
              <a:t>7</a:t>
            </a:fld>
            <a:endParaRPr lang="en-CA"/>
          </a:p>
        </p:txBody>
      </p:sp>
    </p:spTree>
    <p:extLst>
      <p:ext uri="{BB962C8B-B14F-4D97-AF65-F5344CB8AC3E}">
        <p14:creationId xmlns:p14="http://schemas.microsoft.com/office/powerpoint/2010/main" val="7219147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pPr algn="l" eaLnBrk="1" hangingPunct="1"/>
            <a:r>
              <a:rPr lang="en-US" smtClean="0"/>
              <a:t>Policy Instruments in Context</a:t>
            </a:r>
            <a:endParaRPr lang="en-CA"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13403498"/>
              </p:ext>
            </p:extLst>
          </p:nvPr>
        </p:nvGraphicFramePr>
        <p:xfrm>
          <a:off x="457200" y="1600200"/>
          <a:ext cx="5791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6" name="Date Placeholder 3"/>
          <p:cNvSpPr>
            <a:spLocks noGrp="1"/>
          </p:cNvSpPr>
          <p:nvPr>
            <p:ph type="dt" sz="half" idx="10"/>
          </p:nvPr>
        </p:nvSpPr>
        <p:spPr>
          <a:noFill/>
        </p:spPr>
        <p:txBody>
          <a:bodyPr/>
          <a:lstStyle/>
          <a:p>
            <a:r>
              <a:rPr lang="en-CA" dirty="0" smtClean="0"/>
              <a:t>January 31, 2017</a:t>
            </a:r>
          </a:p>
        </p:txBody>
      </p:sp>
      <p:sp>
        <p:nvSpPr>
          <p:cNvPr id="21507" name="Footer Placeholder 4"/>
          <p:cNvSpPr>
            <a:spLocks noGrp="1"/>
          </p:cNvSpPr>
          <p:nvPr>
            <p:ph type="ftr" sz="quarter" idx="11"/>
          </p:nvPr>
        </p:nvSpPr>
        <p:spPr>
          <a:noFill/>
        </p:spPr>
        <p:txBody>
          <a:bodyPr/>
          <a:lstStyle/>
          <a:p>
            <a:r>
              <a:rPr lang="en-CA" dirty="0" smtClean="0"/>
              <a:t>Energy  </a:t>
            </a:r>
          </a:p>
        </p:txBody>
      </p:sp>
      <p:sp>
        <p:nvSpPr>
          <p:cNvPr id="21508" name="Slide Number Placeholder 5"/>
          <p:cNvSpPr>
            <a:spLocks noGrp="1"/>
          </p:cNvSpPr>
          <p:nvPr>
            <p:ph type="sldNum" sz="quarter" idx="12"/>
          </p:nvPr>
        </p:nvSpPr>
        <p:spPr>
          <a:noFill/>
        </p:spPr>
        <p:txBody>
          <a:bodyPr/>
          <a:lstStyle/>
          <a:p>
            <a:fld id="{55403B15-B031-46E3-95A1-A0472F8FAACB}" type="slidenum">
              <a:rPr lang="en-CA" smtClean="0"/>
              <a:pPr/>
              <a:t>8</a:t>
            </a:fld>
            <a:endParaRPr lang="en-CA" smtClean="0"/>
          </a:p>
        </p:txBody>
      </p:sp>
      <p:sp>
        <p:nvSpPr>
          <p:cNvPr id="3" name="TextBox 2"/>
          <p:cNvSpPr txBox="1"/>
          <p:nvPr/>
        </p:nvSpPr>
        <p:spPr>
          <a:xfrm>
            <a:off x="6667500" y="2496234"/>
            <a:ext cx="2362200" cy="646331"/>
          </a:xfrm>
          <a:prstGeom prst="rect">
            <a:avLst/>
          </a:prstGeom>
          <a:solidFill>
            <a:schemeClr val="accent6">
              <a:lumMod val="40000"/>
              <a:lumOff val="60000"/>
            </a:schemeClr>
          </a:solidFill>
        </p:spPr>
        <p:txBody>
          <a:bodyPr wrap="square" rtlCol="0">
            <a:spAutoFit/>
          </a:bodyPr>
          <a:lstStyle/>
          <a:p>
            <a:pPr lvl="0"/>
            <a:r>
              <a:rPr lang="en-US" dirty="0"/>
              <a:t>Objectives </a:t>
            </a:r>
            <a:r>
              <a:rPr lang="en-US" dirty="0" smtClean="0"/>
              <a:t>(reduce greenhouse gases)</a:t>
            </a:r>
            <a:endParaRPr lang="en-CA" dirty="0"/>
          </a:p>
        </p:txBody>
      </p:sp>
      <p:sp>
        <p:nvSpPr>
          <p:cNvPr id="4" name="TextBox 3"/>
          <p:cNvSpPr txBox="1"/>
          <p:nvPr/>
        </p:nvSpPr>
        <p:spPr>
          <a:xfrm>
            <a:off x="6667500" y="3486834"/>
            <a:ext cx="2286000" cy="646331"/>
          </a:xfrm>
          <a:prstGeom prst="rect">
            <a:avLst/>
          </a:prstGeom>
          <a:solidFill>
            <a:schemeClr val="accent6">
              <a:lumMod val="40000"/>
              <a:lumOff val="60000"/>
            </a:schemeClr>
          </a:solidFill>
        </p:spPr>
        <p:txBody>
          <a:bodyPr wrap="square" rtlCol="0">
            <a:spAutoFit/>
          </a:bodyPr>
          <a:lstStyle/>
          <a:p>
            <a:pPr lvl="0"/>
            <a:r>
              <a:rPr lang="en-US" dirty="0"/>
              <a:t>Instruments </a:t>
            </a:r>
            <a:r>
              <a:rPr lang="en-US" dirty="0" smtClean="0"/>
              <a:t>(carbon tax)</a:t>
            </a:r>
            <a:endParaRPr lang="en-CA" dirty="0"/>
          </a:p>
        </p:txBody>
      </p:sp>
      <p:sp>
        <p:nvSpPr>
          <p:cNvPr id="5" name="TextBox 4"/>
          <p:cNvSpPr txBox="1"/>
          <p:nvPr/>
        </p:nvSpPr>
        <p:spPr>
          <a:xfrm>
            <a:off x="6667500" y="4459069"/>
            <a:ext cx="2133600" cy="646331"/>
          </a:xfrm>
          <a:prstGeom prst="rect">
            <a:avLst/>
          </a:prstGeom>
          <a:solidFill>
            <a:schemeClr val="accent6">
              <a:lumMod val="40000"/>
              <a:lumOff val="60000"/>
            </a:schemeClr>
          </a:solidFill>
        </p:spPr>
        <p:txBody>
          <a:bodyPr wrap="square" rtlCol="0">
            <a:spAutoFit/>
          </a:bodyPr>
          <a:lstStyle/>
          <a:p>
            <a:pPr lvl="0"/>
            <a:r>
              <a:rPr lang="en-US" dirty="0"/>
              <a:t>Settings </a:t>
            </a:r>
            <a:r>
              <a:rPr lang="en-US" dirty="0" smtClean="0"/>
              <a:t>($40 per </a:t>
            </a:r>
            <a:r>
              <a:rPr lang="en-US" dirty="0" err="1" smtClean="0"/>
              <a:t>tonne</a:t>
            </a:r>
            <a:r>
              <a:rPr lang="en-US" dirty="0" smtClean="0"/>
              <a:t> CO2e)</a:t>
            </a:r>
            <a:endParaRPr lang="en-CA" dirty="0"/>
          </a:p>
        </p:txBody>
      </p:sp>
      <p:cxnSp>
        <p:nvCxnSpPr>
          <p:cNvPr id="7" name="Straight Connector 6"/>
          <p:cNvCxnSpPr/>
          <p:nvPr/>
        </p:nvCxnSpPr>
        <p:spPr>
          <a:xfrm flipV="1">
            <a:off x="6248400" y="2819400"/>
            <a:ext cx="419100" cy="9906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48400" y="3810000"/>
            <a:ext cx="4191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5" idx="1"/>
          </p:cNvCxnSpPr>
          <p:nvPr/>
        </p:nvCxnSpPr>
        <p:spPr>
          <a:xfrm>
            <a:off x="6248400" y="3810000"/>
            <a:ext cx="419100" cy="972235"/>
          </a:xfrm>
          <a:prstGeom prst="line">
            <a:avLst/>
          </a:prstGeom>
          <a:ln w="2222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normAutofit fontScale="90000"/>
          </a:bodyPr>
          <a:lstStyle/>
          <a:p>
            <a:r>
              <a:rPr lang="en-US" sz="4000" dirty="0" smtClean="0"/>
              <a:t>Rationales for Government </a:t>
            </a:r>
            <a:br>
              <a:rPr lang="en-US" sz="4000" dirty="0" smtClean="0"/>
            </a:br>
            <a:r>
              <a:rPr lang="en-US" sz="4000" dirty="0" smtClean="0"/>
              <a:t>Intervention in the Market</a:t>
            </a:r>
            <a:endParaRPr lang="en-CA" sz="4000" dirty="0" smtClean="0"/>
          </a:p>
        </p:txBody>
      </p:sp>
      <p:sp>
        <p:nvSpPr>
          <p:cNvPr id="22533" name="Rectangle 3"/>
          <p:cNvSpPr>
            <a:spLocks noGrp="1" noChangeArrowheads="1"/>
          </p:cNvSpPr>
          <p:nvPr>
            <p:ph idx="1"/>
          </p:nvPr>
        </p:nvSpPr>
        <p:spPr/>
        <p:txBody>
          <a:bodyPr>
            <a:normAutofit/>
          </a:bodyPr>
          <a:lstStyle/>
          <a:p>
            <a:r>
              <a:rPr lang="en-US" dirty="0" smtClean="0"/>
              <a:t>externalities</a:t>
            </a:r>
          </a:p>
          <a:p>
            <a:r>
              <a:rPr lang="en-US" dirty="0" smtClean="0"/>
              <a:t>public goods</a:t>
            </a:r>
          </a:p>
          <a:p>
            <a:r>
              <a:rPr lang="en-US" dirty="0" smtClean="0"/>
              <a:t>monopoly</a:t>
            </a:r>
          </a:p>
          <a:p>
            <a:r>
              <a:rPr lang="en-US" dirty="0" smtClean="0"/>
              <a:t>Information</a:t>
            </a:r>
          </a:p>
          <a:p>
            <a:r>
              <a:rPr lang="en-US" dirty="0" smtClean="0"/>
              <a:t>equity</a:t>
            </a:r>
          </a:p>
        </p:txBody>
      </p:sp>
      <p:sp>
        <p:nvSpPr>
          <p:cNvPr id="22530" name="Date Placeholder 3"/>
          <p:cNvSpPr>
            <a:spLocks noGrp="1"/>
          </p:cNvSpPr>
          <p:nvPr>
            <p:ph type="dt" sz="half" idx="10"/>
          </p:nvPr>
        </p:nvSpPr>
        <p:spPr>
          <a:noFill/>
        </p:spPr>
        <p:txBody>
          <a:bodyPr/>
          <a:lstStyle/>
          <a:p>
            <a:endParaRPr lang="en-CA" dirty="0" smtClean="0"/>
          </a:p>
        </p:txBody>
      </p:sp>
      <p:sp>
        <p:nvSpPr>
          <p:cNvPr id="22531" name="Footer Placeholder 4"/>
          <p:cNvSpPr>
            <a:spLocks noGrp="1"/>
          </p:cNvSpPr>
          <p:nvPr>
            <p:ph type="ftr" sz="quarter" idx="11"/>
          </p:nvPr>
        </p:nvSpPr>
        <p:spPr>
          <a:noFill/>
        </p:spPr>
        <p:txBody>
          <a:bodyPr/>
          <a:lstStyle/>
          <a:p>
            <a:endParaRPr lang="en-CA"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752599"/>
            <a:ext cx="5619750" cy="4222841"/>
          </a:xfrm>
          <a:prstGeom prst="rect">
            <a:avLst/>
          </a:prstGeom>
        </p:spPr>
      </p:pic>
    </p:spTree>
    <p:extLst>
      <p:ext uri="{BB962C8B-B14F-4D97-AF65-F5344CB8AC3E}">
        <p14:creationId xmlns:p14="http://schemas.microsoft.com/office/powerpoint/2010/main" val="3861178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21058</TotalTime>
  <Words>1364</Words>
  <Application>Microsoft Macintosh PowerPoint</Application>
  <PresentationFormat>On-screen Show (4:3)</PresentationFormat>
  <Paragraphs>290</Paragraphs>
  <Slides>35</Slides>
  <Notes>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CEEN 525 - Policy Instruments</vt:lpstr>
      <vt:lpstr>PowerPoint Presentation</vt:lpstr>
      <vt:lpstr>PowerPoint Presentation</vt:lpstr>
      <vt:lpstr>PowerPoint Presentation</vt:lpstr>
      <vt:lpstr>PowerPoint Presentation</vt:lpstr>
      <vt:lpstr>Today’s agenda</vt:lpstr>
      <vt:lpstr>readings</vt:lpstr>
      <vt:lpstr>Policy Instruments in Context</vt:lpstr>
      <vt:lpstr>Rationales for Government  Intervention in the Market</vt:lpstr>
      <vt:lpstr>PowerPoint Presentation</vt:lpstr>
      <vt:lpstr>What do you think is the most powerful motivation for most people to take sustainable actions?</vt:lpstr>
      <vt:lpstr>Toolbox of Policy Instruments –  Jaccard 270-290</vt:lpstr>
      <vt:lpstr>Command and Control Regulation</vt:lpstr>
      <vt:lpstr>Financial Disincentive - Taxes</vt:lpstr>
      <vt:lpstr>Financial Incentives (Subsidies)</vt:lpstr>
      <vt:lpstr>Voluntarism and Information</vt:lpstr>
      <vt:lpstr>market oriented regulations – artificial niche market regulations</vt:lpstr>
      <vt:lpstr>market oriented regulations – emissions cap and tradable permits (ECTP)</vt:lpstr>
      <vt:lpstr>PowerPoint Presentation</vt:lpstr>
      <vt:lpstr>Missing Instruments? State-owned enterprises</vt:lpstr>
      <vt:lpstr>Today’s agenda</vt:lpstr>
      <vt:lpstr>Evaluative Criteria </vt:lpstr>
      <vt:lpstr>Policy-Politics Mismatch</vt:lpstr>
      <vt:lpstr>PowerPoint Presentation</vt:lpstr>
      <vt:lpstr>PowerPoint Presentation</vt:lpstr>
      <vt:lpstr>Because of different marginal costs of control, market-based regulations are more cost-effective</vt:lpstr>
      <vt:lpstr>Special Challenge of Political Acceptability (Jaccard et al, Win-Win)</vt:lpstr>
      <vt:lpstr>PowerPoint Presentation</vt:lpstr>
      <vt:lpstr>Evaluating energy sustainability policy instruments</vt:lpstr>
      <vt:lpstr>Today’s agenda</vt:lpstr>
      <vt:lpstr>Revenue Recycling - alternatives</vt:lpstr>
      <vt:lpstr>Revenue Recycling - criteria</vt:lpstr>
      <vt:lpstr>conclusions</vt:lpstr>
      <vt:lpstr>Next week: February 7: Formal Government Processes – division of powers, parliamentary government, the legislative process, the regulatory process</vt:lpstr>
      <vt:lpstr>Mini-brief 2: Your minister has been asked to give a presentation to the International Energy Agency, which has just decided to conduct a review of your country’s energy system and policies. You are tasked with providing an overview of your system of government according to the following template (due February 7 in class) </vt:lpstr>
    </vt:vector>
  </TitlesOfParts>
  <Company>UBC, Faculty of Forestry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Legacies of Trudeau (NEP) and Mulroney (NAFTA)</dc:title>
  <dc:creator>George Hoberg</dc:creator>
  <cp:lastModifiedBy>George Hoberg</cp:lastModifiedBy>
  <cp:revision>644</cp:revision>
  <dcterms:created xsi:type="dcterms:W3CDTF">2008-01-29T02:29:52Z</dcterms:created>
  <dcterms:modified xsi:type="dcterms:W3CDTF">2017-02-01T00:51:50Z</dcterms:modified>
</cp:coreProperties>
</file>