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9" r:id="rId1"/>
    <p:sldMasterId id="2147483981" r:id="rId2"/>
    <p:sldMasterId id="2147483993" r:id="rId3"/>
    <p:sldMasterId id="2147484005" r:id="rId4"/>
  </p:sldMasterIdLst>
  <p:notesMasterIdLst>
    <p:notesMasterId r:id="rId25"/>
  </p:notesMasterIdLst>
  <p:sldIdLst>
    <p:sldId id="256" r:id="rId5"/>
    <p:sldId id="437" r:id="rId6"/>
    <p:sldId id="436" r:id="rId7"/>
    <p:sldId id="472" r:id="rId8"/>
    <p:sldId id="450" r:id="rId9"/>
    <p:sldId id="451" r:id="rId10"/>
    <p:sldId id="452" r:id="rId11"/>
    <p:sldId id="469" r:id="rId12"/>
    <p:sldId id="471" r:id="rId13"/>
    <p:sldId id="470" r:id="rId14"/>
    <p:sldId id="468" r:id="rId15"/>
    <p:sldId id="459" r:id="rId16"/>
    <p:sldId id="460" r:id="rId17"/>
    <p:sldId id="461" r:id="rId18"/>
    <p:sldId id="462" r:id="rId19"/>
    <p:sldId id="463" r:id="rId20"/>
    <p:sldId id="464" r:id="rId21"/>
    <p:sldId id="465" r:id="rId22"/>
    <p:sldId id="466" r:id="rId23"/>
    <p:sldId id="467" r:id="rId24"/>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89667" autoAdjust="0"/>
  </p:normalViewPr>
  <p:slideViewPr>
    <p:cSldViewPr>
      <p:cViewPr varScale="1">
        <p:scale>
          <a:sx n="76" d="100"/>
          <a:sy n="76" d="100"/>
        </p:scale>
        <p:origin x="-1632" y="-96"/>
      </p:cViewPr>
      <p:guideLst>
        <p:guide orient="horz" pos="2160"/>
        <p:guide pos="2880"/>
      </p:guideLst>
    </p:cSldViewPr>
  </p:slideViewPr>
  <p:outlineViewPr>
    <p:cViewPr>
      <p:scale>
        <a:sx n="33" d="100"/>
        <a:sy n="33" d="100"/>
      </p:scale>
      <p:origin x="0" y="664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CA"/>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CA"/>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CA"/>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78AD2702-FA72-447E-A4A9-448A05B5BE4F}" type="slidenum">
              <a:rPr lang="en-CA"/>
              <a:pPr>
                <a:defRPr/>
              </a:pPr>
              <a:t>‹#›</a:t>
            </a:fld>
            <a:endParaRPr lang="en-CA"/>
          </a:p>
        </p:txBody>
      </p:sp>
    </p:spTree>
    <p:extLst>
      <p:ext uri="{BB962C8B-B14F-4D97-AF65-F5344CB8AC3E}">
        <p14:creationId xmlns:p14="http://schemas.microsoft.com/office/powerpoint/2010/main" val="1976832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pPr>
              <a:defRPr/>
            </a:pPr>
            <a:r>
              <a:rPr lang="en-CA" smtClean="0"/>
              <a:t>   </a:t>
            </a:r>
            <a:endParaRPr lang="en-CA" dirty="0"/>
          </a:p>
        </p:txBody>
      </p:sp>
      <p:sp>
        <p:nvSpPr>
          <p:cNvPr id="5" name="Footer Placeholder 4"/>
          <p:cNvSpPr>
            <a:spLocks noGrp="1"/>
          </p:cNvSpPr>
          <p:nvPr>
            <p:ph type="ftr" sz="quarter" idx="11"/>
          </p:nvPr>
        </p:nvSpPr>
        <p:spPr/>
        <p:txBody>
          <a:bodyPr/>
          <a:lstStyle/>
          <a:p>
            <a:pPr>
              <a:defRPr/>
            </a:pPr>
            <a:r>
              <a:rPr lang="en-CA" smtClean="0"/>
              <a:t> </a:t>
            </a:r>
            <a:endParaRPr lang="en-CA" dirty="0"/>
          </a:p>
        </p:txBody>
      </p:sp>
      <p:sp>
        <p:nvSpPr>
          <p:cNvPr id="6" name="Slide Number Placeholder 5"/>
          <p:cNvSpPr>
            <a:spLocks noGrp="1"/>
          </p:cNvSpPr>
          <p:nvPr>
            <p:ph type="sldNum" sz="quarter" idx="12"/>
          </p:nvPr>
        </p:nvSpPr>
        <p:spPr/>
        <p:txBody>
          <a:bodyPr/>
          <a:lstStyle/>
          <a:p>
            <a:pPr>
              <a:defRPr/>
            </a:pPr>
            <a:fld id="{0E9D3E8F-D381-4200-B5BC-11641759464C}" type="slidenum">
              <a:rPr lang="en-CA" smtClean="0"/>
              <a:pPr>
                <a:defRPr/>
              </a:pPr>
              <a:t>‹#›</a:t>
            </a:fld>
            <a:endParaRPr lang="en-CA"/>
          </a:p>
        </p:txBody>
      </p:sp>
    </p:spTree>
    <p:extLst>
      <p:ext uri="{BB962C8B-B14F-4D97-AF65-F5344CB8AC3E}">
        <p14:creationId xmlns:p14="http://schemas.microsoft.com/office/powerpoint/2010/main" val="366328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pPr>
              <a:defRPr/>
            </a:pPr>
            <a:r>
              <a:rPr lang="en-CA" smtClean="0"/>
              <a:t>   </a:t>
            </a:r>
            <a:endParaRPr lang="en-CA" dirty="0"/>
          </a:p>
        </p:txBody>
      </p:sp>
      <p:sp>
        <p:nvSpPr>
          <p:cNvPr id="5" name="Footer Placeholder 4"/>
          <p:cNvSpPr>
            <a:spLocks noGrp="1"/>
          </p:cNvSpPr>
          <p:nvPr>
            <p:ph type="ftr" sz="quarter" idx="11"/>
          </p:nvPr>
        </p:nvSpPr>
        <p:spPr/>
        <p:txBody>
          <a:bodyPr/>
          <a:lstStyle/>
          <a:p>
            <a:pPr>
              <a:defRPr/>
            </a:pPr>
            <a:r>
              <a:rPr lang="en-CA" smtClean="0"/>
              <a:t> </a:t>
            </a:r>
            <a:endParaRPr lang="en-CA" dirty="0"/>
          </a:p>
        </p:txBody>
      </p:sp>
      <p:sp>
        <p:nvSpPr>
          <p:cNvPr id="6" name="Slide Number Placeholder 5"/>
          <p:cNvSpPr>
            <a:spLocks noGrp="1"/>
          </p:cNvSpPr>
          <p:nvPr>
            <p:ph type="sldNum" sz="quarter" idx="12"/>
          </p:nvPr>
        </p:nvSpPr>
        <p:spPr/>
        <p:txBody>
          <a:bodyPr/>
          <a:lstStyle/>
          <a:p>
            <a:pPr>
              <a:defRPr/>
            </a:pPr>
            <a:fld id="{FDD5516F-C677-4CCC-9DC6-5871CDC2DC3A}" type="slidenum">
              <a:rPr lang="en-CA" smtClean="0"/>
              <a:pPr>
                <a:defRPr/>
              </a:pPr>
              <a:t>‹#›</a:t>
            </a:fld>
            <a:endParaRPr lang="en-CA"/>
          </a:p>
        </p:txBody>
      </p:sp>
    </p:spTree>
    <p:extLst>
      <p:ext uri="{BB962C8B-B14F-4D97-AF65-F5344CB8AC3E}">
        <p14:creationId xmlns:p14="http://schemas.microsoft.com/office/powerpoint/2010/main" val="356005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pPr>
              <a:defRPr/>
            </a:pPr>
            <a:r>
              <a:rPr lang="en-CA" smtClean="0"/>
              <a:t>   </a:t>
            </a:r>
            <a:endParaRPr lang="en-CA" dirty="0"/>
          </a:p>
        </p:txBody>
      </p:sp>
      <p:sp>
        <p:nvSpPr>
          <p:cNvPr id="5" name="Footer Placeholder 4"/>
          <p:cNvSpPr>
            <a:spLocks noGrp="1"/>
          </p:cNvSpPr>
          <p:nvPr>
            <p:ph type="ftr" sz="quarter" idx="11"/>
          </p:nvPr>
        </p:nvSpPr>
        <p:spPr/>
        <p:txBody>
          <a:bodyPr/>
          <a:lstStyle/>
          <a:p>
            <a:pPr>
              <a:defRPr/>
            </a:pPr>
            <a:r>
              <a:rPr lang="en-CA" smtClean="0"/>
              <a:t> </a:t>
            </a:r>
            <a:endParaRPr lang="en-CA" dirty="0"/>
          </a:p>
        </p:txBody>
      </p:sp>
      <p:sp>
        <p:nvSpPr>
          <p:cNvPr id="6" name="Slide Number Placeholder 5"/>
          <p:cNvSpPr>
            <a:spLocks noGrp="1"/>
          </p:cNvSpPr>
          <p:nvPr>
            <p:ph type="sldNum" sz="quarter" idx="12"/>
          </p:nvPr>
        </p:nvSpPr>
        <p:spPr/>
        <p:txBody>
          <a:bodyPr/>
          <a:lstStyle/>
          <a:p>
            <a:pPr>
              <a:defRPr/>
            </a:pPr>
            <a:fld id="{E3AD1A0F-2A07-46E7-80E0-12FA2A919919}" type="slidenum">
              <a:rPr lang="en-CA" smtClean="0"/>
              <a:pPr>
                <a:defRPr/>
              </a:pPr>
              <a:t>‹#›</a:t>
            </a:fld>
            <a:endParaRPr lang="en-CA"/>
          </a:p>
        </p:txBody>
      </p:sp>
    </p:spTree>
    <p:extLst>
      <p:ext uri="{BB962C8B-B14F-4D97-AF65-F5344CB8AC3E}">
        <p14:creationId xmlns:p14="http://schemas.microsoft.com/office/powerpoint/2010/main" val="3639681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709735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573152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3771474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CA">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4284595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CA">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701274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CA">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392930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CA">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048362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CA">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193234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pPr>
              <a:defRPr/>
            </a:pPr>
            <a:r>
              <a:rPr lang="en-CA" smtClean="0"/>
              <a:t>   </a:t>
            </a:r>
            <a:endParaRPr lang="en-CA" dirty="0"/>
          </a:p>
        </p:txBody>
      </p:sp>
      <p:sp>
        <p:nvSpPr>
          <p:cNvPr id="5" name="Footer Placeholder 4"/>
          <p:cNvSpPr>
            <a:spLocks noGrp="1"/>
          </p:cNvSpPr>
          <p:nvPr>
            <p:ph type="ftr" sz="quarter" idx="11"/>
          </p:nvPr>
        </p:nvSpPr>
        <p:spPr/>
        <p:txBody>
          <a:bodyPr/>
          <a:lstStyle/>
          <a:p>
            <a:pPr>
              <a:defRPr/>
            </a:pPr>
            <a:r>
              <a:rPr lang="en-CA" smtClean="0"/>
              <a:t> </a:t>
            </a:r>
            <a:endParaRPr lang="en-CA" dirty="0"/>
          </a:p>
        </p:txBody>
      </p:sp>
      <p:sp>
        <p:nvSpPr>
          <p:cNvPr id="6" name="Slide Number Placeholder 5"/>
          <p:cNvSpPr>
            <a:spLocks noGrp="1"/>
          </p:cNvSpPr>
          <p:nvPr>
            <p:ph type="sldNum" sz="quarter" idx="12"/>
          </p:nvPr>
        </p:nvSpPr>
        <p:spPr/>
        <p:txBody>
          <a:bodyPr/>
          <a:lstStyle/>
          <a:p>
            <a:pPr>
              <a:defRPr/>
            </a:pPr>
            <a:fld id="{DC1A65C0-DFD7-44A1-985B-80752FC927F3}" type="slidenum">
              <a:rPr lang="en-CA" smtClean="0"/>
              <a:pPr>
                <a:defRPr/>
              </a:pPr>
              <a:t>‹#›</a:t>
            </a:fld>
            <a:endParaRPr lang="en-CA"/>
          </a:p>
        </p:txBody>
      </p:sp>
    </p:spTree>
    <p:extLst>
      <p:ext uri="{BB962C8B-B14F-4D97-AF65-F5344CB8AC3E}">
        <p14:creationId xmlns:p14="http://schemas.microsoft.com/office/powerpoint/2010/main" val="4284095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CA">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804748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741798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3569817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3163394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290576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110733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CA">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3816530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CA">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748705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CA">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910321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CA">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328522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pPr>
              <a:defRPr/>
            </a:pPr>
            <a:r>
              <a:rPr lang="en-CA" smtClean="0"/>
              <a:t>   </a:t>
            </a:r>
            <a:endParaRPr lang="en-CA" dirty="0"/>
          </a:p>
        </p:txBody>
      </p:sp>
      <p:sp>
        <p:nvSpPr>
          <p:cNvPr id="5" name="Footer Placeholder 4"/>
          <p:cNvSpPr>
            <a:spLocks noGrp="1"/>
          </p:cNvSpPr>
          <p:nvPr>
            <p:ph type="ftr" sz="quarter" idx="11"/>
          </p:nvPr>
        </p:nvSpPr>
        <p:spPr/>
        <p:txBody>
          <a:bodyPr/>
          <a:lstStyle/>
          <a:p>
            <a:pPr>
              <a:defRPr/>
            </a:pPr>
            <a:r>
              <a:rPr lang="en-CA" smtClean="0"/>
              <a:t> </a:t>
            </a:r>
            <a:endParaRPr lang="en-CA" dirty="0"/>
          </a:p>
        </p:txBody>
      </p:sp>
      <p:sp>
        <p:nvSpPr>
          <p:cNvPr id="6" name="Slide Number Placeholder 5"/>
          <p:cNvSpPr>
            <a:spLocks noGrp="1"/>
          </p:cNvSpPr>
          <p:nvPr>
            <p:ph type="sldNum" sz="quarter" idx="12"/>
          </p:nvPr>
        </p:nvSpPr>
        <p:spPr/>
        <p:txBody>
          <a:bodyPr/>
          <a:lstStyle/>
          <a:p>
            <a:pPr>
              <a:defRPr/>
            </a:pPr>
            <a:fld id="{3E778C10-20D9-417B-AF71-F14B88651DEA}" type="slidenum">
              <a:rPr lang="en-CA" smtClean="0"/>
              <a:pPr>
                <a:defRPr/>
              </a:pPr>
              <a:t>‹#›</a:t>
            </a:fld>
            <a:endParaRPr lang="en-CA"/>
          </a:p>
        </p:txBody>
      </p:sp>
    </p:spTree>
    <p:extLst>
      <p:ext uri="{BB962C8B-B14F-4D97-AF65-F5344CB8AC3E}">
        <p14:creationId xmlns:p14="http://schemas.microsoft.com/office/powerpoint/2010/main" val="28834643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CA">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4179861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CA">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554503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3194821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624272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2800056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3908023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998040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CA">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658068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CA">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4914301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CA">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171118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pPr>
              <a:defRPr/>
            </a:pPr>
            <a:r>
              <a:rPr lang="en-CA" smtClean="0"/>
              <a:t>   </a:t>
            </a:r>
            <a:endParaRPr lang="en-CA" dirty="0"/>
          </a:p>
        </p:txBody>
      </p:sp>
      <p:sp>
        <p:nvSpPr>
          <p:cNvPr id="6" name="Footer Placeholder 5"/>
          <p:cNvSpPr>
            <a:spLocks noGrp="1"/>
          </p:cNvSpPr>
          <p:nvPr>
            <p:ph type="ftr" sz="quarter" idx="11"/>
          </p:nvPr>
        </p:nvSpPr>
        <p:spPr/>
        <p:txBody>
          <a:bodyPr/>
          <a:lstStyle/>
          <a:p>
            <a:pPr>
              <a:defRPr/>
            </a:pPr>
            <a:r>
              <a:rPr lang="en-CA" smtClean="0"/>
              <a:t> </a:t>
            </a:r>
            <a:endParaRPr lang="en-CA" dirty="0"/>
          </a:p>
        </p:txBody>
      </p:sp>
      <p:sp>
        <p:nvSpPr>
          <p:cNvPr id="7" name="Slide Number Placeholder 6"/>
          <p:cNvSpPr>
            <a:spLocks noGrp="1"/>
          </p:cNvSpPr>
          <p:nvPr>
            <p:ph type="sldNum" sz="quarter" idx="12"/>
          </p:nvPr>
        </p:nvSpPr>
        <p:spPr/>
        <p:txBody>
          <a:bodyPr/>
          <a:lstStyle/>
          <a:p>
            <a:pPr>
              <a:defRPr/>
            </a:pPr>
            <a:fld id="{82B55379-8511-419C-AB77-6D7A253C8F78}" type="slidenum">
              <a:rPr lang="en-CA" smtClean="0"/>
              <a:pPr>
                <a:defRPr/>
              </a:pPr>
              <a:t>‹#›</a:t>
            </a:fld>
            <a:endParaRPr lang="en-CA"/>
          </a:p>
        </p:txBody>
      </p:sp>
    </p:spTree>
    <p:extLst>
      <p:ext uri="{BB962C8B-B14F-4D97-AF65-F5344CB8AC3E}">
        <p14:creationId xmlns:p14="http://schemas.microsoft.com/office/powerpoint/2010/main" val="16859035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CA">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38373167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CA">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3557441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CA">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36512664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1605392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52DF447-BBF9-4333-88F8-40B6DD6AAB42}" type="datetimeFigureOut">
              <a:rPr lang="en-CA" smtClean="0">
                <a:solidFill>
                  <a:prstClr val="black">
                    <a:tint val="75000"/>
                  </a:prstClr>
                </a:solidFill>
                <a:latin typeface="Calibri"/>
              </a:rPr>
              <a:pPr/>
              <a:t>17-01-24</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761F3B-2309-4912-9DAE-17EAAAD9415A}"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721434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pPr>
              <a:defRPr/>
            </a:pPr>
            <a:r>
              <a:rPr lang="en-CA" smtClean="0"/>
              <a:t>   </a:t>
            </a:r>
            <a:endParaRPr lang="en-CA" dirty="0"/>
          </a:p>
        </p:txBody>
      </p:sp>
      <p:sp>
        <p:nvSpPr>
          <p:cNvPr id="8" name="Footer Placeholder 7"/>
          <p:cNvSpPr>
            <a:spLocks noGrp="1"/>
          </p:cNvSpPr>
          <p:nvPr>
            <p:ph type="ftr" sz="quarter" idx="11"/>
          </p:nvPr>
        </p:nvSpPr>
        <p:spPr/>
        <p:txBody>
          <a:bodyPr/>
          <a:lstStyle/>
          <a:p>
            <a:pPr>
              <a:defRPr/>
            </a:pPr>
            <a:r>
              <a:rPr lang="en-CA" smtClean="0"/>
              <a:t> </a:t>
            </a:r>
            <a:endParaRPr lang="en-CA" dirty="0"/>
          </a:p>
        </p:txBody>
      </p:sp>
      <p:sp>
        <p:nvSpPr>
          <p:cNvPr id="9" name="Slide Number Placeholder 8"/>
          <p:cNvSpPr>
            <a:spLocks noGrp="1"/>
          </p:cNvSpPr>
          <p:nvPr>
            <p:ph type="sldNum" sz="quarter" idx="12"/>
          </p:nvPr>
        </p:nvSpPr>
        <p:spPr/>
        <p:txBody>
          <a:bodyPr/>
          <a:lstStyle/>
          <a:p>
            <a:pPr>
              <a:defRPr/>
            </a:pPr>
            <a:fld id="{25783BE3-EFA4-4D01-92BD-228F746FF605}" type="slidenum">
              <a:rPr lang="en-CA" smtClean="0"/>
              <a:pPr>
                <a:defRPr/>
              </a:pPr>
              <a:t>‹#›</a:t>
            </a:fld>
            <a:endParaRPr lang="en-CA"/>
          </a:p>
        </p:txBody>
      </p:sp>
    </p:spTree>
    <p:extLst>
      <p:ext uri="{BB962C8B-B14F-4D97-AF65-F5344CB8AC3E}">
        <p14:creationId xmlns:p14="http://schemas.microsoft.com/office/powerpoint/2010/main" val="1772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pPr>
              <a:defRPr/>
            </a:pPr>
            <a:r>
              <a:rPr lang="en-CA" smtClean="0"/>
              <a:t>   </a:t>
            </a:r>
            <a:endParaRPr lang="en-CA" dirty="0"/>
          </a:p>
        </p:txBody>
      </p:sp>
      <p:sp>
        <p:nvSpPr>
          <p:cNvPr id="4" name="Footer Placeholder 3"/>
          <p:cNvSpPr>
            <a:spLocks noGrp="1"/>
          </p:cNvSpPr>
          <p:nvPr>
            <p:ph type="ftr" sz="quarter" idx="11"/>
          </p:nvPr>
        </p:nvSpPr>
        <p:spPr/>
        <p:txBody>
          <a:bodyPr/>
          <a:lstStyle/>
          <a:p>
            <a:pPr>
              <a:defRPr/>
            </a:pPr>
            <a:r>
              <a:rPr lang="en-CA" smtClean="0"/>
              <a:t> </a:t>
            </a:r>
            <a:endParaRPr lang="en-CA" dirty="0"/>
          </a:p>
        </p:txBody>
      </p:sp>
      <p:sp>
        <p:nvSpPr>
          <p:cNvPr id="5" name="Slide Number Placeholder 4"/>
          <p:cNvSpPr>
            <a:spLocks noGrp="1"/>
          </p:cNvSpPr>
          <p:nvPr>
            <p:ph type="sldNum" sz="quarter" idx="12"/>
          </p:nvPr>
        </p:nvSpPr>
        <p:spPr/>
        <p:txBody>
          <a:bodyPr/>
          <a:lstStyle/>
          <a:p>
            <a:pPr>
              <a:defRPr/>
            </a:pPr>
            <a:fld id="{C57DA112-21A6-4BB8-9352-CF22B6843490}" type="slidenum">
              <a:rPr lang="en-CA" smtClean="0"/>
              <a:pPr>
                <a:defRPr/>
              </a:pPr>
              <a:t>‹#›</a:t>
            </a:fld>
            <a:endParaRPr lang="en-CA"/>
          </a:p>
        </p:txBody>
      </p:sp>
    </p:spTree>
    <p:extLst>
      <p:ext uri="{BB962C8B-B14F-4D97-AF65-F5344CB8AC3E}">
        <p14:creationId xmlns:p14="http://schemas.microsoft.com/office/powerpoint/2010/main" val="315340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CA" smtClean="0"/>
              <a:t>   </a:t>
            </a:r>
            <a:endParaRPr lang="en-CA" dirty="0"/>
          </a:p>
        </p:txBody>
      </p:sp>
      <p:sp>
        <p:nvSpPr>
          <p:cNvPr id="3" name="Footer Placeholder 2"/>
          <p:cNvSpPr>
            <a:spLocks noGrp="1"/>
          </p:cNvSpPr>
          <p:nvPr>
            <p:ph type="ftr" sz="quarter" idx="11"/>
          </p:nvPr>
        </p:nvSpPr>
        <p:spPr/>
        <p:txBody>
          <a:bodyPr/>
          <a:lstStyle/>
          <a:p>
            <a:pPr>
              <a:defRPr/>
            </a:pPr>
            <a:r>
              <a:rPr lang="en-CA" smtClean="0"/>
              <a:t> </a:t>
            </a:r>
            <a:endParaRPr lang="en-CA" dirty="0"/>
          </a:p>
        </p:txBody>
      </p:sp>
      <p:sp>
        <p:nvSpPr>
          <p:cNvPr id="4" name="Slide Number Placeholder 3"/>
          <p:cNvSpPr>
            <a:spLocks noGrp="1"/>
          </p:cNvSpPr>
          <p:nvPr>
            <p:ph type="sldNum" sz="quarter" idx="12"/>
          </p:nvPr>
        </p:nvSpPr>
        <p:spPr/>
        <p:txBody>
          <a:bodyPr/>
          <a:lstStyle/>
          <a:p>
            <a:pPr>
              <a:defRPr/>
            </a:pPr>
            <a:fld id="{4A76FA51-0276-4B19-BAF8-246C56DEC15D}" type="slidenum">
              <a:rPr lang="en-CA" smtClean="0"/>
              <a:pPr>
                <a:defRPr/>
              </a:pPr>
              <a:t>‹#›</a:t>
            </a:fld>
            <a:endParaRPr lang="en-CA"/>
          </a:p>
        </p:txBody>
      </p:sp>
    </p:spTree>
    <p:extLst>
      <p:ext uri="{BB962C8B-B14F-4D97-AF65-F5344CB8AC3E}">
        <p14:creationId xmlns:p14="http://schemas.microsoft.com/office/powerpoint/2010/main" val="1904381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pPr>
              <a:defRPr/>
            </a:pPr>
            <a:r>
              <a:rPr lang="en-CA" smtClean="0"/>
              <a:t>   </a:t>
            </a:r>
            <a:endParaRPr lang="en-CA" dirty="0"/>
          </a:p>
        </p:txBody>
      </p:sp>
      <p:sp>
        <p:nvSpPr>
          <p:cNvPr id="6" name="Footer Placeholder 5"/>
          <p:cNvSpPr>
            <a:spLocks noGrp="1"/>
          </p:cNvSpPr>
          <p:nvPr>
            <p:ph type="ftr" sz="quarter" idx="11"/>
          </p:nvPr>
        </p:nvSpPr>
        <p:spPr/>
        <p:txBody>
          <a:bodyPr/>
          <a:lstStyle/>
          <a:p>
            <a:pPr>
              <a:defRPr/>
            </a:pPr>
            <a:r>
              <a:rPr lang="en-CA" smtClean="0"/>
              <a:t> </a:t>
            </a:r>
            <a:endParaRPr lang="en-CA" dirty="0"/>
          </a:p>
        </p:txBody>
      </p:sp>
      <p:sp>
        <p:nvSpPr>
          <p:cNvPr id="7" name="Slide Number Placeholder 6"/>
          <p:cNvSpPr>
            <a:spLocks noGrp="1"/>
          </p:cNvSpPr>
          <p:nvPr>
            <p:ph type="sldNum" sz="quarter" idx="12"/>
          </p:nvPr>
        </p:nvSpPr>
        <p:spPr/>
        <p:txBody>
          <a:bodyPr/>
          <a:lstStyle/>
          <a:p>
            <a:pPr>
              <a:defRPr/>
            </a:pPr>
            <a:fld id="{D9F47D99-8FAA-4178-8EE0-B75CB24BE78D}" type="slidenum">
              <a:rPr lang="en-CA" smtClean="0"/>
              <a:pPr>
                <a:defRPr/>
              </a:pPr>
              <a:t>‹#›</a:t>
            </a:fld>
            <a:endParaRPr lang="en-CA"/>
          </a:p>
        </p:txBody>
      </p:sp>
    </p:spTree>
    <p:extLst>
      <p:ext uri="{BB962C8B-B14F-4D97-AF65-F5344CB8AC3E}">
        <p14:creationId xmlns:p14="http://schemas.microsoft.com/office/powerpoint/2010/main" val="3568273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pPr>
              <a:defRPr/>
            </a:pPr>
            <a:r>
              <a:rPr lang="en-CA" smtClean="0"/>
              <a:t>   </a:t>
            </a:r>
            <a:endParaRPr lang="en-CA" dirty="0"/>
          </a:p>
        </p:txBody>
      </p:sp>
      <p:sp>
        <p:nvSpPr>
          <p:cNvPr id="6" name="Footer Placeholder 5"/>
          <p:cNvSpPr>
            <a:spLocks noGrp="1"/>
          </p:cNvSpPr>
          <p:nvPr>
            <p:ph type="ftr" sz="quarter" idx="11"/>
          </p:nvPr>
        </p:nvSpPr>
        <p:spPr/>
        <p:txBody>
          <a:bodyPr/>
          <a:lstStyle/>
          <a:p>
            <a:pPr>
              <a:defRPr/>
            </a:pPr>
            <a:r>
              <a:rPr lang="en-CA" smtClean="0"/>
              <a:t> </a:t>
            </a:r>
            <a:endParaRPr lang="en-CA" dirty="0"/>
          </a:p>
        </p:txBody>
      </p:sp>
      <p:sp>
        <p:nvSpPr>
          <p:cNvPr id="7" name="Slide Number Placeholder 6"/>
          <p:cNvSpPr>
            <a:spLocks noGrp="1"/>
          </p:cNvSpPr>
          <p:nvPr>
            <p:ph type="sldNum" sz="quarter" idx="12"/>
          </p:nvPr>
        </p:nvSpPr>
        <p:spPr/>
        <p:txBody>
          <a:bodyPr/>
          <a:lstStyle/>
          <a:p>
            <a:pPr>
              <a:defRPr/>
            </a:pPr>
            <a:fld id="{632BB9D0-7BB1-4C74-B42A-FF63AE2C76C5}" type="slidenum">
              <a:rPr lang="en-CA" smtClean="0"/>
              <a:pPr>
                <a:defRPr/>
              </a:pPr>
              <a:t>‹#›</a:t>
            </a:fld>
            <a:endParaRPr lang="en-CA"/>
          </a:p>
        </p:txBody>
      </p:sp>
    </p:spTree>
    <p:extLst>
      <p:ext uri="{BB962C8B-B14F-4D97-AF65-F5344CB8AC3E}">
        <p14:creationId xmlns:p14="http://schemas.microsoft.com/office/powerpoint/2010/main" val="20909308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CA" smtClean="0"/>
              <a:t>   </a:t>
            </a:r>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CA" smtClean="0"/>
              <a:t> </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591D2A4-A7D0-42C0-B171-AA346DBFFA92}" type="slidenum">
              <a:rPr lang="en-CA" smtClean="0"/>
              <a:pPr>
                <a:defRPr/>
              </a:pPr>
              <a:t>‹#›</a:t>
            </a:fld>
            <a:endParaRPr lang="en-CA"/>
          </a:p>
        </p:txBody>
      </p:sp>
    </p:spTree>
    <p:extLst>
      <p:ext uri="{BB962C8B-B14F-4D97-AF65-F5344CB8AC3E}">
        <p14:creationId xmlns:p14="http://schemas.microsoft.com/office/powerpoint/2010/main" val="1038345870"/>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52DF447-BBF9-4333-88F8-40B6DD6AAB42}" type="datetimeFigureOut">
              <a:rPr lang="en-CA" smtClean="0">
                <a:solidFill>
                  <a:prstClr val="black">
                    <a:tint val="75000"/>
                  </a:prstClr>
                </a:solidFill>
                <a:latin typeface="Calibri"/>
                <a:cs typeface="+mn-cs"/>
              </a:rPr>
              <a:pPr fontAlgn="auto">
                <a:spcBef>
                  <a:spcPts val="0"/>
                </a:spcBef>
                <a:spcAft>
                  <a:spcPts val="0"/>
                </a:spcAft>
              </a:pPr>
              <a:t>17-01-24</a:t>
            </a:fld>
            <a:endParaRPr lang="en-CA">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CA">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C761F3B-2309-4912-9DAE-17EAAAD9415A}" type="slidenum">
              <a:rPr lang="en-CA" smtClean="0">
                <a:solidFill>
                  <a:prstClr val="black">
                    <a:tint val="75000"/>
                  </a:prstClr>
                </a:solidFill>
                <a:latin typeface="Calibri"/>
                <a:cs typeface="+mn-cs"/>
              </a:rPr>
              <a:pPr fontAlgn="auto">
                <a:spcBef>
                  <a:spcPts val="0"/>
                </a:spcBef>
                <a:spcAft>
                  <a:spcPts val="0"/>
                </a:spcAft>
              </a:pPr>
              <a:t>‹#›</a:t>
            </a:fld>
            <a:endParaRPr lang="en-CA">
              <a:solidFill>
                <a:prstClr val="black">
                  <a:tint val="75000"/>
                </a:prstClr>
              </a:solidFill>
              <a:latin typeface="Calibri"/>
              <a:cs typeface="+mn-cs"/>
            </a:endParaRPr>
          </a:p>
        </p:txBody>
      </p:sp>
    </p:spTree>
    <p:extLst>
      <p:ext uri="{BB962C8B-B14F-4D97-AF65-F5344CB8AC3E}">
        <p14:creationId xmlns:p14="http://schemas.microsoft.com/office/powerpoint/2010/main" val="3354558249"/>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52DF447-BBF9-4333-88F8-40B6DD6AAB42}" type="datetimeFigureOut">
              <a:rPr lang="en-CA" smtClean="0">
                <a:solidFill>
                  <a:prstClr val="black">
                    <a:tint val="75000"/>
                  </a:prstClr>
                </a:solidFill>
                <a:latin typeface="Calibri"/>
                <a:cs typeface="+mn-cs"/>
              </a:rPr>
              <a:pPr fontAlgn="auto">
                <a:spcBef>
                  <a:spcPts val="0"/>
                </a:spcBef>
                <a:spcAft>
                  <a:spcPts val="0"/>
                </a:spcAft>
              </a:pPr>
              <a:t>17-01-24</a:t>
            </a:fld>
            <a:endParaRPr lang="en-CA">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CA">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C761F3B-2309-4912-9DAE-17EAAAD9415A}" type="slidenum">
              <a:rPr lang="en-CA" smtClean="0">
                <a:solidFill>
                  <a:prstClr val="black">
                    <a:tint val="75000"/>
                  </a:prstClr>
                </a:solidFill>
                <a:latin typeface="Calibri"/>
                <a:cs typeface="+mn-cs"/>
              </a:rPr>
              <a:pPr fontAlgn="auto">
                <a:spcBef>
                  <a:spcPts val="0"/>
                </a:spcBef>
                <a:spcAft>
                  <a:spcPts val="0"/>
                </a:spcAft>
              </a:pPr>
              <a:t>‹#›</a:t>
            </a:fld>
            <a:endParaRPr lang="en-CA">
              <a:solidFill>
                <a:prstClr val="black">
                  <a:tint val="75000"/>
                </a:prstClr>
              </a:solidFill>
              <a:latin typeface="Calibri"/>
              <a:cs typeface="+mn-cs"/>
            </a:endParaRPr>
          </a:p>
        </p:txBody>
      </p:sp>
    </p:spTree>
    <p:extLst>
      <p:ext uri="{BB962C8B-B14F-4D97-AF65-F5344CB8AC3E}">
        <p14:creationId xmlns:p14="http://schemas.microsoft.com/office/powerpoint/2010/main" val="1019703023"/>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52DF447-BBF9-4333-88F8-40B6DD6AAB42}" type="datetimeFigureOut">
              <a:rPr lang="en-CA" smtClean="0">
                <a:solidFill>
                  <a:prstClr val="black">
                    <a:tint val="75000"/>
                  </a:prstClr>
                </a:solidFill>
                <a:latin typeface="Calibri"/>
              </a:rPr>
              <a:pPr fontAlgn="auto">
                <a:spcBef>
                  <a:spcPts val="0"/>
                </a:spcBef>
                <a:spcAft>
                  <a:spcPts val="0"/>
                </a:spcAft>
              </a:pPr>
              <a:t>17-01-24</a:t>
            </a:fld>
            <a:endParaRPr lang="en-CA">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CA">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C761F3B-2309-4912-9DAE-17EAAAD9415A}" type="slidenum">
              <a:rPr lang="en-CA" smtClean="0">
                <a:solidFill>
                  <a:prstClr val="black">
                    <a:tint val="75000"/>
                  </a:prstClr>
                </a:solidFill>
                <a:latin typeface="Calibri"/>
              </a:rPr>
              <a:pPr fontAlgn="auto">
                <a:spcBef>
                  <a:spcPts val="0"/>
                </a:spcBef>
                <a:spcAft>
                  <a:spcPts val="0"/>
                </a:spcAft>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093542274"/>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hyperlink" Target="http://frst523.forestry.ubc.ca/simulation/tutorials-text/" TargetMode="External"/><Relationship Id="rId4" Type="http://schemas.openxmlformats.org/officeDocument/2006/relationships/hyperlink" Target="http://frst523.forestry.ubc.ca/simulation/tutorials-video/" TargetMode="External"/><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ctrTitle"/>
          </p:nvPr>
        </p:nvSpPr>
        <p:spPr>
          <a:xfrm>
            <a:off x="609600" y="2667000"/>
            <a:ext cx="8153400" cy="1470025"/>
          </a:xfrm>
        </p:spPr>
        <p:txBody>
          <a:bodyPr>
            <a:normAutofit fontScale="90000"/>
          </a:bodyPr>
          <a:lstStyle/>
          <a:p>
            <a:pPr>
              <a:defRPr/>
            </a:pPr>
            <a:r>
              <a:rPr lang="en-US" sz="4000" dirty="0" smtClean="0"/>
              <a:t>CEEN 525</a:t>
            </a:r>
            <a:br>
              <a:rPr lang="en-US" sz="4000" dirty="0" smtClean="0"/>
            </a:br>
            <a:r>
              <a:rPr lang="en-US" sz="4000" dirty="0" smtClean="0"/>
              <a:t>Policy Analysis Framework</a:t>
            </a:r>
            <a:r>
              <a:rPr lang="en-US" sz="4000" dirty="0" smtClean="0">
                <a:solidFill>
                  <a:schemeClr val="accent1">
                    <a:satMod val="150000"/>
                  </a:schemeClr>
                </a:solidFill>
              </a:rPr>
              <a:t/>
            </a:r>
            <a:br>
              <a:rPr lang="en-US" sz="4000" dirty="0" smtClean="0">
                <a:solidFill>
                  <a:schemeClr val="accent1">
                    <a:satMod val="150000"/>
                  </a:schemeClr>
                </a:solidFill>
              </a:rPr>
            </a:br>
            <a:r>
              <a:rPr lang="en-US" sz="4000" dirty="0" smtClean="0">
                <a:solidFill>
                  <a:schemeClr val="accent1">
                    <a:satMod val="150000"/>
                  </a:schemeClr>
                </a:solidFill>
              </a:rPr>
              <a:t/>
            </a:r>
            <a:br>
              <a:rPr lang="en-US" sz="4000" dirty="0" smtClean="0">
                <a:solidFill>
                  <a:schemeClr val="accent1">
                    <a:satMod val="150000"/>
                  </a:schemeClr>
                </a:solidFill>
              </a:rPr>
            </a:br>
            <a:r>
              <a:rPr lang="en-US" sz="3600" dirty="0">
                <a:solidFill>
                  <a:srgbClr val="FFFF00"/>
                </a:solidFill>
              </a:rPr>
              <a:t/>
            </a:r>
            <a:br>
              <a:rPr lang="en-US" sz="3600" dirty="0">
                <a:solidFill>
                  <a:srgbClr val="FFFF00"/>
                </a:solidFill>
              </a:rPr>
            </a:br>
            <a:endParaRPr lang="en-CA" sz="4000" dirty="0" smtClean="0">
              <a:solidFill>
                <a:schemeClr val="accent1">
                  <a:satMod val="150000"/>
                </a:schemeClr>
              </a:solidFill>
            </a:endParaRPr>
          </a:p>
        </p:txBody>
      </p:sp>
      <p:sp>
        <p:nvSpPr>
          <p:cNvPr id="15362" name="Rectangle 3"/>
          <p:cNvSpPr>
            <a:spLocks noGrp="1" noChangeArrowheads="1"/>
          </p:cNvSpPr>
          <p:nvPr>
            <p:ph type="subTitle" idx="1"/>
          </p:nvPr>
        </p:nvSpPr>
        <p:spPr>
          <a:xfrm>
            <a:off x="1371600" y="4572000"/>
            <a:ext cx="6400800" cy="1752600"/>
          </a:xfrm>
        </p:spPr>
        <p:txBody>
          <a:bodyPr/>
          <a:lstStyle/>
          <a:p>
            <a:r>
              <a:rPr lang="en-US" dirty="0" smtClean="0">
                <a:solidFill>
                  <a:schemeClr val="tx1"/>
                </a:solidFill>
              </a:rPr>
              <a:t>January 24, 2017</a:t>
            </a:r>
          </a:p>
        </p:txBody>
      </p:sp>
      <p:sp>
        <p:nvSpPr>
          <p:cNvPr id="14339" name="Footer Placeholder 4"/>
          <p:cNvSpPr>
            <a:spLocks noGrp="1"/>
          </p:cNvSpPr>
          <p:nvPr>
            <p:ph type="ftr" sz="quarter" idx="11"/>
          </p:nvPr>
        </p:nvSpPr>
        <p:spPr/>
        <p:txBody>
          <a:bodyPr/>
          <a:lstStyle/>
          <a:p>
            <a:pPr>
              <a:defRPr/>
            </a:pPr>
            <a:r>
              <a:rPr lang="en-CA" dirty="0" smtClean="0"/>
              <a:t> </a:t>
            </a:r>
            <a:endParaRPr lang="en-CA" dirty="0"/>
          </a:p>
        </p:txBody>
      </p:sp>
      <p:sp>
        <p:nvSpPr>
          <p:cNvPr id="14340" name="Slide Number Placeholder 5"/>
          <p:cNvSpPr>
            <a:spLocks noGrp="1"/>
          </p:cNvSpPr>
          <p:nvPr>
            <p:ph type="sldNum" sz="quarter" idx="12"/>
          </p:nvPr>
        </p:nvSpPr>
        <p:spPr/>
        <p:txBody>
          <a:bodyPr/>
          <a:lstStyle/>
          <a:p>
            <a:pPr>
              <a:defRPr/>
            </a:pPr>
            <a:fld id="{87FEAE96-AE58-496D-9ECC-EBCBF864B1F3}" type="slidenum">
              <a:rPr lang="en-CA"/>
              <a:pPr>
                <a:defRPr/>
              </a:pPr>
              <a:t>1</a:t>
            </a:fld>
            <a:endParaRPr lang="en-CA"/>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Analysis</a:t>
            </a:r>
            <a:endParaRPr lang="en-CA" dirty="0"/>
          </a:p>
        </p:txBody>
      </p:sp>
      <p:sp>
        <p:nvSpPr>
          <p:cNvPr id="4" name="Content Placeholder 3"/>
          <p:cNvSpPr>
            <a:spLocks noGrp="1"/>
          </p:cNvSpPr>
          <p:nvPr>
            <p:ph sz="half" idx="1"/>
          </p:nvPr>
        </p:nvSpPr>
        <p:spPr>
          <a:xfrm>
            <a:off x="457200" y="1600201"/>
            <a:ext cx="4038600" cy="2620887"/>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marL="0" indent="0">
              <a:buNone/>
            </a:pPr>
            <a:r>
              <a:rPr lang="en-US" dirty="0"/>
              <a:t>analytical tool to guide decision-makers on how to choose the best possible course of action given the situation they are facing</a:t>
            </a:r>
            <a:endParaRPr lang="en-CA" dirty="0"/>
          </a:p>
        </p:txBody>
      </p:sp>
      <p:sp>
        <p:nvSpPr>
          <p:cNvPr id="5" name="Content Placeholder 4"/>
          <p:cNvSpPr>
            <a:spLocks noGrp="1"/>
          </p:cNvSpPr>
          <p:nvPr>
            <p:ph sz="half" idx="2"/>
          </p:nvPr>
        </p:nvSpPr>
        <p:spPr>
          <a:gradFill>
            <a:gsLst>
              <a:gs pos="0">
                <a:srgbClr val="FFEFD1"/>
              </a:gs>
              <a:gs pos="64999">
                <a:srgbClr val="F0EBD5"/>
              </a:gs>
              <a:gs pos="100000">
                <a:srgbClr val="D1C39F"/>
              </a:gs>
            </a:gsLst>
            <a:lin ang="5400000" scaled="0"/>
          </a:gradFill>
        </p:spPr>
        <p:txBody>
          <a:bodyPr>
            <a:normAutofit fontScale="92500" lnSpcReduction="10000"/>
          </a:bodyPr>
          <a:lstStyle/>
          <a:p>
            <a:pPr marL="514350" indent="-514350">
              <a:buFont typeface="+mj-lt"/>
              <a:buAutoNum type="arabicPeriod"/>
            </a:pPr>
            <a:r>
              <a:rPr lang="en-CA" dirty="0"/>
              <a:t>Defining your problem </a:t>
            </a:r>
          </a:p>
          <a:p>
            <a:pPr marL="514350" indent="-514350">
              <a:buFont typeface="+mj-lt"/>
              <a:buAutoNum type="arabicPeriod"/>
            </a:pPr>
            <a:r>
              <a:rPr lang="en-CA" dirty="0"/>
              <a:t>Establishing criteria</a:t>
            </a:r>
          </a:p>
          <a:p>
            <a:pPr marL="514350" indent="-514350">
              <a:buFont typeface="+mj-lt"/>
              <a:buAutoNum type="arabicPeriod"/>
            </a:pPr>
            <a:r>
              <a:rPr lang="en-CA" dirty="0"/>
              <a:t>Formulating possible alternatives</a:t>
            </a:r>
          </a:p>
          <a:p>
            <a:pPr marL="514350" indent="-514350">
              <a:buFont typeface="+mj-lt"/>
              <a:buAutoNum type="arabicPeriod"/>
            </a:pPr>
            <a:r>
              <a:rPr lang="en-CA" dirty="0"/>
              <a:t>Analyzing the consequences of alternatives</a:t>
            </a:r>
          </a:p>
          <a:p>
            <a:pPr marL="514350" indent="-514350">
              <a:buFont typeface="+mj-lt"/>
              <a:buAutoNum type="arabicPeriod"/>
            </a:pPr>
            <a:r>
              <a:rPr lang="en-CA" dirty="0"/>
              <a:t>Comparing alternatives and weighing </a:t>
            </a:r>
            <a:r>
              <a:rPr lang="en-CA" dirty="0" err="1"/>
              <a:t>tradeoffs</a:t>
            </a:r>
            <a:endParaRPr lang="en-CA" dirty="0"/>
          </a:p>
          <a:p>
            <a:pPr marL="514350" indent="-514350">
              <a:buFont typeface="+mj-lt"/>
              <a:buAutoNum type="arabicPeriod"/>
            </a:pPr>
            <a:r>
              <a:rPr lang="en-CA" dirty="0"/>
              <a:t>Making a recommendation </a:t>
            </a:r>
          </a:p>
          <a:p>
            <a:endParaRPr lang="en-CA" dirty="0"/>
          </a:p>
        </p:txBody>
      </p:sp>
    </p:spTree>
    <p:extLst>
      <p:ext uri="{BB962C8B-B14F-4D97-AF65-F5344CB8AC3E}">
        <p14:creationId xmlns:p14="http://schemas.microsoft.com/office/powerpoint/2010/main" val="676936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resources</a:t>
            </a:r>
          </a:p>
        </p:txBody>
      </p:sp>
      <p:pic>
        <p:nvPicPr>
          <p:cNvPr id="3" name="Picture 2" descr="IMG_1985.jpg"/>
          <p:cNvPicPr>
            <a:picLocks noChangeAspect="1"/>
          </p:cNvPicPr>
          <p:nvPr/>
        </p:nvPicPr>
        <p:blipFill rotWithShape="1">
          <a:blip r:embed="rId2" cstate="print">
            <a:extLst>
              <a:ext uri="{28A0092B-C50C-407E-A947-70E740481C1C}">
                <a14:useLocalDpi xmlns:a14="http://schemas.microsoft.com/office/drawing/2010/main"/>
              </a:ext>
            </a:extLst>
          </a:blip>
          <a:srcRect l="4910" t="55031" r="22113"/>
          <a:stretch/>
        </p:blipFill>
        <p:spPr>
          <a:xfrm rot="16200000">
            <a:off x="444497" y="2011887"/>
            <a:ext cx="4294569" cy="3528393"/>
          </a:xfrm>
          <a:prstGeom prst="rect">
            <a:avLst/>
          </a:prstGeom>
        </p:spPr>
      </p:pic>
      <p:sp>
        <p:nvSpPr>
          <p:cNvPr id="4" name="TextBox 3"/>
          <p:cNvSpPr txBox="1"/>
          <p:nvPr/>
        </p:nvSpPr>
        <p:spPr>
          <a:xfrm>
            <a:off x="4716016" y="1700808"/>
            <a:ext cx="3960440" cy="2677656"/>
          </a:xfrm>
          <a:prstGeom prst="rect">
            <a:avLst/>
          </a:prstGeom>
          <a:noFill/>
        </p:spPr>
        <p:txBody>
          <a:bodyPr wrap="square" rtlCol="0">
            <a:spAutoFit/>
          </a:bodyPr>
          <a:lstStyle/>
          <a:p>
            <a:pPr fontAlgn="auto">
              <a:spcBef>
                <a:spcPts val="0"/>
              </a:spcBef>
              <a:spcAft>
                <a:spcPts val="0"/>
              </a:spcAft>
            </a:pPr>
            <a:r>
              <a:rPr lang="en-US" sz="2400" dirty="0">
                <a:solidFill>
                  <a:prstClr val="black"/>
                </a:solidFill>
                <a:latin typeface="Calibri"/>
                <a:cs typeface="+mn-cs"/>
              </a:rPr>
              <a:t>Two-pagers: </a:t>
            </a:r>
            <a:r>
              <a:rPr lang="en-US" sz="2400" dirty="0">
                <a:solidFill>
                  <a:prstClr val="black"/>
                </a:solidFill>
                <a:latin typeface="Calibri"/>
                <a:cs typeface="+mn-cs"/>
                <a:hlinkClick r:id="rId3"/>
              </a:rPr>
              <a:t>http://frst523.forestry.ubc.ca/simulation/tutorials-text/</a:t>
            </a:r>
            <a:r>
              <a:rPr lang="en-US" sz="2400" dirty="0">
                <a:solidFill>
                  <a:prstClr val="black"/>
                </a:solidFill>
                <a:latin typeface="Calibri"/>
                <a:cs typeface="+mn-cs"/>
              </a:rPr>
              <a:t> </a:t>
            </a:r>
          </a:p>
          <a:p>
            <a:pPr fontAlgn="auto">
              <a:spcBef>
                <a:spcPts val="0"/>
              </a:spcBef>
              <a:spcAft>
                <a:spcPts val="0"/>
              </a:spcAft>
            </a:pPr>
            <a:endParaRPr lang="en-US" sz="2400" dirty="0">
              <a:solidFill>
                <a:prstClr val="black"/>
              </a:solidFill>
              <a:latin typeface="Calibri"/>
              <a:cs typeface="+mn-cs"/>
            </a:endParaRPr>
          </a:p>
          <a:p>
            <a:pPr fontAlgn="auto">
              <a:spcBef>
                <a:spcPts val="0"/>
              </a:spcBef>
              <a:spcAft>
                <a:spcPts val="0"/>
              </a:spcAft>
            </a:pPr>
            <a:r>
              <a:rPr lang="en-US" sz="2400" dirty="0">
                <a:solidFill>
                  <a:prstClr val="black"/>
                </a:solidFill>
                <a:latin typeface="Calibri"/>
                <a:cs typeface="+mn-cs"/>
              </a:rPr>
              <a:t>Videos: </a:t>
            </a:r>
          </a:p>
          <a:p>
            <a:pPr fontAlgn="auto">
              <a:spcBef>
                <a:spcPts val="0"/>
              </a:spcBef>
              <a:spcAft>
                <a:spcPts val="0"/>
              </a:spcAft>
            </a:pPr>
            <a:r>
              <a:rPr lang="en-US" sz="2400" dirty="0">
                <a:solidFill>
                  <a:prstClr val="black"/>
                </a:solidFill>
                <a:latin typeface="Calibri"/>
                <a:cs typeface="+mn-cs"/>
                <a:hlinkClick r:id="rId4"/>
              </a:rPr>
              <a:t>http://frst523.forestry.ubc.ca/simulation/tutorials-video/</a:t>
            </a:r>
            <a:r>
              <a:rPr lang="en-US" sz="2400" dirty="0">
                <a:solidFill>
                  <a:prstClr val="black"/>
                </a:solidFill>
                <a:latin typeface="Calibri"/>
                <a:cs typeface="+mn-cs"/>
              </a:rPr>
              <a:t> </a:t>
            </a:r>
          </a:p>
        </p:txBody>
      </p:sp>
    </p:spTree>
    <p:extLst>
      <p:ext uri="{BB962C8B-B14F-4D97-AF65-F5344CB8AC3E}">
        <p14:creationId xmlns:p14="http://schemas.microsoft.com/office/powerpoint/2010/main" val="3578065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a:p>
        </p:txBody>
      </p:sp>
    </p:spTree>
    <p:extLst>
      <p:ext uri="{BB962C8B-B14F-4D97-AF65-F5344CB8AC3E}">
        <p14:creationId xmlns:p14="http://schemas.microsoft.com/office/powerpoint/2010/main" val="2666804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definition</a:t>
            </a:r>
          </a:p>
        </p:txBody>
      </p:sp>
      <p:sp>
        <p:nvSpPr>
          <p:cNvPr id="4" name="Content Placeholder 3"/>
          <p:cNvSpPr>
            <a:spLocks noGrp="1"/>
          </p:cNvSpPr>
          <p:nvPr>
            <p:ph idx="1"/>
          </p:nvPr>
        </p:nvSpPr>
        <p:spPr/>
        <p:txBody>
          <a:bodyPr>
            <a:normAutofit/>
          </a:bodyPr>
          <a:lstStyle/>
          <a:p>
            <a:r>
              <a:rPr lang="en-US" dirty="0"/>
              <a:t>Most important step</a:t>
            </a:r>
          </a:p>
          <a:p>
            <a:r>
              <a:rPr lang="en-US" dirty="0"/>
              <a:t>Mine issue rhetoric</a:t>
            </a:r>
          </a:p>
          <a:p>
            <a:r>
              <a:rPr lang="en-US" dirty="0"/>
              <a:t>Conditions </a:t>
            </a:r>
            <a:r>
              <a:rPr lang="en-US" dirty="0" err="1"/>
              <a:t>vs</a:t>
            </a:r>
            <a:r>
              <a:rPr lang="en-US" dirty="0"/>
              <a:t> policy problems</a:t>
            </a:r>
          </a:p>
          <a:p>
            <a:r>
              <a:rPr lang="en-US" dirty="0"/>
              <a:t>Market failures?	</a:t>
            </a:r>
          </a:p>
          <a:p>
            <a:r>
              <a:rPr lang="en-US" dirty="0"/>
              <a:t>Excesses or deficits</a:t>
            </a:r>
          </a:p>
          <a:p>
            <a:r>
              <a:rPr lang="en-US" dirty="0"/>
              <a:t>Don’t conflate problem with solutions</a:t>
            </a:r>
          </a:p>
          <a:p>
            <a:r>
              <a:rPr lang="en-US" dirty="0"/>
              <a:t>Take one or two steps back</a:t>
            </a:r>
          </a:p>
          <a:p>
            <a:pPr marL="0" indent="0">
              <a:buNone/>
            </a:pPr>
            <a:endParaRPr lang="en-US" dirty="0"/>
          </a:p>
        </p:txBody>
      </p:sp>
    </p:spTree>
    <p:extLst>
      <p:ext uri="{BB962C8B-B14F-4D97-AF65-F5344CB8AC3E}">
        <p14:creationId xmlns:p14="http://schemas.microsoft.com/office/powerpoint/2010/main" val="1403789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Establishing Criteria</a:t>
            </a:r>
          </a:p>
        </p:txBody>
      </p:sp>
      <p:sp>
        <p:nvSpPr>
          <p:cNvPr id="3" name="Content Placeholder 2"/>
          <p:cNvSpPr>
            <a:spLocks noGrp="1"/>
          </p:cNvSpPr>
          <p:nvPr>
            <p:ph idx="1"/>
          </p:nvPr>
        </p:nvSpPr>
        <p:spPr/>
        <p:txBody>
          <a:bodyPr>
            <a:normAutofit fontScale="92500" lnSpcReduction="20000"/>
          </a:bodyPr>
          <a:lstStyle/>
          <a:p>
            <a:r>
              <a:rPr lang="en-US" dirty="0"/>
              <a:t>Values to gauge success</a:t>
            </a:r>
          </a:p>
          <a:p>
            <a:r>
              <a:rPr lang="en-US" dirty="0"/>
              <a:t>Client’s concerns?</a:t>
            </a:r>
          </a:p>
          <a:p>
            <a:r>
              <a:rPr lang="en-US" dirty="0"/>
              <a:t>Most common:</a:t>
            </a:r>
          </a:p>
          <a:p>
            <a:pPr lvl="1"/>
            <a:r>
              <a:rPr lang="en-US" dirty="0"/>
              <a:t>policy effectiveness</a:t>
            </a:r>
          </a:p>
          <a:p>
            <a:pPr lvl="1"/>
            <a:r>
              <a:rPr lang="en-US" dirty="0"/>
              <a:t>efficiency or cost-effectiveness</a:t>
            </a:r>
          </a:p>
          <a:p>
            <a:pPr lvl="1"/>
            <a:r>
              <a:rPr lang="en-US" dirty="0"/>
              <a:t>equity or fairness</a:t>
            </a:r>
          </a:p>
          <a:p>
            <a:pPr lvl="1"/>
            <a:r>
              <a:rPr lang="en-US" dirty="0"/>
              <a:t>political acceptability</a:t>
            </a:r>
          </a:p>
          <a:p>
            <a:pPr lvl="1"/>
            <a:r>
              <a:rPr lang="en-US" dirty="0"/>
              <a:t>robustness and improvability</a:t>
            </a:r>
            <a:r>
              <a:rPr lang="en-CA" dirty="0"/>
              <a:t> </a:t>
            </a:r>
          </a:p>
          <a:p>
            <a:r>
              <a:rPr lang="en-CA" dirty="0"/>
              <a:t>Better to be specific, measurable</a:t>
            </a:r>
          </a:p>
          <a:p>
            <a:r>
              <a:rPr lang="en-CA" dirty="0"/>
              <a:t>L</a:t>
            </a:r>
            <a:r>
              <a:rPr lang="en-US" dirty="0" err="1"/>
              <a:t>imit</a:t>
            </a:r>
            <a:r>
              <a:rPr lang="en-US" dirty="0"/>
              <a:t> number to 3-4</a:t>
            </a:r>
          </a:p>
        </p:txBody>
      </p:sp>
    </p:spTree>
    <p:extLst>
      <p:ext uri="{BB962C8B-B14F-4D97-AF65-F5344CB8AC3E}">
        <p14:creationId xmlns:p14="http://schemas.microsoft.com/office/powerpoint/2010/main" val="3220737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Formulating alternatives</a:t>
            </a:r>
          </a:p>
        </p:txBody>
      </p:sp>
      <p:sp>
        <p:nvSpPr>
          <p:cNvPr id="3" name="Content Placeholder 2"/>
          <p:cNvSpPr>
            <a:spLocks noGrp="1"/>
          </p:cNvSpPr>
          <p:nvPr>
            <p:ph idx="1"/>
          </p:nvPr>
        </p:nvSpPr>
        <p:spPr/>
        <p:txBody>
          <a:bodyPr/>
          <a:lstStyle/>
          <a:p>
            <a:r>
              <a:rPr lang="en-US" dirty="0"/>
              <a:t>Policy options/potential solutions</a:t>
            </a:r>
          </a:p>
          <a:p>
            <a:r>
              <a:rPr lang="en-US" dirty="0"/>
              <a:t>Status quo </a:t>
            </a:r>
            <a:r>
              <a:rPr lang="en-US" dirty="0" smtClean="0"/>
              <a:t>can</a:t>
            </a:r>
            <a:r>
              <a:rPr lang="en-US" dirty="0" smtClean="0"/>
              <a:t> </a:t>
            </a:r>
            <a:r>
              <a:rPr lang="en-US" dirty="0"/>
              <a:t>to be included</a:t>
            </a:r>
          </a:p>
          <a:p>
            <a:r>
              <a:rPr lang="en-US" dirty="0"/>
              <a:t>Don’t need to agree to evaluate</a:t>
            </a:r>
          </a:p>
          <a:p>
            <a:r>
              <a:rPr lang="en-US" dirty="0"/>
              <a:t>Think broadly, then narrow</a:t>
            </a:r>
          </a:p>
          <a:p>
            <a:pPr marL="0" indent="0">
              <a:buNone/>
            </a:pPr>
            <a:endParaRPr lang="en-US" dirty="0"/>
          </a:p>
        </p:txBody>
      </p:sp>
    </p:spTree>
    <p:extLst>
      <p:ext uri="{BB962C8B-B14F-4D97-AF65-F5344CB8AC3E}">
        <p14:creationId xmlns:p14="http://schemas.microsoft.com/office/powerpoint/2010/main" val="1383196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consequences</a:t>
            </a:r>
          </a:p>
        </p:txBody>
      </p:sp>
      <p:sp>
        <p:nvSpPr>
          <p:cNvPr id="3" name="Content Placeholder 2"/>
          <p:cNvSpPr>
            <a:spLocks noGrp="1"/>
          </p:cNvSpPr>
          <p:nvPr>
            <p:ph idx="1"/>
          </p:nvPr>
        </p:nvSpPr>
        <p:spPr/>
        <p:txBody>
          <a:bodyPr>
            <a:normAutofit/>
          </a:bodyPr>
          <a:lstStyle/>
          <a:p>
            <a:r>
              <a:rPr lang="en-US" dirty="0"/>
              <a:t>Most difficult step</a:t>
            </a:r>
          </a:p>
          <a:p>
            <a:r>
              <a:rPr lang="en-US" dirty="0"/>
              <a:t>C</a:t>
            </a:r>
            <a:r>
              <a:rPr lang="en-CA" dirty="0" err="1"/>
              <a:t>ost</a:t>
            </a:r>
            <a:r>
              <a:rPr lang="en-CA" dirty="0"/>
              <a:t>-benefit analysis</a:t>
            </a:r>
          </a:p>
          <a:p>
            <a:r>
              <a:rPr lang="en-CA" dirty="0"/>
              <a:t>Risk analysis </a:t>
            </a:r>
          </a:p>
          <a:p>
            <a:r>
              <a:rPr lang="en-CA" dirty="0"/>
              <a:t>Modelling </a:t>
            </a:r>
          </a:p>
          <a:p>
            <a:r>
              <a:rPr lang="en-CA" dirty="0"/>
              <a:t>public opinion polls, focus groups, or stakeholder analysis</a:t>
            </a:r>
          </a:p>
          <a:p>
            <a:endParaRPr lang="en-US" dirty="0"/>
          </a:p>
        </p:txBody>
      </p:sp>
    </p:spTree>
    <p:extLst>
      <p:ext uri="{BB962C8B-B14F-4D97-AF65-F5344CB8AC3E}">
        <p14:creationId xmlns:p14="http://schemas.microsoft.com/office/powerpoint/2010/main" val="793472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alternatives</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420" r="26290" b="33613"/>
          <a:stretch/>
        </p:blipFill>
        <p:spPr>
          <a:xfrm>
            <a:off x="339133" y="1772816"/>
            <a:ext cx="8358422" cy="4462703"/>
          </a:xfrm>
          <a:prstGeom prst="rect">
            <a:avLst/>
          </a:prstGeom>
        </p:spPr>
      </p:pic>
    </p:spTree>
    <p:extLst>
      <p:ext uri="{BB962C8B-B14F-4D97-AF65-F5344CB8AC3E}">
        <p14:creationId xmlns:p14="http://schemas.microsoft.com/office/powerpoint/2010/main" val="936256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alternatives</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646" r="26451" b="32322"/>
          <a:stretch/>
        </p:blipFill>
        <p:spPr>
          <a:xfrm>
            <a:off x="323528" y="1844823"/>
            <a:ext cx="8419167" cy="4652699"/>
          </a:xfrm>
          <a:prstGeom prst="rect">
            <a:avLst/>
          </a:prstGeom>
        </p:spPr>
      </p:pic>
    </p:spTree>
    <p:extLst>
      <p:ext uri="{BB962C8B-B14F-4D97-AF65-F5344CB8AC3E}">
        <p14:creationId xmlns:p14="http://schemas.microsoft.com/office/powerpoint/2010/main" val="1809247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alternatives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14184317"/>
              </p:ext>
            </p:extLst>
          </p:nvPr>
        </p:nvGraphicFramePr>
        <p:xfrm>
          <a:off x="457200" y="1600200"/>
          <a:ext cx="8229600" cy="3989040"/>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997260">
                <a:tc>
                  <a:txBody>
                    <a:bodyPr/>
                    <a:lstStyle/>
                    <a:p>
                      <a:r>
                        <a:rPr lang="en-US" dirty="0"/>
                        <a:t>Criteria/</a:t>
                      </a:r>
                    </a:p>
                    <a:p>
                      <a:r>
                        <a:rPr lang="en-US" dirty="0"/>
                        <a:t>alternatives</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0"/>
                  </a:ext>
                </a:extLst>
              </a:tr>
              <a:tr h="99726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1"/>
                  </a:ext>
                </a:extLst>
              </a:tr>
              <a:tr h="99726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2"/>
                  </a:ext>
                </a:extLst>
              </a:tr>
              <a:tr h="99726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30303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Policy brief</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Write </a:t>
            </a:r>
            <a:r>
              <a:rPr lang="en-US" dirty="0"/>
              <a:t>a policy brief to the senior government official responsible for energy policy of a significant jurisdiction on policies to achieve decarbonization of a major component of the energy system (e.g., electricity generation, passenger transportation, buildings, </a:t>
            </a:r>
            <a:r>
              <a:rPr lang="en-US" dirty="0" err="1"/>
              <a:t>etc</a:t>
            </a:r>
            <a:r>
              <a:rPr lang="en-US" dirty="0"/>
              <a:t>) by 2050 (or earlier). </a:t>
            </a:r>
            <a:endParaRPr lang="en-US" dirty="0" smtClean="0"/>
          </a:p>
          <a:p>
            <a:r>
              <a:rPr lang="en-US" dirty="0"/>
              <a:t>Due April 14 by noon.</a:t>
            </a:r>
            <a:r>
              <a:rPr lang="en-CA" dirty="0"/>
              <a:t> </a:t>
            </a:r>
            <a:endParaRPr lang="en-CA" dirty="0" smtClean="0"/>
          </a:p>
          <a:p>
            <a:r>
              <a:rPr lang="en-US" dirty="0" smtClean="0"/>
              <a:t>6000 - </a:t>
            </a:r>
            <a:r>
              <a:rPr lang="en-US" dirty="0"/>
              <a:t>7000 words excluding references (no longer)</a:t>
            </a:r>
            <a:r>
              <a:rPr lang="en-CA" dirty="0"/>
              <a:t> </a:t>
            </a:r>
          </a:p>
          <a:p>
            <a:endParaRPr lang="en-US" dirty="0"/>
          </a:p>
        </p:txBody>
      </p:sp>
      <p:sp>
        <p:nvSpPr>
          <p:cNvPr id="4" name="Date Placeholder 3"/>
          <p:cNvSpPr>
            <a:spLocks noGrp="1"/>
          </p:cNvSpPr>
          <p:nvPr>
            <p:ph type="dt" sz="half" idx="10"/>
          </p:nvPr>
        </p:nvSpPr>
        <p:spPr/>
        <p:txBody>
          <a:bodyPr/>
          <a:lstStyle/>
          <a:p>
            <a:pPr>
              <a:defRPr/>
            </a:pPr>
            <a:r>
              <a:rPr lang="en-CA" smtClean="0"/>
              <a:t>   </a:t>
            </a:r>
            <a:endParaRPr lang="en-CA" dirty="0"/>
          </a:p>
        </p:txBody>
      </p:sp>
      <p:sp>
        <p:nvSpPr>
          <p:cNvPr id="5" name="Footer Placeholder 4"/>
          <p:cNvSpPr>
            <a:spLocks noGrp="1"/>
          </p:cNvSpPr>
          <p:nvPr>
            <p:ph type="ftr" sz="quarter" idx="11"/>
          </p:nvPr>
        </p:nvSpPr>
        <p:spPr/>
        <p:txBody>
          <a:bodyPr/>
          <a:lstStyle/>
          <a:p>
            <a:pPr>
              <a:defRPr/>
            </a:pPr>
            <a:r>
              <a:rPr lang="en-CA" smtClean="0"/>
              <a:t> </a:t>
            </a:r>
            <a:endParaRPr lang="en-CA" dirty="0"/>
          </a:p>
        </p:txBody>
      </p:sp>
      <p:sp>
        <p:nvSpPr>
          <p:cNvPr id="6" name="Slide Number Placeholder 5"/>
          <p:cNvSpPr>
            <a:spLocks noGrp="1"/>
          </p:cNvSpPr>
          <p:nvPr>
            <p:ph type="sldNum" sz="quarter" idx="12"/>
          </p:nvPr>
        </p:nvSpPr>
        <p:spPr/>
        <p:txBody>
          <a:bodyPr/>
          <a:lstStyle/>
          <a:p>
            <a:pPr>
              <a:defRPr/>
            </a:pPr>
            <a:fld id="{DC1A65C0-DFD7-44A1-985B-80752FC927F3}" type="slidenum">
              <a:rPr lang="en-CA" smtClean="0"/>
              <a:pPr>
                <a:defRPr/>
              </a:pPr>
              <a:t>2</a:t>
            </a:fld>
            <a:endParaRPr lang="en-CA"/>
          </a:p>
        </p:txBody>
      </p:sp>
    </p:spTree>
    <p:extLst>
      <p:ext uri="{BB962C8B-B14F-4D97-AF65-F5344CB8AC3E}">
        <p14:creationId xmlns:p14="http://schemas.microsoft.com/office/powerpoint/2010/main" val="32936431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a:p>
        </p:txBody>
      </p:sp>
    </p:spTree>
    <p:extLst>
      <p:ext uri="{BB962C8B-B14F-4D97-AF65-F5344CB8AC3E}">
        <p14:creationId xmlns:p14="http://schemas.microsoft.com/office/powerpoint/2010/main" val="939439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Mini-briefs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Mini-brief 1: Define your policy problem. Specify 3-4 criteria and 3-4 alternatives (begin in class January 24, due January 31 by noon).</a:t>
            </a:r>
          </a:p>
          <a:p>
            <a:pPr marL="0" indent="0">
              <a:buNone/>
            </a:pPr>
            <a:endParaRPr lang="en-CA" dirty="0" smtClean="0"/>
          </a:p>
          <a:p>
            <a:r>
              <a:rPr lang="en-US" dirty="0" smtClean="0"/>
              <a:t>Mini</a:t>
            </a:r>
            <a:r>
              <a:rPr lang="en-US" dirty="0"/>
              <a:t>-</a:t>
            </a:r>
            <a:r>
              <a:rPr lang="en-US" dirty="0" smtClean="0"/>
              <a:t>brief 2: Your minister has been asked to give a presentation to the International Energy Agency, which has just decided to conduct a review of your country’s energy system and policies. You are tasked with providing an overview of your system of government according to the following template (due February 7 in class) </a:t>
            </a:r>
          </a:p>
          <a:p>
            <a:pPr marL="0" indent="0">
              <a:buNone/>
            </a:pPr>
            <a:endParaRPr lang="en-US" dirty="0" smtClean="0"/>
          </a:p>
          <a:p>
            <a:r>
              <a:rPr lang="en-US" dirty="0" smtClean="0"/>
              <a:t>Mini-brief 3: Your minister… You are tasked with providing an overview of existing energy policy in your jurisdiction as it relates to decarbonization (due March 7 at noon). </a:t>
            </a:r>
            <a:endParaRPr lang="en-CA" dirty="0" smtClean="0"/>
          </a:p>
          <a:p>
            <a:endParaRPr lang="en-CA"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CA" smtClean="0"/>
              <a:t>   </a:t>
            </a:r>
            <a:endParaRPr lang="en-CA" dirty="0"/>
          </a:p>
        </p:txBody>
      </p:sp>
      <p:sp>
        <p:nvSpPr>
          <p:cNvPr id="5" name="Footer Placeholder 4"/>
          <p:cNvSpPr>
            <a:spLocks noGrp="1"/>
          </p:cNvSpPr>
          <p:nvPr>
            <p:ph type="ftr" sz="quarter" idx="11"/>
          </p:nvPr>
        </p:nvSpPr>
        <p:spPr/>
        <p:txBody>
          <a:bodyPr/>
          <a:lstStyle/>
          <a:p>
            <a:pPr>
              <a:defRPr/>
            </a:pPr>
            <a:r>
              <a:rPr lang="en-CA" smtClean="0"/>
              <a:t> </a:t>
            </a:r>
            <a:endParaRPr lang="en-CA" dirty="0"/>
          </a:p>
        </p:txBody>
      </p:sp>
      <p:sp>
        <p:nvSpPr>
          <p:cNvPr id="6" name="Slide Number Placeholder 5"/>
          <p:cNvSpPr>
            <a:spLocks noGrp="1"/>
          </p:cNvSpPr>
          <p:nvPr>
            <p:ph type="sldNum" sz="quarter" idx="12"/>
          </p:nvPr>
        </p:nvSpPr>
        <p:spPr/>
        <p:txBody>
          <a:bodyPr/>
          <a:lstStyle/>
          <a:p>
            <a:pPr>
              <a:defRPr/>
            </a:pPr>
            <a:fld id="{DC1A65C0-DFD7-44A1-985B-80752FC927F3}" type="slidenum">
              <a:rPr lang="en-CA" smtClean="0"/>
              <a:pPr>
                <a:defRPr/>
              </a:pPr>
              <a:t>3</a:t>
            </a:fld>
            <a:endParaRPr lang="en-CA"/>
          </a:p>
        </p:txBody>
      </p:sp>
    </p:spTree>
    <p:extLst>
      <p:ext uri="{BB962C8B-B14F-4D97-AF65-F5344CB8AC3E}">
        <p14:creationId xmlns:p14="http://schemas.microsoft.com/office/powerpoint/2010/main" val="35491835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i="1" dirty="0"/>
              <a:t>Mini-brief 1: Define your policy problem. Specify 3-4 criteria and 3-4 alternatives (begin in class January 24, due January 31 </a:t>
            </a:r>
            <a:r>
              <a:rPr lang="en-US" sz="2800" b="1" i="1" dirty="0" smtClean="0"/>
              <a:t>by </a:t>
            </a:r>
            <a:r>
              <a:rPr lang="en-US" sz="2800" b="1" i="1" dirty="0"/>
              <a:t>noon). </a:t>
            </a:r>
            <a:r>
              <a:rPr lang="en-US" sz="2800" dirty="0"/>
              <a:t/>
            </a:r>
            <a:br>
              <a:rPr lang="en-US" sz="2800" dirty="0"/>
            </a:br>
            <a:endParaRPr lang="en-US" sz="2800" dirty="0"/>
          </a:p>
        </p:txBody>
      </p:sp>
      <p:sp>
        <p:nvSpPr>
          <p:cNvPr id="3" name="Content Placeholder 2"/>
          <p:cNvSpPr>
            <a:spLocks noGrp="1"/>
          </p:cNvSpPr>
          <p:nvPr>
            <p:ph idx="1"/>
          </p:nvPr>
        </p:nvSpPr>
        <p:spPr/>
        <p:txBody>
          <a:bodyPr>
            <a:normAutofit fontScale="85000" lnSpcReduction="20000"/>
          </a:bodyPr>
          <a:lstStyle/>
          <a:p>
            <a:r>
              <a:rPr lang="en-US" dirty="0" smtClean="0"/>
              <a:t>Using </a:t>
            </a:r>
            <a:r>
              <a:rPr lang="en-US" dirty="0"/>
              <a:t>the </a:t>
            </a:r>
            <a:r>
              <a:rPr lang="en-US" dirty="0" smtClean="0"/>
              <a:t>policy analysis reading</a:t>
            </a:r>
            <a:r>
              <a:rPr lang="en-US" smtClean="0"/>
              <a:t>, tutorials, </a:t>
            </a:r>
            <a:r>
              <a:rPr lang="en-US" dirty="0"/>
              <a:t>and discussion in class, provide a 2-3 paragraph overview of your policy problem with the problem stated in one synthetic sentence. In addition, specify 3-4 criteria and suggest possible indicators to gauge the performance of alternatives against on the criteria. Specify 3-4 specific alternatives that either were considered or should plausibly have been considered in your case. Do not exceed 800 words. We will workshop these in class, with the paper due several days later, but please come into class with a draft one-sentence problem statement. </a:t>
            </a:r>
            <a:endParaRPr lang="en-US" dirty="0"/>
          </a:p>
        </p:txBody>
      </p:sp>
      <p:sp>
        <p:nvSpPr>
          <p:cNvPr id="4" name="Date Placeholder 3"/>
          <p:cNvSpPr>
            <a:spLocks noGrp="1"/>
          </p:cNvSpPr>
          <p:nvPr>
            <p:ph type="dt" sz="half" idx="10"/>
          </p:nvPr>
        </p:nvSpPr>
        <p:spPr/>
        <p:txBody>
          <a:bodyPr/>
          <a:lstStyle/>
          <a:p>
            <a:pPr>
              <a:defRPr/>
            </a:pPr>
            <a:r>
              <a:rPr lang="en-CA" smtClean="0"/>
              <a:t>   </a:t>
            </a:r>
            <a:endParaRPr lang="en-CA" dirty="0"/>
          </a:p>
        </p:txBody>
      </p:sp>
      <p:sp>
        <p:nvSpPr>
          <p:cNvPr id="5" name="Footer Placeholder 4"/>
          <p:cNvSpPr>
            <a:spLocks noGrp="1"/>
          </p:cNvSpPr>
          <p:nvPr>
            <p:ph type="ftr" sz="quarter" idx="11"/>
          </p:nvPr>
        </p:nvSpPr>
        <p:spPr/>
        <p:txBody>
          <a:bodyPr/>
          <a:lstStyle/>
          <a:p>
            <a:pPr>
              <a:defRPr/>
            </a:pPr>
            <a:r>
              <a:rPr lang="en-CA" smtClean="0"/>
              <a:t> </a:t>
            </a:r>
            <a:endParaRPr lang="en-CA" dirty="0"/>
          </a:p>
        </p:txBody>
      </p:sp>
      <p:sp>
        <p:nvSpPr>
          <p:cNvPr id="6" name="Slide Number Placeholder 5"/>
          <p:cNvSpPr>
            <a:spLocks noGrp="1"/>
          </p:cNvSpPr>
          <p:nvPr>
            <p:ph type="sldNum" sz="quarter" idx="12"/>
          </p:nvPr>
        </p:nvSpPr>
        <p:spPr/>
        <p:txBody>
          <a:bodyPr/>
          <a:lstStyle/>
          <a:p>
            <a:pPr>
              <a:defRPr/>
            </a:pPr>
            <a:fld id="{DC1A65C0-DFD7-44A1-985B-80752FC927F3}" type="slidenum">
              <a:rPr lang="en-CA" smtClean="0"/>
              <a:pPr>
                <a:defRPr/>
              </a:pPr>
              <a:t>4</a:t>
            </a:fld>
            <a:endParaRPr lang="en-CA"/>
          </a:p>
        </p:txBody>
      </p:sp>
    </p:spTree>
    <p:extLst>
      <p:ext uri="{BB962C8B-B14F-4D97-AF65-F5344CB8AC3E}">
        <p14:creationId xmlns:p14="http://schemas.microsoft.com/office/powerpoint/2010/main" val="365729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lstStyle/>
          <a:p>
            <a:pPr>
              <a:spcBef>
                <a:spcPts val="1200"/>
              </a:spcBef>
            </a:pPr>
            <a:r>
              <a:rPr lang="en-US" dirty="0" smtClean="0"/>
              <a:t>Basic policy analysis</a:t>
            </a:r>
          </a:p>
          <a:p>
            <a:pPr>
              <a:spcBef>
                <a:spcPts val="1200"/>
              </a:spcBef>
            </a:pPr>
            <a:r>
              <a:rPr lang="en-US" dirty="0" smtClean="0"/>
              <a:t>Analysis vs Advocacy</a:t>
            </a:r>
          </a:p>
          <a:p>
            <a:pPr>
              <a:spcBef>
                <a:spcPts val="1200"/>
              </a:spcBef>
            </a:pPr>
            <a:r>
              <a:rPr lang="en-US" dirty="0" smtClean="0"/>
              <a:t>Workshop your case</a:t>
            </a:r>
          </a:p>
        </p:txBody>
      </p:sp>
    </p:spTree>
    <p:extLst>
      <p:ext uri="{BB962C8B-B14F-4D97-AF65-F5344CB8AC3E}">
        <p14:creationId xmlns:p14="http://schemas.microsoft.com/office/powerpoint/2010/main" val="19085857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304800"/>
            <a:ext cx="7772400" cy="1143000"/>
          </a:xfrm>
        </p:spPr>
        <p:txBody>
          <a:bodyPr/>
          <a:lstStyle/>
          <a:p>
            <a:pPr>
              <a:defRPr/>
            </a:pPr>
            <a:r>
              <a:rPr lang="en-US" smtClean="0"/>
              <a:t>Policy Cycle Model</a:t>
            </a:r>
          </a:p>
        </p:txBody>
      </p:sp>
      <p:sp>
        <p:nvSpPr>
          <p:cNvPr id="13" name="Date Placeholder 2"/>
          <p:cNvSpPr>
            <a:spLocks noGrp="1"/>
          </p:cNvSpPr>
          <p:nvPr>
            <p:ph type="dt" sz="half" idx="10"/>
          </p:nvPr>
        </p:nvSpPr>
        <p:spPr/>
        <p:txBody>
          <a:bodyPr/>
          <a:lstStyle/>
          <a:p>
            <a:pPr>
              <a:defRPr/>
            </a:pPr>
            <a:endParaRPr lang="en-US" dirty="0"/>
          </a:p>
        </p:txBody>
      </p:sp>
      <p:sp>
        <p:nvSpPr>
          <p:cNvPr id="14" name="Footer Placeholder 3"/>
          <p:cNvSpPr>
            <a:spLocks noGrp="1"/>
          </p:cNvSpPr>
          <p:nvPr>
            <p:ph type="ftr" sz="quarter" idx="11"/>
          </p:nvPr>
        </p:nvSpPr>
        <p:spPr/>
        <p:txBody>
          <a:bodyPr/>
          <a:lstStyle/>
          <a:p>
            <a:pPr>
              <a:defRPr/>
            </a:pPr>
            <a:endParaRPr lang="en-US" dirty="0"/>
          </a:p>
        </p:txBody>
      </p:sp>
      <p:sp>
        <p:nvSpPr>
          <p:cNvPr id="15" name="Slide Number Placeholder 4"/>
          <p:cNvSpPr>
            <a:spLocks noGrp="1"/>
          </p:cNvSpPr>
          <p:nvPr>
            <p:ph type="sldNum" sz="quarter" idx="12"/>
          </p:nvPr>
        </p:nvSpPr>
        <p:spPr/>
        <p:txBody>
          <a:bodyPr/>
          <a:lstStyle/>
          <a:p>
            <a:pPr>
              <a:defRPr/>
            </a:pPr>
            <a:fld id="{5E9D3D04-67F6-4E84-8600-77CE992CE303}" type="slidenum">
              <a:rPr lang="en-US"/>
              <a:pPr>
                <a:defRPr/>
              </a:pPr>
              <a:t>6</a:t>
            </a:fld>
            <a:endParaRPr lang="en-US"/>
          </a:p>
        </p:txBody>
      </p:sp>
      <p:sp>
        <p:nvSpPr>
          <p:cNvPr id="95235" name="Rectangle 3"/>
          <p:cNvSpPr>
            <a:spLocks noGrp="1" noChangeArrowheads="1"/>
          </p:cNvSpPr>
          <p:nvPr>
            <p:ph type="body" idx="4294967295"/>
          </p:nvPr>
        </p:nvSpPr>
        <p:spPr>
          <a:xfrm>
            <a:off x="990600" y="1524000"/>
            <a:ext cx="8153400" cy="4953000"/>
          </a:xfrm>
        </p:spPr>
        <p:txBody>
          <a:bodyPr>
            <a:normAutofit fontScale="92500" lnSpcReduction="20000"/>
          </a:bodyPr>
          <a:lstStyle/>
          <a:p>
            <a:pPr algn="ctr">
              <a:lnSpc>
                <a:spcPct val="80000"/>
              </a:lnSpc>
              <a:buFontTx/>
              <a:buNone/>
              <a:defRPr/>
            </a:pPr>
            <a:r>
              <a:rPr lang="en-US" dirty="0" smtClean="0"/>
              <a:t>Agenda-Setting</a:t>
            </a:r>
          </a:p>
          <a:p>
            <a:pPr algn="ctr">
              <a:lnSpc>
                <a:spcPct val="80000"/>
              </a:lnSpc>
              <a:buFontTx/>
              <a:buNone/>
              <a:defRPr/>
            </a:pPr>
            <a:endParaRPr lang="en-US" dirty="0" smtClean="0"/>
          </a:p>
          <a:p>
            <a:pPr algn="ctr">
              <a:lnSpc>
                <a:spcPct val="80000"/>
              </a:lnSpc>
              <a:buFontTx/>
              <a:buNone/>
              <a:defRPr/>
            </a:pPr>
            <a:endParaRPr lang="en-US" dirty="0" smtClean="0"/>
          </a:p>
          <a:p>
            <a:pPr algn="ctr">
              <a:lnSpc>
                <a:spcPct val="80000"/>
              </a:lnSpc>
              <a:buFontTx/>
              <a:buNone/>
              <a:defRPr/>
            </a:pPr>
            <a:r>
              <a:rPr lang="en-US" dirty="0" smtClean="0"/>
              <a:t>Policy Formulation</a:t>
            </a:r>
          </a:p>
          <a:p>
            <a:pPr algn="ctr">
              <a:lnSpc>
                <a:spcPct val="80000"/>
              </a:lnSpc>
              <a:buFontTx/>
              <a:buNone/>
              <a:defRPr/>
            </a:pPr>
            <a:endParaRPr lang="en-US" dirty="0" smtClean="0"/>
          </a:p>
          <a:p>
            <a:pPr algn="ctr">
              <a:lnSpc>
                <a:spcPct val="80000"/>
              </a:lnSpc>
              <a:buFontTx/>
              <a:buNone/>
              <a:defRPr/>
            </a:pPr>
            <a:endParaRPr lang="en-US" dirty="0" smtClean="0"/>
          </a:p>
          <a:p>
            <a:pPr algn="ctr">
              <a:lnSpc>
                <a:spcPct val="80000"/>
              </a:lnSpc>
              <a:buFontTx/>
              <a:buNone/>
              <a:defRPr/>
            </a:pPr>
            <a:r>
              <a:rPr lang="en-US" dirty="0" err="1" smtClean="0"/>
              <a:t>Decisionmaking</a:t>
            </a:r>
            <a:endParaRPr lang="en-US" dirty="0" smtClean="0"/>
          </a:p>
          <a:p>
            <a:pPr algn="ctr">
              <a:lnSpc>
                <a:spcPct val="80000"/>
              </a:lnSpc>
              <a:buFontTx/>
              <a:buNone/>
              <a:defRPr/>
            </a:pPr>
            <a:endParaRPr lang="en-US" dirty="0" smtClean="0"/>
          </a:p>
          <a:p>
            <a:pPr algn="ctr">
              <a:lnSpc>
                <a:spcPct val="80000"/>
              </a:lnSpc>
              <a:buFontTx/>
              <a:buNone/>
              <a:defRPr/>
            </a:pPr>
            <a:endParaRPr lang="en-US" dirty="0" smtClean="0"/>
          </a:p>
          <a:p>
            <a:pPr algn="ctr">
              <a:lnSpc>
                <a:spcPct val="80000"/>
              </a:lnSpc>
              <a:buFontTx/>
              <a:buNone/>
              <a:defRPr/>
            </a:pPr>
            <a:r>
              <a:rPr lang="en-US" dirty="0" smtClean="0"/>
              <a:t>Policy Implementation</a:t>
            </a:r>
          </a:p>
          <a:p>
            <a:pPr algn="ctr">
              <a:lnSpc>
                <a:spcPct val="80000"/>
              </a:lnSpc>
              <a:buFontTx/>
              <a:buNone/>
              <a:defRPr/>
            </a:pPr>
            <a:endParaRPr lang="en-US" dirty="0" smtClean="0"/>
          </a:p>
          <a:p>
            <a:pPr algn="ctr">
              <a:lnSpc>
                <a:spcPct val="80000"/>
              </a:lnSpc>
              <a:buFontTx/>
              <a:buNone/>
              <a:defRPr/>
            </a:pPr>
            <a:endParaRPr lang="en-US" dirty="0" smtClean="0"/>
          </a:p>
          <a:p>
            <a:pPr algn="ctr">
              <a:lnSpc>
                <a:spcPct val="80000"/>
              </a:lnSpc>
              <a:buFontTx/>
              <a:buNone/>
              <a:defRPr/>
            </a:pPr>
            <a:r>
              <a:rPr lang="en-US" dirty="0" smtClean="0"/>
              <a:t>Monitoring and Evaluation</a:t>
            </a:r>
          </a:p>
          <a:p>
            <a:pPr algn="ctr">
              <a:lnSpc>
                <a:spcPct val="80000"/>
              </a:lnSpc>
              <a:buFontTx/>
              <a:buNone/>
              <a:defRPr/>
            </a:pPr>
            <a:endParaRPr lang="en-US" dirty="0" smtClean="0"/>
          </a:p>
        </p:txBody>
      </p:sp>
      <p:sp>
        <p:nvSpPr>
          <p:cNvPr id="5127" name="AutoShape 4"/>
          <p:cNvSpPr>
            <a:spLocks noChangeArrowheads="1"/>
          </p:cNvSpPr>
          <p:nvPr/>
        </p:nvSpPr>
        <p:spPr bwMode="auto">
          <a:xfrm>
            <a:off x="4953000" y="1981200"/>
            <a:ext cx="304800" cy="533400"/>
          </a:xfrm>
          <a:prstGeom prst="downArrow">
            <a:avLst>
              <a:gd name="adj1" fmla="val 50000"/>
              <a:gd name="adj2" fmla="val 25000"/>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5128" name="AutoShape 5"/>
          <p:cNvSpPr>
            <a:spLocks noChangeArrowheads="1"/>
          </p:cNvSpPr>
          <p:nvPr/>
        </p:nvSpPr>
        <p:spPr bwMode="auto">
          <a:xfrm>
            <a:off x="4953000" y="2971800"/>
            <a:ext cx="304800" cy="609600"/>
          </a:xfrm>
          <a:prstGeom prst="downArrow">
            <a:avLst>
              <a:gd name="adj1" fmla="val 50000"/>
              <a:gd name="adj2" fmla="val 50000"/>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5129" name="AutoShape 6"/>
          <p:cNvSpPr>
            <a:spLocks noChangeArrowheads="1"/>
          </p:cNvSpPr>
          <p:nvPr/>
        </p:nvSpPr>
        <p:spPr bwMode="auto">
          <a:xfrm>
            <a:off x="4953000" y="4038600"/>
            <a:ext cx="304800" cy="609600"/>
          </a:xfrm>
          <a:prstGeom prst="downArrow">
            <a:avLst>
              <a:gd name="adj1" fmla="val 50000"/>
              <a:gd name="adj2" fmla="val 50000"/>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5130" name="AutoShape 7"/>
          <p:cNvSpPr>
            <a:spLocks noChangeArrowheads="1"/>
          </p:cNvSpPr>
          <p:nvPr/>
        </p:nvSpPr>
        <p:spPr bwMode="auto">
          <a:xfrm>
            <a:off x="4953000" y="5029200"/>
            <a:ext cx="381000" cy="609600"/>
          </a:xfrm>
          <a:prstGeom prst="downArrow">
            <a:avLst>
              <a:gd name="adj1" fmla="val 50000"/>
              <a:gd name="adj2" fmla="val 40000"/>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5131" name="AutoShape 8"/>
          <p:cNvSpPr>
            <a:spLocks noChangeArrowheads="1"/>
          </p:cNvSpPr>
          <p:nvPr/>
        </p:nvSpPr>
        <p:spPr bwMode="auto">
          <a:xfrm flipH="1" flipV="1">
            <a:off x="1828800" y="1905000"/>
            <a:ext cx="609600" cy="4191000"/>
          </a:xfrm>
          <a:prstGeom prst="curvedLeftArrow">
            <a:avLst>
              <a:gd name="adj1" fmla="val 159978"/>
              <a:gd name="adj2" fmla="val 273312"/>
              <a:gd name="adj3" fmla="val 33333"/>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2634322841"/>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l">
              <a:defRPr/>
            </a:pPr>
            <a:r>
              <a:rPr lang="en-US" smtClean="0"/>
              <a:t>Policy Formulation</a:t>
            </a:r>
          </a:p>
        </p:txBody>
      </p:sp>
      <p:sp>
        <p:nvSpPr>
          <p:cNvPr id="109571" name="Rectangle 3"/>
          <p:cNvSpPr>
            <a:spLocks noGrp="1" noChangeArrowheads="1"/>
          </p:cNvSpPr>
          <p:nvPr>
            <p:ph type="body" idx="1"/>
          </p:nvPr>
        </p:nvSpPr>
        <p:spPr/>
        <p:txBody>
          <a:bodyPr>
            <a:normAutofit/>
          </a:bodyPr>
          <a:lstStyle/>
          <a:p>
            <a:pPr algn="ctr">
              <a:defRPr/>
            </a:pPr>
            <a:r>
              <a:rPr lang="en-US" sz="2400" dirty="0" smtClean="0"/>
              <a:t>Thinking</a:t>
            </a:r>
          </a:p>
        </p:txBody>
      </p:sp>
      <p:sp>
        <p:nvSpPr>
          <p:cNvPr id="8" name="Content Placeholder 7"/>
          <p:cNvSpPr>
            <a:spLocks noGrp="1"/>
          </p:cNvSpPr>
          <p:nvPr>
            <p:ph sz="half" idx="2"/>
          </p:nvPr>
        </p:nvSpPr>
        <p:spPr/>
        <p:txBody>
          <a:bodyPr/>
          <a:lstStyle/>
          <a:p>
            <a:pPr marL="438912" lvl="1" indent="-320040">
              <a:spcBef>
                <a:spcPts val="0"/>
              </a:spcBef>
              <a:buClr>
                <a:schemeClr val="accent1"/>
              </a:buClr>
              <a:buSzPct val="80000"/>
              <a:buFont typeface="Wingdings 2"/>
              <a:buChar char=""/>
            </a:pPr>
            <a:r>
              <a:rPr lang="en-US" dirty="0" smtClean="0"/>
              <a:t>Policy analysis of alternatives</a:t>
            </a:r>
          </a:p>
          <a:p>
            <a:endParaRPr lang="en-US" dirty="0"/>
          </a:p>
        </p:txBody>
      </p:sp>
      <p:sp>
        <p:nvSpPr>
          <p:cNvPr id="9" name="Text Placeholder 8"/>
          <p:cNvSpPr>
            <a:spLocks noGrp="1"/>
          </p:cNvSpPr>
          <p:nvPr>
            <p:ph type="body" sz="quarter" idx="3"/>
          </p:nvPr>
        </p:nvSpPr>
        <p:spPr/>
        <p:txBody>
          <a:bodyPr/>
          <a:lstStyle/>
          <a:p>
            <a:pPr algn="ctr"/>
            <a:r>
              <a:rPr lang="en-US" dirty="0" smtClean="0"/>
              <a:t>Talking</a:t>
            </a:r>
            <a:endParaRPr lang="en-US" dirty="0"/>
          </a:p>
        </p:txBody>
      </p:sp>
      <p:sp>
        <p:nvSpPr>
          <p:cNvPr id="10" name="Content Placeholder 9"/>
          <p:cNvSpPr>
            <a:spLocks noGrp="1"/>
          </p:cNvSpPr>
          <p:nvPr>
            <p:ph sz="quarter" idx="4"/>
          </p:nvPr>
        </p:nvSpPr>
        <p:spPr/>
        <p:txBody>
          <a:bodyPr/>
          <a:lstStyle/>
          <a:p>
            <a:pPr marL="438912" lvl="1" indent="-320040">
              <a:spcBef>
                <a:spcPts val="0"/>
              </a:spcBef>
              <a:buClr>
                <a:schemeClr val="accent1"/>
              </a:buClr>
              <a:buSzPct val="80000"/>
              <a:buFont typeface="Wingdings 2"/>
              <a:buChar char=""/>
            </a:pPr>
            <a:r>
              <a:rPr lang="en-US" dirty="0" smtClean="0"/>
              <a:t>Consultation with stakeholders</a:t>
            </a:r>
          </a:p>
          <a:p>
            <a:endParaRPr lang="en-US" dirty="0"/>
          </a:p>
        </p:txBody>
      </p:sp>
      <p:sp>
        <p:nvSpPr>
          <p:cNvPr id="5" name="Date Placeholder 3"/>
          <p:cNvSpPr>
            <a:spLocks noGrp="1"/>
          </p:cNvSpPr>
          <p:nvPr>
            <p:ph type="dt" sz="half" idx="10"/>
          </p:nvPr>
        </p:nvSpPr>
        <p:spPr/>
        <p:txBody>
          <a:bodyPr/>
          <a:lstStyle/>
          <a:p>
            <a:pPr>
              <a:defRPr/>
            </a:pPr>
            <a:endParaRPr lang="en-US" dirty="0"/>
          </a:p>
        </p:txBody>
      </p:sp>
      <p:sp>
        <p:nvSpPr>
          <p:cNvPr id="6" name="Footer Placeholder 4"/>
          <p:cNvSpPr>
            <a:spLocks noGrp="1"/>
          </p:cNvSpPr>
          <p:nvPr>
            <p:ph type="ftr" sz="quarter" idx="11"/>
          </p:nvPr>
        </p:nvSpPr>
        <p:spPr/>
        <p:txBody>
          <a:bodyPr/>
          <a:lstStyle/>
          <a:p>
            <a:pPr>
              <a:defRPr/>
            </a:pPr>
            <a:endParaRPr lang="en-US" dirty="0"/>
          </a:p>
        </p:txBody>
      </p:sp>
      <p:sp>
        <p:nvSpPr>
          <p:cNvPr id="7" name="Slide Number Placeholder 5"/>
          <p:cNvSpPr>
            <a:spLocks noGrp="1"/>
          </p:cNvSpPr>
          <p:nvPr>
            <p:ph type="sldNum" sz="quarter" idx="12"/>
          </p:nvPr>
        </p:nvSpPr>
        <p:spPr/>
        <p:txBody>
          <a:bodyPr/>
          <a:lstStyle/>
          <a:p>
            <a:pPr>
              <a:defRPr/>
            </a:pPr>
            <a:fld id="{658B605A-E3B2-46DD-8166-59771747B5AF}" type="slidenum">
              <a:rPr lang="en-US"/>
              <a:pPr>
                <a:defRPr/>
              </a:pPr>
              <a:t>7</a:t>
            </a:fld>
            <a:endParaRPr lang="en-US"/>
          </a:p>
        </p:txBody>
      </p:sp>
    </p:spTree>
    <p:extLst>
      <p:ext uri="{BB962C8B-B14F-4D97-AF65-F5344CB8AC3E}">
        <p14:creationId xmlns:p14="http://schemas.microsoft.com/office/powerpoint/2010/main" val="4261473305"/>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983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a:defRPr/>
            </a:pPr>
            <a:r>
              <a:rPr lang="en-US" sz="4000" dirty="0" smtClean="0"/>
              <a:t>6-step</a:t>
            </a:r>
            <a:br>
              <a:rPr lang="en-US" sz="4000" dirty="0" smtClean="0"/>
            </a:br>
            <a:r>
              <a:rPr lang="en-US" sz="2800" dirty="0" smtClean="0"/>
              <a:t>Patton and </a:t>
            </a:r>
            <a:r>
              <a:rPr lang="en-US" sz="2800" dirty="0" err="1" smtClean="0"/>
              <a:t>Sawieki</a:t>
            </a:r>
            <a:r>
              <a:rPr lang="en-US" sz="2800" dirty="0" smtClean="0"/>
              <a:t> – </a:t>
            </a:r>
            <a:r>
              <a:rPr lang="en-US" sz="2800" i="1" dirty="0" smtClean="0"/>
              <a:t>Basic Methods of Policy Analysis and Planning</a:t>
            </a:r>
          </a:p>
        </p:txBody>
      </p:sp>
      <p:sp>
        <p:nvSpPr>
          <p:cNvPr id="176131" name="Rectangle 3"/>
          <p:cNvSpPr>
            <a:spLocks noGrp="1" noChangeArrowheads="1"/>
          </p:cNvSpPr>
          <p:nvPr>
            <p:ph idx="1"/>
          </p:nvPr>
        </p:nvSpPr>
        <p:spPr/>
        <p:txBody>
          <a:bodyPr/>
          <a:lstStyle/>
          <a:p>
            <a:pPr marL="633222" indent="-514350">
              <a:lnSpc>
                <a:spcPct val="90000"/>
              </a:lnSpc>
              <a:buFont typeface="+mj-lt"/>
              <a:buAutoNum type="arabicPeriod"/>
              <a:defRPr/>
            </a:pPr>
            <a:r>
              <a:rPr lang="en-US" dirty="0" smtClean="0"/>
              <a:t>Verify, define and detail the problem </a:t>
            </a:r>
          </a:p>
          <a:p>
            <a:pPr marL="633222" indent="-514350">
              <a:lnSpc>
                <a:spcPct val="90000"/>
              </a:lnSpc>
              <a:buFont typeface="+mj-lt"/>
              <a:buAutoNum type="arabicPeriod"/>
              <a:defRPr/>
            </a:pPr>
            <a:r>
              <a:rPr lang="en-US" dirty="0" smtClean="0"/>
              <a:t>Establish evaluation criteria </a:t>
            </a:r>
          </a:p>
          <a:p>
            <a:pPr marL="633222" indent="-514350">
              <a:lnSpc>
                <a:spcPct val="90000"/>
              </a:lnSpc>
              <a:buFont typeface="+mj-lt"/>
              <a:buAutoNum type="arabicPeriod"/>
              <a:defRPr/>
            </a:pPr>
            <a:r>
              <a:rPr lang="en-US" dirty="0" smtClean="0"/>
              <a:t>Identify alternative policies </a:t>
            </a:r>
          </a:p>
          <a:p>
            <a:pPr marL="633222" indent="-514350">
              <a:lnSpc>
                <a:spcPct val="90000"/>
              </a:lnSpc>
              <a:buFont typeface="+mj-lt"/>
              <a:buAutoNum type="arabicPeriod"/>
              <a:defRPr/>
            </a:pPr>
            <a:r>
              <a:rPr lang="en-US" dirty="0" smtClean="0"/>
              <a:t>Assess alternative policies </a:t>
            </a:r>
          </a:p>
          <a:p>
            <a:pPr marL="633222" indent="-514350">
              <a:lnSpc>
                <a:spcPct val="90000"/>
              </a:lnSpc>
              <a:buFont typeface="+mj-lt"/>
              <a:buAutoNum type="arabicPeriod"/>
              <a:defRPr/>
            </a:pPr>
            <a:r>
              <a:rPr lang="en-US" dirty="0" smtClean="0"/>
              <a:t>Display and distinguish among alternatives </a:t>
            </a:r>
          </a:p>
          <a:p>
            <a:pPr marL="633222" indent="-514350">
              <a:lnSpc>
                <a:spcPct val="90000"/>
              </a:lnSpc>
              <a:buFont typeface="+mj-lt"/>
              <a:buAutoNum type="arabicPeriod"/>
              <a:defRPr/>
            </a:pPr>
            <a:r>
              <a:rPr lang="en-US" dirty="0" smtClean="0"/>
              <a:t>Implement, monitor, and evaluate the policy </a:t>
            </a:r>
          </a:p>
        </p:txBody>
      </p:sp>
      <p:sp>
        <p:nvSpPr>
          <p:cNvPr id="11266" name="Date Placeholder 3"/>
          <p:cNvSpPr>
            <a:spLocks noGrp="1"/>
          </p:cNvSpPr>
          <p:nvPr>
            <p:ph type="dt" sz="half" idx="10"/>
          </p:nvPr>
        </p:nvSpPr>
        <p:spPr>
          <a:noFill/>
        </p:spPr>
        <p:txBody>
          <a:bodyPr/>
          <a:lstStyle/>
          <a:p>
            <a:endParaRPr lang="en-US" dirty="0" smtClean="0"/>
          </a:p>
        </p:txBody>
      </p:sp>
      <p:sp>
        <p:nvSpPr>
          <p:cNvPr id="11267" name="Footer Placeholder 4"/>
          <p:cNvSpPr>
            <a:spLocks noGrp="1"/>
          </p:cNvSpPr>
          <p:nvPr>
            <p:ph type="ftr" sz="quarter" idx="11"/>
          </p:nvPr>
        </p:nvSpPr>
        <p:spPr>
          <a:noFill/>
        </p:spPr>
        <p:txBody>
          <a:bodyPr/>
          <a:lstStyle/>
          <a:p>
            <a:endParaRPr lang="en-US" dirty="0" smtClean="0"/>
          </a:p>
        </p:txBody>
      </p:sp>
      <p:sp>
        <p:nvSpPr>
          <p:cNvPr id="11268" name="Slide Number Placeholder 5"/>
          <p:cNvSpPr>
            <a:spLocks noGrp="1"/>
          </p:cNvSpPr>
          <p:nvPr>
            <p:ph type="sldNum" sz="quarter" idx="12"/>
          </p:nvPr>
        </p:nvSpPr>
        <p:spPr>
          <a:noFill/>
        </p:spPr>
        <p:txBody>
          <a:bodyPr/>
          <a:lstStyle/>
          <a:p>
            <a:fld id="{A0756496-2B15-4E4C-8260-0E6CB999C592}" type="slidenum">
              <a:rPr lang="en-US" smtClean="0"/>
              <a:pPr/>
              <a:t>9</a:t>
            </a:fld>
            <a:endParaRPr lang="en-US" smtClean="0"/>
          </a:p>
        </p:txBody>
      </p:sp>
    </p:spTree>
    <p:extLst>
      <p:ext uri="{BB962C8B-B14F-4D97-AF65-F5344CB8AC3E}">
        <p14:creationId xmlns:p14="http://schemas.microsoft.com/office/powerpoint/2010/main" val="38233641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14287</TotalTime>
  <Words>626</Words>
  <Application>Microsoft Macintosh PowerPoint</Application>
  <PresentationFormat>On-screen Show (4:3)</PresentationFormat>
  <Paragraphs>107</Paragraphs>
  <Slides>20</Slides>
  <Notes>0</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Office Theme</vt:lpstr>
      <vt:lpstr>1_Office Theme</vt:lpstr>
      <vt:lpstr>2_Office Theme</vt:lpstr>
      <vt:lpstr>3_Office Theme</vt:lpstr>
      <vt:lpstr>CEEN 525 Policy Analysis Framework   </vt:lpstr>
      <vt:lpstr>Full Policy brief</vt:lpstr>
      <vt:lpstr>Mini-briefs</vt:lpstr>
      <vt:lpstr>Mini-brief 1: Define your policy problem. Specify 3-4 criteria and 3-4 alternatives (begin in class January 24, due January 31 by noon).  </vt:lpstr>
      <vt:lpstr>Today’s agenda</vt:lpstr>
      <vt:lpstr>Policy Cycle Model</vt:lpstr>
      <vt:lpstr>Policy Formulation</vt:lpstr>
      <vt:lpstr>PowerPoint Presentation</vt:lpstr>
      <vt:lpstr>6-step Patton and Sawieki – Basic Methods of Policy Analysis and Planning</vt:lpstr>
      <vt:lpstr>Policy Analysis</vt:lpstr>
      <vt:lpstr>Available resources</vt:lpstr>
      <vt:lpstr>PowerPoint Presentation</vt:lpstr>
      <vt:lpstr>Problem definition</vt:lpstr>
      <vt:lpstr>Establishing Criteria</vt:lpstr>
      <vt:lpstr>Formulating alternatives</vt:lpstr>
      <vt:lpstr>Analyzing consequences</vt:lpstr>
      <vt:lpstr>Comparing alternatives</vt:lpstr>
      <vt:lpstr>Comparing alternatives</vt:lpstr>
      <vt:lpstr>Comparing alternatives</vt:lpstr>
      <vt:lpstr>PowerPoint Presentation</vt:lpstr>
    </vt:vector>
  </TitlesOfParts>
  <Company>UBC, Faculty of Forestry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Legacies of Trudeau (NEP) and Mulroney (NAFTA)</dc:title>
  <dc:creator>George Hoberg</dc:creator>
  <cp:lastModifiedBy>George Hoberg</cp:lastModifiedBy>
  <cp:revision>695</cp:revision>
  <dcterms:created xsi:type="dcterms:W3CDTF">2008-01-29T02:29:52Z</dcterms:created>
  <dcterms:modified xsi:type="dcterms:W3CDTF">2017-01-24T21:08:36Z</dcterms:modified>
</cp:coreProperties>
</file>