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32"/>
  </p:notesMasterIdLst>
  <p:sldIdLst>
    <p:sldId id="256" r:id="rId2"/>
    <p:sldId id="437" r:id="rId3"/>
    <p:sldId id="436" r:id="rId4"/>
    <p:sldId id="380" r:id="rId5"/>
    <p:sldId id="432" r:id="rId6"/>
    <p:sldId id="422" r:id="rId7"/>
    <p:sldId id="415" r:id="rId8"/>
    <p:sldId id="412" r:id="rId9"/>
    <p:sldId id="414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34" r:id="rId18"/>
    <p:sldId id="448" r:id="rId19"/>
    <p:sldId id="418" r:id="rId20"/>
    <p:sldId id="435" r:id="rId21"/>
    <p:sldId id="417" r:id="rId22"/>
    <p:sldId id="438" r:id="rId23"/>
    <p:sldId id="439" r:id="rId24"/>
    <p:sldId id="390" r:id="rId25"/>
    <p:sldId id="391" r:id="rId26"/>
    <p:sldId id="392" r:id="rId27"/>
    <p:sldId id="393" r:id="rId28"/>
    <p:sldId id="440" r:id="rId29"/>
    <p:sldId id="395" r:id="rId30"/>
    <p:sldId id="416" r:id="rId3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89667" autoAdjust="0"/>
  </p:normalViewPr>
  <p:slideViewPr>
    <p:cSldViewPr>
      <p:cViewPr varScale="1">
        <p:scale>
          <a:sx n="62" d="100"/>
          <a:sy n="62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B8602-6B51-2648-A5DB-460A6973E845}" type="doc">
      <dgm:prSet loTypeId="urn:microsoft.com/office/officeart/2005/8/layout/vList2" loCatId="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64A64F-37EE-E848-9814-7963E820519A}">
      <dgm:prSet/>
      <dgm:spPr/>
      <dgm:t>
        <a:bodyPr/>
        <a:lstStyle/>
        <a:p>
          <a:pPr rtl="0"/>
          <a:r>
            <a:rPr lang="en-US" dirty="0" smtClean="0"/>
            <a:t>Scientist’s myth: scientific research can determine the safe level of global warming</a:t>
          </a:r>
          <a:endParaRPr lang="en-US" dirty="0"/>
        </a:p>
      </dgm:t>
    </dgm:pt>
    <dgm:pt modelId="{CB7B4CFF-E0C1-D648-B890-4D028461F065}" type="parTrans" cxnId="{7107B1C5-08FE-424D-B79F-702602C51C3F}">
      <dgm:prSet/>
      <dgm:spPr/>
      <dgm:t>
        <a:bodyPr/>
        <a:lstStyle/>
        <a:p>
          <a:endParaRPr lang="en-US"/>
        </a:p>
      </dgm:t>
    </dgm:pt>
    <dgm:pt modelId="{5F1954AB-F27C-2140-BD54-E5D40AE33A56}" type="sibTrans" cxnId="{7107B1C5-08FE-424D-B79F-702602C51C3F}">
      <dgm:prSet/>
      <dgm:spPr/>
      <dgm:t>
        <a:bodyPr/>
        <a:lstStyle/>
        <a:p>
          <a:endParaRPr lang="en-US"/>
        </a:p>
      </dgm:t>
    </dgm:pt>
    <dgm:pt modelId="{04BFC01A-F2C9-1643-88C0-8C4A000E516A}">
      <dgm:prSet/>
      <dgm:spPr/>
      <dgm:t>
        <a:bodyPr/>
        <a:lstStyle/>
        <a:p>
          <a:pPr rtl="0"/>
          <a:r>
            <a:rPr lang="en-US" smtClean="0"/>
            <a:t>Environmentalist’s myth: global warming is a typical environmental problem</a:t>
          </a:r>
          <a:endParaRPr lang="en-US"/>
        </a:p>
      </dgm:t>
    </dgm:pt>
    <dgm:pt modelId="{289F1C79-73FF-CF46-917D-B1D77E79EEAA}" type="parTrans" cxnId="{DC2C1EA0-05AF-784A-8BD4-A15B44ADB260}">
      <dgm:prSet/>
      <dgm:spPr/>
      <dgm:t>
        <a:bodyPr/>
        <a:lstStyle/>
        <a:p>
          <a:endParaRPr lang="en-US"/>
        </a:p>
      </dgm:t>
    </dgm:pt>
    <dgm:pt modelId="{0D873373-ECE7-C34B-AADB-A4110AC5E4CF}" type="sibTrans" cxnId="{DC2C1EA0-05AF-784A-8BD4-A15B44ADB260}">
      <dgm:prSet/>
      <dgm:spPr/>
      <dgm:t>
        <a:bodyPr/>
        <a:lstStyle/>
        <a:p>
          <a:endParaRPr lang="en-US"/>
        </a:p>
      </dgm:t>
    </dgm:pt>
    <dgm:pt modelId="{1026F3A4-01B1-A74A-A8ED-070974DB7997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Engineer’s myth: once cheaper new technologies are available, they will be adopted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A5D5F90-3624-CF43-8BA6-D114FC0A752C}" type="parTrans" cxnId="{98DE8794-3E6C-5149-8E48-E0E8EBFEBEB1}">
      <dgm:prSet/>
      <dgm:spPr/>
      <dgm:t>
        <a:bodyPr/>
        <a:lstStyle/>
        <a:p>
          <a:endParaRPr lang="en-US"/>
        </a:p>
      </dgm:t>
    </dgm:pt>
    <dgm:pt modelId="{9A326236-FAF2-9F4E-844A-6C92A338645D}" type="sibTrans" cxnId="{98DE8794-3E6C-5149-8E48-E0E8EBFEBEB1}">
      <dgm:prSet/>
      <dgm:spPr/>
      <dgm:t>
        <a:bodyPr/>
        <a:lstStyle/>
        <a:p>
          <a:endParaRPr lang="en-US"/>
        </a:p>
      </dgm:t>
    </dgm:pt>
    <dgm:pt modelId="{E8148BE2-79E6-514A-9CA4-664FB36AAEE4}" type="pres">
      <dgm:prSet presAssocID="{6B3B8602-6B51-2648-A5DB-460A6973E8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15A0D63-04AC-1346-908E-0A8E68BF2C21}" type="pres">
      <dgm:prSet presAssocID="{2764A64F-37EE-E848-9814-7963E820519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7F04F5-F63B-1946-9127-9FA4124FBCFA}" type="pres">
      <dgm:prSet presAssocID="{5F1954AB-F27C-2140-BD54-E5D40AE33A56}" presName="spacer" presStyleCnt="0"/>
      <dgm:spPr/>
    </dgm:pt>
    <dgm:pt modelId="{253813B4-9894-0749-9092-3CB1AD343281}" type="pres">
      <dgm:prSet presAssocID="{04BFC01A-F2C9-1643-88C0-8C4A000E51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DCB293-E7A7-174A-871C-487F9492E520}" type="pres">
      <dgm:prSet presAssocID="{0D873373-ECE7-C34B-AADB-A4110AC5E4CF}" presName="spacer" presStyleCnt="0"/>
      <dgm:spPr/>
    </dgm:pt>
    <dgm:pt modelId="{7DEB8942-3D27-794E-B472-0BE5D33DEB90}" type="pres">
      <dgm:prSet presAssocID="{1026F3A4-01B1-A74A-A8ED-070974DB799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C2C1EA0-05AF-784A-8BD4-A15B44ADB260}" srcId="{6B3B8602-6B51-2648-A5DB-460A6973E845}" destId="{04BFC01A-F2C9-1643-88C0-8C4A000E516A}" srcOrd="1" destOrd="0" parTransId="{289F1C79-73FF-CF46-917D-B1D77E79EEAA}" sibTransId="{0D873373-ECE7-C34B-AADB-A4110AC5E4CF}"/>
    <dgm:cxn modelId="{98DE8794-3E6C-5149-8E48-E0E8EBFEBEB1}" srcId="{6B3B8602-6B51-2648-A5DB-460A6973E845}" destId="{1026F3A4-01B1-A74A-A8ED-070974DB7997}" srcOrd="2" destOrd="0" parTransId="{1A5D5F90-3624-CF43-8BA6-D114FC0A752C}" sibTransId="{9A326236-FAF2-9F4E-844A-6C92A338645D}"/>
    <dgm:cxn modelId="{D643F3FC-206B-5342-AB86-35AE13009865}" type="presOf" srcId="{04BFC01A-F2C9-1643-88C0-8C4A000E516A}" destId="{253813B4-9894-0749-9092-3CB1AD343281}" srcOrd="0" destOrd="0" presId="urn:microsoft.com/office/officeart/2005/8/layout/vList2"/>
    <dgm:cxn modelId="{B8F38AA2-A3B8-D944-A86B-9C9D52485DFB}" type="presOf" srcId="{1026F3A4-01B1-A74A-A8ED-070974DB7997}" destId="{7DEB8942-3D27-794E-B472-0BE5D33DEB90}" srcOrd="0" destOrd="0" presId="urn:microsoft.com/office/officeart/2005/8/layout/vList2"/>
    <dgm:cxn modelId="{7107B1C5-08FE-424D-B79F-702602C51C3F}" srcId="{6B3B8602-6B51-2648-A5DB-460A6973E845}" destId="{2764A64F-37EE-E848-9814-7963E820519A}" srcOrd="0" destOrd="0" parTransId="{CB7B4CFF-E0C1-D648-B890-4D028461F065}" sibTransId="{5F1954AB-F27C-2140-BD54-E5D40AE33A56}"/>
    <dgm:cxn modelId="{34C0C72A-FD31-5C47-9CE9-C8BEC061B100}" type="presOf" srcId="{2764A64F-37EE-E848-9814-7963E820519A}" destId="{B15A0D63-04AC-1346-908E-0A8E68BF2C21}" srcOrd="0" destOrd="0" presId="urn:microsoft.com/office/officeart/2005/8/layout/vList2"/>
    <dgm:cxn modelId="{63A84DE5-A043-0F47-AFC8-F76137D2B7CA}" type="presOf" srcId="{6B3B8602-6B51-2648-A5DB-460A6973E845}" destId="{E8148BE2-79E6-514A-9CA4-664FB36AAEE4}" srcOrd="0" destOrd="0" presId="urn:microsoft.com/office/officeart/2005/8/layout/vList2"/>
    <dgm:cxn modelId="{634F95B0-4CDF-9748-9A63-99FAE0B6DB60}" type="presParOf" srcId="{E8148BE2-79E6-514A-9CA4-664FB36AAEE4}" destId="{B15A0D63-04AC-1346-908E-0A8E68BF2C21}" srcOrd="0" destOrd="0" presId="urn:microsoft.com/office/officeart/2005/8/layout/vList2"/>
    <dgm:cxn modelId="{D48C4244-9CD8-2549-8569-4B017D487228}" type="presParOf" srcId="{E8148BE2-79E6-514A-9CA4-664FB36AAEE4}" destId="{707F04F5-F63B-1946-9127-9FA4124FBCFA}" srcOrd="1" destOrd="0" presId="urn:microsoft.com/office/officeart/2005/8/layout/vList2"/>
    <dgm:cxn modelId="{E3FD170A-CADB-6B49-B497-C8A84505D2E3}" type="presParOf" srcId="{E8148BE2-79E6-514A-9CA4-664FB36AAEE4}" destId="{253813B4-9894-0749-9092-3CB1AD343281}" srcOrd="2" destOrd="0" presId="urn:microsoft.com/office/officeart/2005/8/layout/vList2"/>
    <dgm:cxn modelId="{4207F5AC-C5E8-0148-A683-8EB294865083}" type="presParOf" srcId="{E8148BE2-79E6-514A-9CA4-664FB36AAEE4}" destId="{77DCB293-E7A7-174A-871C-487F9492E520}" srcOrd="3" destOrd="0" presId="urn:microsoft.com/office/officeart/2005/8/layout/vList2"/>
    <dgm:cxn modelId="{B89C8E9C-9B38-BE41-8A39-24C443580C11}" type="presParOf" srcId="{E8148BE2-79E6-514A-9CA4-664FB36AAEE4}" destId="{7DEB8942-3D27-794E-B472-0BE5D33DEB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61A3F-2A84-B547-BA7F-F6E49B16CD1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D5FFD3-67DC-8A47-B183-D2C31ED9FA2C}">
      <dgm:prSet/>
      <dgm:spPr/>
      <dgm:t>
        <a:bodyPr/>
        <a:lstStyle/>
        <a:p>
          <a:pPr rtl="0"/>
          <a:r>
            <a:rPr lang="en-US" smtClean="0"/>
            <a:t>Increasing returns result from </a:t>
          </a:r>
          <a:endParaRPr lang="en-US"/>
        </a:p>
      </dgm:t>
    </dgm:pt>
    <dgm:pt modelId="{9769A89D-29A7-4042-AA3E-26A9A8CF6606}" type="parTrans" cxnId="{CB738CC4-47E1-9748-A6F4-60230969EE14}">
      <dgm:prSet/>
      <dgm:spPr/>
      <dgm:t>
        <a:bodyPr/>
        <a:lstStyle/>
        <a:p>
          <a:endParaRPr lang="en-US"/>
        </a:p>
      </dgm:t>
    </dgm:pt>
    <dgm:pt modelId="{723C21C8-5536-6E49-99D5-87A56CCCECB3}" type="sibTrans" cxnId="{CB738CC4-47E1-9748-A6F4-60230969EE14}">
      <dgm:prSet/>
      <dgm:spPr/>
      <dgm:t>
        <a:bodyPr/>
        <a:lstStyle/>
        <a:p>
          <a:endParaRPr lang="en-US"/>
        </a:p>
      </dgm:t>
    </dgm:pt>
    <dgm:pt modelId="{BC14B1CD-AFA6-7343-A259-36ABDD02677D}">
      <dgm:prSet/>
      <dgm:spPr/>
      <dgm:t>
        <a:bodyPr/>
        <a:lstStyle/>
        <a:p>
          <a:pPr rtl="0"/>
          <a:r>
            <a:rPr lang="en-US" smtClean="0"/>
            <a:t>Scale economies</a:t>
          </a:r>
          <a:endParaRPr lang="en-US"/>
        </a:p>
      </dgm:t>
    </dgm:pt>
    <dgm:pt modelId="{23740D5D-6F9B-2541-8B6F-006F5EECD08C}" type="parTrans" cxnId="{10BD6A2A-71C4-5542-B416-DAACF8C2ED95}">
      <dgm:prSet/>
      <dgm:spPr/>
      <dgm:t>
        <a:bodyPr/>
        <a:lstStyle/>
        <a:p>
          <a:endParaRPr lang="en-US"/>
        </a:p>
      </dgm:t>
    </dgm:pt>
    <dgm:pt modelId="{E5A28E7C-26BA-F74E-8B1C-DF2EBFFCD1EB}" type="sibTrans" cxnId="{10BD6A2A-71C4-5542-B416-DAACF8C2ED95}">
      <dgm:prSet/>
      <dgm:spPr/>
      <dgm:t>
        <a:bodyPr/>
        <a:lstStyle/>
        <a:p>
          <a:endParaRPr lang="en-US"/>
        </a:p>
      </dgm:t>
    </dgm:pt>
    <dgm:pt modelId="{0B55FB04-6462-F14A-ADFF-FF46392803D4}">
      <dgm:prSet/>
      <dgm:spPr/>
      <dgm:t>
        <a:bodyPr/>
        <a:lstStyle/>
        <a:p>
          <a:pPr rtl="0"/>
          <a:r>
            <a:rPr lang="en-US" smtClean="0"/>
            <a:t>Learning economies</a:t>
          </a:r>
          <a:endParaRPr lang="en-US"/>
        </a:p>
      </dgm:t>
    </dgm:pt>
    <dgm:pt modelId="{2C80371F-C6EC-8343-88DE-6C771F377926}" type="parTrans" cxnId="{86D7AA2B-B42A-254B-98B3-8D102AF13605}">
      <dgm:prSet/>
      <dgm:spPr/>
      <dgm:t>
        <a:bodyPr/>
        <a:lstStyle/>
        <a:p>
          <a:endParaRPr lang="en-US"/>
        </a:p>
      </dgm:t>
    </dgm:pt>
    <dgm:pt modelId="{31AEA63F-8C63-174A-A521-5C0296145988}" type="sibTrans" cxnId="{86D7AA2B-B42A-254B-98B3-8D102AF13605}">
      <dgm:prSet/>
      <dgm:spPr/>
      <dgm:t>
        <a:bodyPr/>
        <a:lstStyle/>
        <a:p>
          <a:endParaRPr lang="en-US"/>
        </a:p>
      </dgm:t>
    </dgm:pt>
    <dgm:pt modelId="{92329743-E972-DE4E-B23E-E4773D322FDC}">
      <dgm:prSet/>
      <dgm:spPr/>
      <dgm:t>
        <a:bodyPr/>
        <a:lstStyle/>
        <a:p>
          <a:pPr rtl="0"/>
          <a:r>
            <a:rPr lang="en-US" smtClean="0"/>
            <a:t>Adaptive expectations</a:t>
          </a:r>
          <a:endParaRPr lang="en-US"/>
        </a:p>
      </dgm:t>
    </dgm:pt>
    <dgm:pt modelId="{8BD5E305-DA3A-5E41-8A4E-E067E98EFF22}" type="parTrans" cxnId="{D40B0D36-71BB-BE40-A526-2565D6DBBA9D}">
      <dgm:prSet/>
      <dgm:spPr/>
      <dgm:t>
        <a:bodyPr/>
        <a:lstStyle/>
        <a:p>
          <a:endParaRPr lang="en-US"/>
        </a:p>
      </dgm:t>
    </dgm:pt>
    <dgm:pt modelId="{906749F3-2807-1543-8090-A3FE8D299DF0}" type="sibTrans" cxnId="{D40B0D36-71BB-BE40-A526-2565D6DBBA9D}">
      <dgm:prSet/>
      <dgm:spPr/>
      <dgm:t>
        <a:bodyPr/>
        <a:lstStyle/>
        <a:p>
          <a:endParaRPr lang="en-US"/>
        </a:p>
      </dgm:t>
    </dgm:pt>
    <dgm:pt modelId="{CDCE34A4-42E2-3043-90BE-37062B04DFCA}">
      <dgm:prSet/>
      <dgm:spPr/>
      <dgm:t>
        <a:bodyPr/>
        <a:lstStyle/>
        <a:p>
          <a:pPr rtl="0"/>
          <a:r>
            <a:rPr lang="en-US" smtClean="0"/>
            <a:t>Network economies</a:t>
          </a:r>
          <a:endParaRPr lang="en-US"/>
        </a:p>
      </dgm:t>
    </dgm:pt>
    <dgm:pt modelId="{C02C0B0C-70A8-7B4D-8459-AF5EEB047A21}" type="parTrans" cxnId="{F75244ED-63FE-5E4D-999D-E59A8D3A3FAB}">
      <dgm:prSet/>
      <dgm:spPr/>
      <dgm:t>
        <a:bodyPr/>
        <a:lstStyle/>
        <a:p>
          <a:endParaRPr lang="en-US"/>
        </a:p>
      </dgm:t>
    </dgm:pt>
    <dgm:pt modelId="{B80F7626-3F62-0144-8C0C-4312532845B7}" type="sibTrans" cxnId="{F75244ED-63FE-5E4D-999D-E59A8D3A3FAB}">
      <dgm:prSet/>
      <dgm:spPr/>
      <dgm:t>
        <a:bodyPr/>
        <a:lstStyle/>
        <a:p>
          <a:endParaRPr lang="en-US"/>
        </a:p>
      </dgm:t>
    </dgm:pt>
    <dgm:pt modelId="{B1255065-1906-0849-9BCA-FCF972D843B2}" type="pres">
      <dgm:prSet presAssocID="{32E61A3F-2A84-B547-BA7F-F6E49B16CD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BC2301B-CD61-F74A-973F-D9EF79B636C6}" type="pres">
      <dgm:prSet presAssocID="{E6D5FFD3-67DC-8A47-B183-D2C31ED9FA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9202A3E-F6E0-5D42-9683-367DC5A31751}" type="pres">
      <dgm:prSet presAssocID="{E6D5FFD3-67DC-8A47-B183-D2C31ED9FA2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B42750F-4C39-4A72-9EC8-38A093325FB1}" type="presOf" srcId="{0B55FB04-6462-F14A-ADFF-FF46392803D4}" destId="{99202A3E-F6E0-5D42-9683-367DC5A31751}" srcOrd="0" destOrd="1" presId="urn:microsoft.com/office/officeart/2005/8/layout/vList2"/>
    <dgm:cxn modelId="{8065B9DE-6A04-4A61-8CA2-133AD174DF7B}" type="presOf" srcId="{92329743-E972-DE4E-B23E-E4773D322FDC}" destId="{99202A3E-F6E0-5D42-9683-367DC5A31751}" srcOrd="0" destOrd="2" presId="urn:microsoft.com/office/officeart/2005/8/layout/vList2"/>
    <dgm:cxn modelId="{6F909F8C-3C90-43D8-8D52-D56DB9D85479}" type="presOf" srcId="{32E61A3F-2A84-B547-BA7F-F6E49B16CD10}" destId="{B1255065-1906-0849-9BCA-FCF972D843B2}" srcOrd="0" destOrd="0" presId="urn:microsoft.com/office/officeart/2005/8/layout/vList2"/>
    <dgm:cxn modelId="{10BD6A2A-71C4-5542-B416-DAACF8C2ED95}" srcId="{E6D5FFD3-67DC-8A47-B183-D2C31ED9FA2C}" destId="{BC14B1CD-AFA6-7343-A259-36ABDD02677D}" srcOrd="0" destOrd="0" parTransId="{23740D5D-6F9B-2541-8B6F-006F5EECD08C}" sibTransId="{E5A28E7C-26BA-F74E-8B1C-DF2EBFFCD1EB}"/>
    <dgm:cxn modelId="{D40B0D36-71BB-BE40-A526-2565D6DBBA9D}" srcId="{E6D5FFD3-67DC-8A47-B183-D2C31ED9FA2C}" destId="{92329743-E972-DE4E-B23E-E4773D322FDC}" srcOrd="2" destOrd="0" parTransId="{8BD5E305-DA3A-5E41-8A4E-E067E98EFF22}" sibTransId="{906749F3-2807-1543-8090-A3FE8D299DF0}"/>
    <dgm:cxn modelId="{31995357-704D-43C2-8F32-E2AE0024562D}" type="presOf" srcId="{CDCE34A4-42E2-3043-90BE-37062B04DFCA}" destId="{99202A3E-F6E0-5D42-9683-367DC5A31751}" srcOrd="0" destOrd="3" presId="urn:microsoft.com/office/officeart/2005/8/layout/vList2"/>
    <dgm:cxn modelId="{F75244ED-63FE-5E4D-999D-E59A8D3A3FAB}" srcId="{E6D5FFD3-67DC-8A47-B183-D2C31ED9FA2C}" destId="{CDCE34A4-42E2-3043-90BE-37062B04DFCA}" srcOrd="3" destOrd="0" parTransId="{C02C0B0C-70A8-7B4D-8459-AF5EEB047A21}" sibTransId="{B80F7626-3F62-0144-8C0C-4312532845B7}"/>
    <dgm:cxn modelId="{CB738CC4-47E1-9748-A6F4-60230969EE14}" srcId="{32E61A3F-2A84-B547-BA7F-F6E49B16CD10}" destId="{E6D5FFD3-67DC-8A47-B183-D2C31ED9FA2C}" srcOrd="0" destOrd="0" parTransId="{9769A89D-29A7-4042-AA3E-26A9A8CF6606}" sibTransId="{723C21C8-5536-6E49-99D5-87A56CCCECB3}"/>
    <dgm:cxn modelId="{3F4FEED5-E0C0-4506-8322-18DE3EF54D24}" type="presOf" srcId="{BC14B1CD-AFA6-7343-A259-36ABDD02677D}" destId="{99202A3E-F6E0-5D42-9683-367DC5A31751}" srcOrd="0" destOrd="0" presId="urn:microsoft.com/office/officeart/2005/8/layout/vList2"/>
    <dgm:cxn modelId="{FB921B4C-6316-4228-A702-877F476420AD}" type="presOf" srcId="{E6D5FFD3-67DC-8A47-B183-D2C31ED9FA2C}" destId="{ABC2301B-CD61-F74A-973F-D9EF79B636C6}" srcOrd="0" destOrd="0" presId="urn:microsoft.com/office/officeart/2005/8/layout/vList2"/>
    <dgm:cxn modelId="{86D7AA2B-B42A-254B-98B3-8D102AF13605}" srcId="{E6D5FFD3-67DC-8A47-B183-D2C31ED9FA2C}" destId="{0B55FB04-6462-F14A-ADFF-FF46392803D4}" srcOrd="1" destOrd="0" parTransId="{2C80371F-C6EC-8343-88DE-6C771F377926}" sibTransId="{31AEA63F-8C63-174A-A521-5C0296145988}"/>
    <dgm:cxn modelId="{C76728F2-7C41-455A-B7C1-3284ADDFE5F4}" type="presParOf" srcId="{B1255065-1906-0849-9BCA-FCF972D843B2}" destId="{ABC2301B-CD61-F74A-973F-D9EF79B636C6}" srcOrd="0" destOrd="0" presId="urn:microsoft.com/office/officeart/2005/8/layout/vList2"/>
    <dgm:cxn modelId="{2F07208F-C13E-47A9-8808-C520AAD06E0A}" type="presParOf" srcId="{B1255065-1906-0849-9BCA-FCF972D843B2}" destId="{99202A3E-F6E0-5D42-9683-367DC5A3175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E2CBC-DD7C-0F4C-8B0D-8A08F9F05D8E}" type="doc">
      <dgm:prSet loTypeId="urn:microsoft.com/office/officeart/2005/8/layout/vList2" loCatId="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A32E1E92-133F-5E44-81F1-2CFD9187A2A0}">
      <dgm:prSet/>
      <dgm:spPr/>
      <dgm:t>
        <a:bodyPr/>
        <a:lstStyle/>
        <a:p>
          <a:pPr rtl="0"/>
          <a:r>
            <a:rPr lang="en-US" smtClean="0"/>
            <a:t>Deficit Model:  “You just don’t understand”</a:t>
          </a:r>
          <a:endParaRPr lang="en-US"/>
        </a:p>
      </dgm:t>
    </dgm:pt>
    <dgm:pt modelId="{947BF21A-A3DB-B14B-B587-1BFC5CC76316}" type="parTrans" cxnId="{2F221DDB-70D2-3D40-B60F-A6552FBF29C1}">
      <dgm:prSet/>
      <dgm:spPr/>
      <dgm:t>
        <a:bodyPr/>
        <a:lstStyle/>
        <a:p>
          <a:endParaRPr lang="en-US"/>
        </a:p>
      </dgm:t>
    </dgm:pt>
    <dgm:pt modelId="{2E99462A-F5C0-0F4E-8E55-BD0CE4EB7F3B}" type="sibTrans" cxnId="{2F221DDB-70D2-3D40-B60F-A6552FBF29C1}">
      <dgm:prSet/>
      <dgm:spPr/>
      <dgm:t>
        <a:bodyPr/>
        <a:lstStyle/>
        <a:p>
          <a:endParaRPr lang="en-US"/>
        </a:p>
      </dgm:t>
    </dgm:pt>
    <dgm:pt modelId="{1170B36E-2511-AA4A-8863-3CFB4EA6DA2D}">
      <dgm:prSet/>
      <dgm:spPr/>
      <dgm:t>
        <a:bodyPr/>
        <a:lstStyle/>
        <a:p>
          <a:pPr rtl="0"/>
          <a:r>
            <a:rPr lang="en-US" smtClean="0"/>
            <a:t>more information will resolve conflicts and produce appropriate policy response</a:t>
          </a:r>
          <a:endParaRPr lang="en-US"/>
        </a:p>
      </dgm:t>
    </dgm:pt>
    <dgm:pt modelId="{4689104C-B595-8E4C-A60A-DBDBF2540DF5}" type="parTrans" cxnId="{FECDEBE6-383C-F74B-964B-2E9550328B1A}">
      <dgm:prSet/>
      <dgm:spPr/>
      <dgm:t>
        <a:bodyPr/>
        <a:lstStyle/>
        <a:p>
          <a:endParaRPr lang="en-US"/>
        </a:p>
      </dgm:t>
    </dgm:pt>
    <dgm:pt modelId="{1491C55F-2B66-4A42-9E80-329C2D17B476}" type="sibTrans" cxnId="{FECDEBE6-383C-F74B-964B-2E9550328B1A}">
      <dgm:prSet/>
      <dgm:spPr/>
      <dgm:t>
        <a:bodyPr/>
        <a:lstStyle/>
        <a:p>
          <a:endParaRPr lang="en-US"/>
        </a:p>
      </dgm:t>
    </dgm:pt>
    <dgm:pt modelId="{B7B07EBC-A090-094F-9277-4251EE91639E}">
      <dgm:prSet/>
      <dgm:spPr/>
      <dgm:t>
        <a:bodyPr/>
        <a:lstStyle/>
        <a:p>
          <a:pPr rtl="0"/>
          <a:r>
            <a:rPr lang="en-US" dirty="0" smtClean="0"/>
            <a:t>Members of the public filter their responses to science controversies through their value systems</a:t>
          </a:r>
          <a:endParaRPr lang="en-US" dirty="0"/>
        </a:p>
      </dgm:t>
    </dgm:pt>
    <dgm:pt modelId="{09B12A86-DB14-CE40-BE1F-22B4941E373A}" type="parTrans" cxnId="{ED2F1C02-A039-1B44-A19F-815C29E2A6E6}">
      <dgm:prSet/>
      <dgm:spPr/>
      <dgm:t>
        <a:bodyPr/>
        <a:lstStyle/>
        <a:p>
          <a:endParaRPr lang="en-US"/>
        </a:p>
      </dgm:t>
    </dgm:pt>
    <dgm:pt modelId="{322E2DB9-A845-6B43-8B90-C71C8179BCA4}" type="sibTrans" cxnId="{ED2F1C02-A039-1B44-A19F-815C29E2A6E6}">
      <dgm:prSet/>
      <dgm:spPr/>
      <dgm:t>
        <a:bodyPr/>
        <a:lstStyle/>
        <a:p>
          <a:endParaRPr lang="en-US"/>
        </a:p>
      </dgm:t>
    </dgm:pt>
    <dgm:pt modelId="{344168E7-0B23-2142-82ED-E991C6D8C918}">
      <dgm:prSet/>
      <dgm:spPr/>
      <dgm:t>
        <a:bodyPr/>
        <a:lstStyle/>
        <a:p>
          <a:pPr rtl="0"/>
          <a:r>
            <a:rPr lang="en-US" smtClean="0"/>
            <a:t>Social science helps explain how this works</a:t>
          </a:r>
          <a:endParaRPr lang="en-US"/>
        </a:p>
      </dgm:t>
    </dgm:pt>
    <dgm:pt modelId="{00BA8FE7-B77D-CE4F-8BD1-A8AAC8D74D8D}" type="parTrans" cxnId="{AAF3345E-9122-354A-9819-2BEB4FDBA18C}">
      <dgm:prSet/>
      <dgm:spPr/>
      <dgm:t>
        <a:bodyPr/>
        <a:lstStyle/>
        <a:p>
          <a:endParaRPr lang="en-US"/>
        </a:p>
      </dgm:t>
    </dgm:pt>
    <dgm:pt modelId="{63171F13-9ECC-3E49-800C-25B7113514DF}" type="sibTrans" cxnId="{AAF3345E-9122-354A-9819-2BEB4FDBA18C}">
      <dgm:prSet/>
      <dgm:spPr/>
      <dgm:t>
        <a:bodyPr/>
        <a:lstStyle/>
        <a:p>
          <a:endParaRPr lang="en-US"/>
        </a:p>
      </dgm:t>
    </dgm:pt>
    <dgm:pt modelId="{BE2DE671-CF2E-DA48-8CB5-481CF16B4CF3}" type="pres">
      <dgm:prSet presAssocID="{5B9E2CBC-DD7C-0F4C-8B0D-8A08F9F05D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17E05A8-0D8C-8E41-A596-77FE432A769C}" type="pres">
      <dgm:prSet presAssocID="{A32E1E92-133F-5E44-81F1-2CFD9187A2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F1884C-ADC4-8B4B-8AC8-F123D16D997B}" type="pres">
      <dgm:prSet presAssocID="{A32E1E92-133F-5E44-81F1-2CFD9187A2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7321F7B-8638-9B48-A9E6-55DA2D149574}" type="pres">
      <dgm:prSet presAssocID="{B7B07EBC-A090-094F-9277-4251EE9163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B7876-DBA3-7F4A-B564-C46139DB458C}" type="pres">
      <dgm:prSet presAssocID="{322E2DB9-A845-6B43-8B90-C71C8179BCA4}" presName="spacer" presStyleCnt="0"/>
      <dgm:spPr/>
    </dgm:pt>
    <dgm:pt modelId="{43F167D6-2DF9-F547-9AB0-4B0FECFB8D92}" type="pres">
      <dgm:prSet presAssocID="{344168E7-0B23-2142-82ED-E991C6D8C9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AF3345E-9122-354A-9819-2BEB4FDBA18C}" srcId="{5B9E2CBC-DD7C-0F4C-8B0D-8A08F9F05D8E}" destId="{344168E7-0B23-2142-82ED-E991C6D8C918}" srcOrd="2" destOrd="0" parTransId="{00BA8FE7-B77D-CE4F-8BD1-A8AAC8D74D8D}" sibTransId="{63171F13-9ECC-3E49-800C-25B7113514DF}"/>
    <dgm:cxn modelId="{C60AF167-30D9-5345-BA22-F84B70FF006F}" type="presOf" srcId="{1170B36E-2511-AA4A-8863-3CFB4EA6DA2D}" destId="{12F1884C-ADC4-8B4B-8AC8-F123D16D997B}" srcOrd="0" destOrd="0" presId="urn:microsoft.com/office/officeart/2005/8/layout/vList2"/>
    <dgm:cxn modelId="{ED2F1C02-A039-1B44-A19F-815C29E2A6E6}" srcId="{5B9E2CBC-DD7C-0F4C-8B0D-8A08F9F05D8E}" destId="{B7B07EBC-A090-094F-9277-4251EE91639E}" srcOrd="1" destOrd="0" parTransId="{09B12A86-DB14-CE40-BE1F-22B4941E373A}" sibTransId="{322E2DB9-A845-6B43-8B90-C71C8179BCA4}"/>
    <dgm:cxn modelId="{87511D7D-5AC2-9A40-A937-8FACDCFAA010}" type="presOf" srcId="{344168E7-0B23-2142-82ED-E991C6D8C918}" destId="{43F167D6-2DF9-F547-9AB0-4B0FECFB8D92}" srcOrd="0" destOrd="0" presId="urn:microsoft.com/office/officeart/2005/8/layout/vList2"/>
    <dgm:cxn modelId="{2F221DDB-70D2-3D40-B60F-A6552FBF29C1}" srcId="{5B9E2CBC-DD7C-0F4C-8B0D-8A08F9F05D8E}" destId="{A32E1E92-133F-5E44-81F1-2CFD9187A2A0}" srcOrd="0" destOrd="0" parTransId="{947BF21A-A3DB-B14B-B587-1BFC5CC76316}" sibTransId="{2E99462A-F5C0-0F4E-8E55-BD0CE4EB7F3B}"/>
    <dgm:cxn modelId="{FECDEBE6-383C-F74B-964B-2E9550328B1A}" srcId="{A32E1E92-133F-5E44-81F1-2CFD9187A2A0}" destId="{1170B36E-2511-AA4A-8863-3CFB4EA6DA2D}" srcOrd="0" destOrd="0" parTransId="{4689104C-B595-8E4C-A60A-DBDBF2540DF5}" sibTransId="{1491C55F-2B66-4A42-9E80-329C2D17B476}"/>
    <dgm:cxn modelId="{4B93530B-4816-0942-8692-3FF17BDE4732}" type="presOf" srcId="{5B9E2CBC-DD7C-0F4C-8B0D-8A08F9F05D8E}" destId="{BE2DE671-CF2E-DA48-8CB5-481CF16B4CF3}" srcOrd="0" destOrd="0" presId="urn:microsoft.com/office/officeart/2005/8/layout/vList2"/>
    <dgm:cxn modelId="{196A4E82-7C1C-534E-8D74-85A544B097B2}" type="presOf" srcId="{A32E1E92-133F-5E44-81F1-2CFD9187A2A0}" destId="{917E05A8-0D8C-8E41-A596-77FE432A769C}" srcOrd="0" destOrd="0" presId="urn:microsoft.com/office/officeart/2005/8/layout/vList2"/>
    <dgm:cxn modelId="{EB23C7AC-1045-0949-999F-1108C6CD8D44}" type="presOf" srcId="{B7B07EBC-A090-094F-9277-4251EE91639E}" destId="{A7321F7B-8638-9B48-A9E6-55DA2D149574}" srcOrd="0" destOrd="0" presId="urn:microsoft.com/office/officeart/2005/8/layout/vList2"/>
    <dgm:cxn modelId="{05D0F389-2BE3-5947-83EF-25D4E21CB04A}" type="presParOf" srcId="{BE2DE671-CF2E-DA48-8CB5-481CF16B4CF3}" destId="{917E05A8-0D8C-8E41-A596-77FE432A769C}" srcOrd="0" destOrd="0" presId="urn:microsoft.com/office/officeart/2005/8/layout/vList2"/>
    <dgm:cxn modelId="{7D9FD773-FA32-FD40-8F35-67F2D970D53E}" type="presParOf" srcId="{BE2DE671-CF2E-DA48-8CB5-481CF16B4CF3}" destId="{12F1884C-ADC4-8B4B-8AC8-F123D16D997B}" srcOrd="1" destOrd="0" presId="urn:microsoft.com/office/officeart/2005/8/layout/vList2"/>
    <dgm:cxn modelId="{6690243F-63C6-984B-A36A-E896D38A6235}" type="presParOf" srcId="{BE2DE671-CF2E-DA48-8CB5-481CF16B4CF3}" destId="{A7321F7B-8638-9B48-A9E6-55DA2D149574}" srcOrd="2" destOrd="0" presId="urn:microsoft.com/office/officeart/2005/8/layout/vList2"/>
    <dgm:cxn modelId="{24834273-7C96-8149-BD52-86ED7F07615B}" type="presParOf" srcId="{BE2DE671-CF2E-DA48-8CB5-481CF16B4CF3}" destId="{5FBB7876-DBA3-7F4A-B564-C46139DB458C}" srcOrd="3" destOrd="0" presId="urn:microsoft.com/office/officeart/2005/8/layout/vList2"/>
    <dgm:cxn modelId="{8A4AFCC0-61C3-FC46-812C-9A571C7DEF3B}" type="presParOf" srcId="{BE2DE671-CF2E-DA48-8CB5-481CF16B4CF3}" destId="{43F167D6-2DF9-F547-9AB0-4B0FECFB8D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A0D63-04AC-1346-908E-0A8E68BF2C21}">
      <dsp:nvSpPr>
        <dsp:cNvPr id="0" name=""/>
        <dsp:cNvSpPr/>
      </dsp:nvSpPr>
      <dsp:spPr>
        <a:xfrm>
          <a:off x="0" y="261381"/>
          <a:ext cx="8229600" cy="1272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Scientist’s myth: scientific research can determine the safe level of global warming</a:t>
          </a:r>
          <a:endParaRPr lang="en-US" sz="3200" kern="1200" dirty="0"/>
        </a:p>
      </dsp:txBody>
      <dsp:txXfrm>
        <a:off x="62141" y="323522"/>
        <a:ext cx="8105318" cy="1148678"/>
      </dsp:txXfrm>
    </dsp:sp>
    <dsp:sp modelId="{253813B4-9894-0749-9092-3CB1AD343281}">
      <dsp:nvSpPr>
        <dsp:cNvPr id="0" name=""/>
        <dsp:cNvSpPr/>
      </dsp:nvSpPr>
      <dsp:spPr>
        <a:xfrm>
          <a:off x="0" y="1626501"/>
          <a:ext cx="8229600" cy="127296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Environmentalist’s myth: global warming is a typical environmental problem</a:t>
          </a:r>
          <a:endParaRPr lang="en-US" sz="3200" kern="1200"/>
        </a:p>
      </dsp:txBody>
      <dsp:txXfrm>
        <a:off x="62141" y="1688642"/>
        <a:ext cx="8105318" cy="1148678"/>
      </dsp:txXfrm>
    </dsp:sp>
    <dsp:sp modelId="{7DEB8942-3D27-794E-B472-0BE5D33DEB90}">
      <dsp:nvSpPr>
        <dsp:cNvPr id="0" name=""/>
        <dsp:cNvSpPr/>
      </dsp:nvSpPr>
      <dsp:spPr>
        <a:xfrm>
          <a:off x="0" y="2991621"/>
          <a:ext cx="8229600" cy="127296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Engineer’s myth: once cheaper new technologies are available, they will be adopted</a:t>
          </a:r>
          <a:endParaRPr lang="en-US" sz="3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62141" y="3053762"/>
        <a:ext cx="8105318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2301B-CD61-F74A-973F-D9EF79B636C6}">
      <dsp:nvSpPr>
        <dsp:cNvPr id="0" name=""/>
        <dsp:cNvSpPr/>
      </dsp:nvSpPr>
      <dsp:spPr>
        <a:xfrm>
          <a:off x="0" y="317856"/>
          <a:ext cx="8229600" cy="1199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smtClean="0"/>
            <a:t>Increasing returns result from </a:t>
          </a:r>
          <a:endParaRPr lang="en-US" sz="5000" kern="1200"/>
        </a:p>
      </dsp:txBody>
      <dsp:txXfrm>
        <a:off x="58543" y="376399"/>
        <a:ext cx="8112514" cy="1082164"/>
      </dsp:txXfrm>
    </dsp:sp>
    <dsp:sp modelId="{99202A3E-F6E0-5D42-9683-367DC5A31751}">
      <dsp:nvSpPr>
        <dsp:cNvPr id="0" name=""/>
        <dsp:cNvSpPr/>
      </dsp:nvSpPr>
      <dsp:spPr>
        <a:xfrm>
          <a:off x="0" y="1517106"/>
          <a:ext cx="8229600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900" kern="1200" smtClean="0"/>
            <a:t>Scale economies</a:t>
          </a:r>
          <a:endParaRPr lang="en-US" sz="3900" kern="120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900" kern="1200" smtClean="0"/>
            <a:t>Learning economies</a:t>
          </a:r>
          <a:endParaRPr lang="en-US" sz="3900" kern="120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900" kern="1200" smtClean="0"/>
            <a:t>Adaptive expectations</a:t>
          </a:r>
          <a:endParaRPr lang="en-US" sz="3900" kern="120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900" kern="1200" smtClean="0"/>
            <a:t>Network economies</a:t>
          </a:r>
          <a:endParaRPr lang="en-US" sz="3900" kern="1200"/>
        </a:p>
      </dsp:txBody>
      <dsp:txXfrm>
        <a:off x="0" y="1517106"/>
        <a:ext cx="8229600" cy="2691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E05A8-0D8C-8E41-A596-77FE432A769C}">
      <dsp:nvSpPr>
        <dsp:cNvPr id="0" name=""/>
        <dsp:cNvSpPr/>
      </dsp:nvSpPr>
      <dsp:spPr>
        <a:xfrm>
          <a:off x="0" y="67311"/>
          <a:ext cx="8229600" cy="1191754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Deficit Model:  “You just don’t understand”</a:t>
          </a:r>
          <a:endParaRPr lang="en-US" sz="3000" kern="1200"/>
        </a:p>
      </dsp:txBody>
      <dsp:txXfrm>
        <a:off x="58177" y="125488"/>
        <a:ext cx="8113246" cy="1075400"/>
      </dsp:txXfrm>
    </dsp:sp>
    <dsp:sp modelId="{12F1884C-ADC4-8B4B-8AC8-F123D16D997B}">
      <dsp:nvSpPr>
        <dsp:cNvPr id="0" name=""/>
        <dsp:cNvSpPr/>
      </dsp:nvSpPr>
      <dsp:spPr>
        <a:xfrm>
          <a:off x="0" y="1259066"/>
          <a:ext cx="8229600" cy="7296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more information will resolve conflicts and produce appropriate policy response</a:t>
          </a:r>
          <a:endParaRPr lang="en-US" sz="2300" kern="1200"/>
        </a:p>
      </dsp:txBody>
      <dsp:txXfrm>
        <a:off x="0" y="1259066"/>
        <a:ext cx="8229600" cy="729675"/>
      </dsp:txXfrm>
    </dsp:sp>
    <dsp:sp modelId="{A7321F7B-8638-9B48-A9E6-55DA2D149574}">
      <dsp:nvSpPr>
        <dsp:cNvPr id="0" name=""/>
        <dsp:cNvSpPr/>
      </dsp:nvSpPr>
      <dsp:spPr>
        <a:xfrm>
          <a:off x="0" y="1988741"/>
          <a:ext cx="8229600" cy="1191754"/>
        </a:xfrm>
        <a:prstGeom prst="round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Members of the public filter their responses to science controversies through their value systems</a:t>
          </a:r>
          <a:endParaRPr lang="en-US" sz="3000" kern="1200" dirty="0"/>
        </a:p>
      </dsp:txBody>
      <dsp:txXfrm>
        <a:off x="58177" y="2046918"/>
        <a:ext cx="8113246" cy="1075400"/>
      </dsp:txXfrm>
    </dsp:sp>
    <dsp:sp modelId="{43F167D6-2DF9-F547-9AB0-4B0FECFB8D92}">
      <dsp:nvSpPr>
        <dsp:cNvPr id="0" name=""/>
        <dsp:cNvSpPr/>
      </dsp:nvSpPr>
      <dsp:spPr>
        <a:xfrm>
          <a:off x="0" y="3266896"/>
          <a:ext cx="8229600" cy="1191754"/>
        </a:xfrm>
        <a:prstGeom prst="round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Social science helps explain how this works</a:t>
          </a:r>
          <a:endParaRPr lang="en-US" sz="3000" kern="1200"/>
        </a:p>
      </dsp:txBody>
      <dsp:txXfrm>
        <a:off x="58177" y="3325073"/>
        <a:ext cx="8113246" cy="107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AD2702-FA72-447E-A4A9-448A05B5BE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83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Concepts:  </a:t>
            </a:r>
          </a:p>
          <a:p>
            <a:pPr lvl="0"/>
            <a:r>
              <a:rPr lang="en-US" dirty="0" smtClean="0"/>
              <a:t>global public good</a:t>
            </a:r>
          </a:p>
          <a:p>
            <a:pPr lvl="0"/>
            <a:r>
              <a:rPr lang="en-US" dirty="0" smtClean="0"/>
              <a:t>energy system inertia and time lag for response to emission reductions</a:t>
            </a:r>
          </a:p>
          <a:p>
            <a:endParaRPr lang="en-US" dirty="0" smtClean="0"/>
          </a:p>
          <a:p>
            <a:r>
              <a:rPr lang="en-US" dirty="0" smtClean="0"/>
              <a:t>Absence</a:t>
            </a:r>
            <a:r>
              <a:rPr lang="en-US" baseline="0" dirty="0" smtClean="0"/>
              <a:t> of compelling focusing events?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A1D1-E7E1-4894-9121-0A7798D7E9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enviro</a:t>
            </a:r>
            <a:r>
              <a:rPr lang="en-US" baseline="0" dirty="0" smtClean="0"/>
              <a:t> myth a bit harder to follow. Biggest concern is that pressure for universal “fair” agreement doesn’t consider economic motivations and consequences sufficiently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D2702-FA72-447E-A4A9-448A05B5BE4F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0DA65-F508-4FA6-A57F-D90B28A96FDA}" type="slidenum">
              <a:rPr lang="en-US"/>
              <a:pPr/>
              <a:t>24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58434-DD01-474D-94A3-156EF2E6DF31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Comes from the view that values so inevitably cloud scientific </a:t>
            </a:r>
            <a:r>
              <a:rPr lang="en-US" dirty="0" err="1" smtClean="0"/>
              <a:t>judgements</a:t>
            </a:r>
            <a:r>
              <a:rPr lang="en-US" dirty="0" smtClean="0"/>
              <a:t> that any effort to separate the factual and value basis of decision making is fruitless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58434-DD01-474D-94A3-156EF2E6DF31}" type="slidenum">
              <a:rPr lang="en-US"/>
              <a:pPr/>
              <a:t>27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Reality might</a:t>
            </a:r>
            <a:r>
              <a:rPr lang="en-US" baseline="0" dirty="0" smtClean="0"/>
              <a:t> exist and we might be able to use science pretty well to represent it, but that general doesn’t apply to interesting case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E0424-49F7-43C5-9353-147F1D947402}" type="slidenum">
              <a:rPr lang="en-US"/>
              <a:pPr/>
              <a:t>29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Great source: </a:t>
            </a:r>
          </a:p>
          <a:p>
            <a:r>
              <a:rPr lang="en-US" dirty="0" smtClean="0"/>
              <a:t>Mike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Hulme</a:t>
            </a:r>
            <a:r>
              <a:rPr lang="en-US" baseline="0" dirty="0" smtClean="0"/>
              <a:t>, Why we disagree about Climate Change, chap 3</a:t>
            </a:r>
          </a:p>
          <a:p>
            <a:r>
              <a:rPr lang="en-US" baseline="0" dirty="0" smtClean="0"/>
              <a:t>Chris Mooney, Do Scientists Understand the Public</a:t>
            </a:r>
          </a:p>
          <a:p>
            <a:r>
              <a:rPr lang="en-US" baseline="0" dirty="0" smtClean="0"/>
              <a:t>Collected works of Sheila </a:t>
            </a:r>
            <a:r>
              <a:rPr lang="en-US" baseline="0" dirty="0" err="1" smtClean="0"/>
              <a:t>Jasanoff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D3E8F-D381-4200-B5BC-11641759464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28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5516F-C677-4CCC-9DC6-5871CDC2DC3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0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D1A0F-2A07-46E7-80E0-12FA2A91991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681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smtClean="0"/>
              <a:t>   </a:t>
            </a: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98D7-4B0A-4198-A534-9F1FB3A2CC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0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78C10-20D9-417B-AF71-F14B88651DE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46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55379-8511-419C-AB77-6D7A253C8F7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90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83BE3-EFA4-4D01-92BD-228F746FF60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DA112-21A6-4BB8-9352-CF22B684349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4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6FA51-0276-4B19-BAF8-246C56DEC15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38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47D99-8FAA-4178-8EE0-B75CB24BE78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27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B9D0-7BB1-4C74-B42A-FF63AE2C76C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9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91D2A4-A7D0-42C0-B171-AA346DBFFA9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34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andreligiontoday.com/2011/05/04/what-is-motivated-reasoning-and-how-does-it-wor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frst523.forestry.ubc.ca/simulation/tutorials-video/" TargetMode="External"/><Relationship Id="rId2" Type="http://schemas.openxmlformats.org/officeDocument/2006/relationships/hyperlink" Target="http://frst523.forestry.ubc.ca/simulation/tutorials-tex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8153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CEEN 525</a:t>
            </a:r>
            <a:br>
              <a:rPr lang="en-US" sz="4000" dirty="0" smtClean="0"/>
            </a:br>
            <a:r>
              <a:rPr lang="en-US" sz="4000" dirty="0" smtClean="0"/>
              <a:t>Sustainable Energy as a </a:t>
            </a:r>
            <a:br>
              <a:rPr lang="en-US" sz="4000" dirty="0" smtClean="0"/>
            </a:br>
            <a:r>
              <a:rPr lang="en-US" sz="4000" dirty="0" smtClean="0"/>
              <a:t>Social and Political Challenge</a:t>
            </a: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endParaRPr lang="en-CA" sz="4000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AE96-AE58-496D-9ECC-EBCBF864B1F3}" type="slidenum">
              <a:rPr lang="en-CA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0"/>
            <a:ext cx="51816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Path Dependence</a:t>
            </a:r>
            <a:endParaRPr lang="en-CA" sz="40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499616"/>
          </a:xfrm>
        </p:spPr>
        <p:txBody>
          <a:bodyPr/>
          <a:lstStyle/>
          <a:p>
            <a:pPr eaLnBrk="1" hangingPunct="1"/>
            <a:endParaRPr lang="en-CA" dirty="0" smtClean="0"/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2CFC-643F-474B-BA60-167B8469BC99}" type="slidenum">
              <a:rPr lang="en-CA" smtClean="0"/>
              <a:pPr/>
              <a:t>10</a:t>
            </a:fld>
            <a:endParaRPr lang="en-CA" smtClean="0"/>
          </a:p>
        </p:txBody>
      </p:sp>
      <p:pic>
        <p:nvPicPr>
          <p:cNvPr id="7" name="Picture 6" descr="4402824098_48ce2d7d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81582"/>
            <a:ext cx="7772400" cy="517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CE97F-71F3-44FF-BF67-C596F496061A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pic>
        <p:nvPicPr>
          <p:cNvPr id="8" name="Picture 7" descr="qwe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9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BA207-80CB-49C0-9794-749B88D2F6A5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8353" y="914400"/>
            <a:ext cx="554774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81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Evolution of technical systems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5123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CE97F-71F3-44FF-BF67-C596F496061A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140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Techno-institutional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discrete technological artifacts</a:t>
            </a:r>
          </a:p>
          <a:p>
            <a:r>
              <a:rPr lang="en-US" dirty="0" smtClean="0"/>
              <a:t>Complex system of technologies embedded in a powerful conditioning social context of public and private institutions</a:t>
            </a:r>
          </a:p>
          <a:p>
            <a:r>
              <a:rPr lang="en-US" dirty="0" smtClean="0"/>
              <a:t>Technological systems – technological lock-in</a:t>
            </a:r>
          </a:p>
          <a:p>
            <a:r>
              <a:rPr lang="en-US" dirty="0" smtClean="0"/>
              <a:t>Institutional lock-in</a:t>
            </a:r>
          </a:p>
          <a:p>
            <a:pPr lvl="1"/>
            <a:r>
              <a:rPr lang="en-US" dirty="0" smtClean="0"/>
              <a:t>Private organizations</a:t>
            </a:r>
          </a:p>
          <a:p>
            <a:pPr lvl="1"/>
            <a:r>
              <a:rPr lang="en-US" dirty="0" smtClean="0"/>
              <a:t>governmental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CE97F-71F3-44FF-BF67-C596F496061A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71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February 2, 2011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BA207-80CB-49C0-9794-749B88D2F6A5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95" y="457200"/>
            <a:ext cx="8374381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1040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E111E-5357-4607-8A0A-C2B19BB46E0E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572" y="609600"/>
            <a:ext cx="7072985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536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Unruh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/>
              <a:t>Do you find his arguments that the superior technology did not necessarily win out convincing (e.g., AC over DC, ICE over alternatives)?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2525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and Politics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136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there still disagreement on climate science?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988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Policy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 policy brief to the senior government official responsible for energy policy of a significant jurisdiction on policies to achieve decarbonization of a major component of the energy system (e.g., electricity generation, passenger transportation, buildings, </a:t>
            </a:r>
            <a:r>
              <a:rPr lang="en-US" dirty="0" err="1"/>
              <a:t>etc</a:t>
            </a:r>
            <a:r>
              <a:rPr lang="en-US" dirty="0"/>
              <a:t>) by 2050 (or earlier). </a:t>
            </a:r>
            <a:endParaRPr lang="en-US" dirty="0" smtClean="0"/>
          </a:p>
          <a:p>
            <a:r>
              <a:rPr lang="en-US" dirty="0"/>
              <a:t>Due April 14 by noon.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US" dirty="0" smtClean="0"/>
              <a:t>6000 - </a:t>
            </a:r>
            <a:r>
              <a:rPr lang="en-US" dirty="0"/>
              <a:t>7000 words excluding references (no longer)</a:t>
            </a:r>
            <a:r>
              <a:rPr lang="en-CA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643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Kahan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/>
              <a:t>According to </a:t>
            </a:r>
            <a:r>
              <a:rPr lang="en-US" dirty="0" err="1"/>
              <a:t>Kahan</a:t>
            </a:r>
            <a:r>
              <a:rPr lang="en-US" dirty="0"/>
              <a:t> et al, does increased knowledge about climate change produce more support for acting to slow it? Why or why not?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/>
              <a:t>What is the cultural cognition thesis? How do they operationalize and measure culture?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/>
              <a:t>What does the cultural cognition thesis imply for science communication?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lvl="0" indent="0">
              <a:buNone/>
            </a:pPr>
            <a:r>
              <a:rPr lang="en-US" dirty="0"/>
              <a:t>Are engineers less susceptible to motivated reasoning than others?</a:t>
            </a:r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632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motivated cognition: unconscious tendency to fit processing of information to conclusions that suit some end or goal</a:t>
            </a:r>
          </a:p>
          <a:p>
            <a:pPr lvl="1"/>
            <a:r>
              <a:rPr lang="en-US" b="1" dirty="0" smtClean="0"/>
              <a:t>biased information search: </a:t>
            </a:r>
            <a:r>
              <a:rPr lang="en-US" dirty="0" smtClean="0"/>
              <a:t>seeking out (or disproportionally attending to) evidence that is congruent rather than incongruent with the motivating goal</a:t>
            </a:r>
          </a:p>
          <a:p>
            <a:pPr lvl="1"/>
            <a:r>
              <a:rPr lang="en-US" b="1" dirty="0" smtClean="0"/>
              <a:t>biased assimilation</a:t>
            </a:r>
            <a:r>
              <a:rPr lang="en-US" dirty="0" smtClean="0"/>
              <a:t>: crediting and discrediting evidence selectively in patterns that promote rather than frustrate the goal</a:t>
            </a:r>
          </a:p>
          <a:p>
            <a:pPr lvl="1"/>
            <a:r>
              <a:rPr lang="en-US" b="1" dirty="0" smtClean="0"/>
              <a:t>identity-protective cognition: </a:t>
            </a:r>
            <a:r>
              <a:rPr lang="en-US" dirty="0" smtClean="0"/>
              <a:t>reacting dismissively to information the acceptance of which would experience dissonance or anxiety. </a:t>
            </a:r>
          </a:p>
          <a:p>
            <a:pPr lvl="0"/>
            <a:r>
              <a:rPr lang="en-US" sz="2100" dirty="0" smtClean="0"/>
              <a:t>Daniel </a:t>
            </a:r>
            <a:r>
              <a:rPr lang="en-US" sz="2100" dirty="0" err="1" smtClean="0"/>
              <a:t>Kahan</a:t>
            </a:r>
            <a:r>
              <a:rPr lang="en-US" sz="2100" dirty="0" smtClean="0"/>
              <a:t>, “</a:t>
            </a:r>
            <a:r>
              <a:rPr lang="en-US" sz="2100" u="sng" dirty="0" smtClean="0">
                <a:hlinkClick r:id="rId2" tooltip="What Is Motivated Reasoning and How Does It Work?"/>
              </a:rPr>
              <a:t>What Is Motivated Reasoning and How Does It Work?</a:t>
            </a:r>
            <a:r>
              <a:rPr lang="en-US" sz="2100" dirty="0" smtClean="0"/>
              <a:t>, </a:t>
            </a:r>
            <a:r>
              <a:rPr lang="en-US" sz="2100" i="1" dirty="0" smtClean="0"/>
              <a:t>Science and Religion Today </a:t>
            </a:r>
            <a:r>
              <a:rPr lang="en-US" sz="2100" dirty="0" smtClean="0"/>
              <a:t>May 4, 2011.</a:t>
            </a:r>
            <a:r>
              <a:rPr lang="en-US" sz="2100" i="1" dirty="0" smtClean="0"/>
              <a:t> </a:t>
            </a:r>
            <a:endParaRPr lang="en-US" sz="21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6E516-B257-4A54-9997-D6CEE412515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DA112-21A6-4BB8-9352-CF22B6843490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2198"/>
            <a:ext cx="8657830" cy="624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7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If arguing science isn’t going to work, how would you convince a conservative climate skeptic of the need for climate action?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094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politics of science: </a:t>
            </a:r>
            <a:br>
              <a:rPr lang="en-US" dirty="0" smtClean="0"/>
            </a:br>
            <a:r>
              <a:rPr lang="en-US" dirty="0" smtClean="0"/>
              <a:t>Classic </a:t>
            </a:r>
            <a:r>
              <a:rPr lang="en-US" dirty="0"/>
              <a:t>view: separation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DAD-B453-48EE-8D54-D9A12851390E}" type="slidenum">
              <a:rPr lang="en-US"/>
              <a:pPr/>
              <a:t>24</a:t>
            </a:fld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04800" y="3810000"/>
            <a:ext cx="2667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096000" y="3810000"/>
            <a:ext cx="2743200" cy="1752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9881" name="Picture 9" descr="einste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2209800" cy="2209800"/>
          </a:xfrm>
          <a:prstGeom prst="rect">
            <a:avLst/>
          </a:prstGeom>
          <a:noFill/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90600" y="4096435"/>
            <a:ext cx="13260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Science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(facts)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856622" y="4096435"/>
            <a:ext cx="13287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Politics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(values)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114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Truth</a:t>
            </a:r>
            <a:endParaRPr lang="en-US" dirty="0">
              <a:latin typeface="+mn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505200" y="4648200"/>
            <a:ext cx="2209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harper_g8_italy_112981gm-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752600"/>
            <a:ext cx="3071953" cy="1723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Politics of Science:</a:t>
            </a:r>
            <a:br>
              <a:rPr lang="en-US" dirty="0" smtClean="0"/>
            </a:br>
            <a:r>
              <a:rPr lang="en-US" dirty="0" smtClean="0"/>
              <a:t>Recognition of “Trans-science”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3766-5D73-4B6C-A5F6-82C23AC70F3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101826" y="1313582"/>
            <a:ext cx="5168948" cy="54102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8" name="TextBox 7"/>
          <p:cNvSpPr txBox="1"/>
          <p:nvPr/>
        </p:nvSpPr>
        <p:spPr>
          <a:xfrm>
            <a:off x="609600" y="6550223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Jasanoff</a:t>
            </a:r>
            <a:r>
              <a:rPr lang="en-US" sz="1400" dirty="0" smtClean="0">
                <a:latin typeface="+mn-lt"/>
              </a:rPr>
              <a:t> and Wynne 1998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Politics of Science</a:t>
            </a:r>
            <a:br>
              <a:rPr lang="en-US" dirty="0" smtClean="0"/>
            </a:br>
            <a:r>
              <a:rPr lang="en-US" dirty="0" smtClean="0"/>
              <a:t>Constructivist View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A36-0D68-4D5C-9A7A-0DA16AE2B5B0}" type="slidenum">
              <a:rPr lang="en-US"/>
              <a:pPr/>
              <a:t>26</a:t>
            </a:fld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143000" y="1752600"/>
            <a:ext cx="6934200" cy="434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867400" y="3048000"/>
            <a:ext cx="1249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Politics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286000" y="3200400"/>
            <a:ext cx="266700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3028730" y="3807947"/>
            <a:ext cx="1326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Science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Politics of Science</a:t>
            </a:r>
            <a:br>
              <a:rPr lang="en-US" dirty="0" smtClean="0"/>
            </a:br>
            <a:r>
              <a:rPr lang="en-US" dirty="0" smtClean="0"/>
              <a:t>Constructivist View (when pressed)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A36-0D68-4D5C-9A7A-0DA16AE2B5B0}" type="slidenum">
              <a:rPr lang="en-US"/>
              <a:pPr/>
              <a:t>27</a:t>
            </a:fld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143000" y="1752600"/>
            <a:ext cx="6934200" cy="434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867400" y="3048000"/>
            <a:ext cx="1249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Politics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838200" y="4572000"/>
            <a:ext cx="266700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524000" y="5105400"/>
            <a:ext cx="1326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Science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Politics of Science</a:t>
            </a:r>
            <a:br>
              <a:rPr lang="en-CA" dirty="0" smtClean="0"/>
            </a:br>
            <a:r>
              <a:rPr lang="en-CA" dirty="0" smtClean="0"/>
              <a:t>Psychologists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Motivated reasoning helps explain the politicization of science</a:t>
            </a:r>
          </a:p>
          <a:p>
            <a:r>
              <a:rPr lang="en-CA" dirty="0" smtClean="0"/>
              <a:t>Scientific controversies mask underlying value differences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471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Clean energy solutions to climate change confront vexing problems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Clean energy transition constrained by carbon-based socio-technical energy system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The politics of science: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Motivated reasoning means scientific </a:t>
            </a:r>
            <a:r>
              <a:rPr lang="en-US" dirty="0" smtClean="0"/>
              <a:t>controversies are frequently more about underlying value </a:t>
            </a:r>
            <a:r>
              <a:rPr lang="en-US" dirty="0" smtClean="0"/>
              <a:t>conflicts (e.g., free of growing government)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FE5-891C-4B9D-A295-8261C1C13BB7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Mini-briefs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Mini-brief 1: Define your policy problem. Specify 3-4 criteria and 3-4 alternatives (begin in class January 24, due January 31 by noon).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US" dirty="0" smtClean="0"/>
              <a:t>Mini</a:t>
            </a:r>
            <a:r>
              <a:rPr lang="en-US" dirty="0"/>
              <a:t>-</a:t>
            </a:r>
            <a:r>
              <a:rPr lang="en-US" dirty="0" smtClean="0"/>
              <a:t>brief 2: Your minister has been asked to give a presentation to the International Energy Agency, which has just decided to conduct a review of your country’s energy system and policies. You are tasked with providing an overview of your system of government according to the following template (due February 7 in class)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Mini-brief 3: Your minister… You are tasked with providing an overview of existing energy policy in your jurisdiction as it relates to decarbonization (due March 7 at noon). </a:t>
            </a:r>
            <a:endParaRPr lang="en-CA" dirty="0" smtClean="0"/>
          </a:p>
          <a:p>
            <a:endParaRPr lang="en-CA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183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Carl Patton and David </a:t>
            </a:r>
            <a:r>
              <a:rPr lang="en-US" dirty="0" err="1"/>
              <a:t>Sawicki</a:t>
            </a:r>
            <a:r>
              <a:rPr lang="en-US" dirty="0"/>
              <a:t>, </a:t>
            </a:r>
            <a:r>
              <a:rPr lang="en-US" i="1" dirty="0"/>
              <a:t>Basic Methods of Policy Analysis and Planning</a:t>
            </a:r>
            <a:r>
              <a:rPr lang="en-US" dirty="0"/>
              <a:t>, (Englewood Cliffs, NJ: Prentice Hall, 1993), 2nd Edition, selected pages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(to be distributed)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US" dirty="0"/>
              <a:t>4 tutorials on policy analysis provided by the professor </a:t>
            </a:r>
            <a:r>
              <a:rPr lang="en-CA" dirty="0"/>
              <a:t>Tutorial text </a:t>
            </a:r>
            <a:r>
              <a:rPr lang="en-CA" u="sng" dirty="0">
                <a:hlinkClick r:id="rId2"/>
              </a:rPr>
              <a:t>http://frst523.forestry.ubc.ca/simulation/tutorials-text/</a:t>
            </a:r>
            <a:r>
              <a:rPr lang="en-CA" dirty="0"/>
              <a:t> or Tutorial videos </a:t>
            </a:r>
            <a:r>
              <a:rPr lang="en-CA" u="sng" dirty="0">
                <a:hlinkClick r:id="rId3"/>
              </a:rPr>
              <a:t>http://frst523.forestry.ubc.ca/simulation/tutorials-video/</a:t>
            </a:r>
            <a:r>
              <a:rPr lang="en-CA" dirty="0"/>
              <a:t> </a:t>
            </a:r>
          </a:p>
          <a:p>
            <a:r>
              <a:rPr lang="en-US" strike="sngStrike" dirty="0"/>
              <a:t>Case study </a:t>
            </a:r>
            <a:r>
              <a:rPr lang="en-US" strike="sngStrike" dirty="0" smtClean="0"/>
              <a:t>TBA</a:t>
            </a:r>
          </a:p>
          <a:p>
            <a:r>
              <a:rPr lang="en-US" dirty="0" smtClean="0"/>
              <a:t>By Tuesday noon, fill out the emailed spreadsheet for your jurisdiction and part of the energy system</a:t>
            </a:r>
          </a:p>
          <a:p>
            <a:r>
              <a:rPr lang="en-US" dirty="0" smtClean="0"/>
              <a:t>For class, bring in a one-sentence problem definition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r>
              <a:rPr lang="en-US" b="1" i="1" dirty="0"/>
              <a:t>Mini-brief 1: Define your policy problem. Specify 3-4 criteria and 3-4 alternatives (begin in class January 24, due January 31 by noon).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30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Today’s agenda</a:t>
            </a:r>
          </a:p>
        </p:txBody>
      </p:sp>
      <p:sp>
        <p:nvSpPr>
          <p:cNvPr id="15363" name="Text Placeholder 7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572000" cy="4830763"/>
          </a:xfrm>
        </p:spPr>
        <p:txBody>
          <a:bodyPr rtlCol="0">
            <a:normAutofit/>
          </a:bodyPr>
          <a:lstStyle/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Why challenge is so formidable (Victor)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Carbon lock-in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Polarization over science</a:t>
            </a:r>
            <a:endParaRPr lang="en-US" dirty="0" smtClean="0"/>
          </a:p>
          <a:p>
            <a:pPr marL="410972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 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4E2BA-2F19-4B91-BF1C-EB98A65E829C}" type="slidenum">
              <a:rPr lang="en-CA" smtClean="0"/>
              <a:pPr>
                <a:defRPr/>
              </a:pPr>
              <a:t>4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read an academic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What’s the main argument (or puzzle)?</a:t>
            </a:r>
          </a:p>
          <a:p>
            <a:r>
              <a:rPr lang="en-CA" dirty="0" smtClean="0"/>
              <a:t>What subsidiary arguments support it?</a:t>
            </a:r>
          </a:p>
          <a:p>
            <a:r>
              <a:rPr lang="en-CA" dirty="0" smtClean="0"/>
              <a:t>Are there underlying or explicit value assumptions?</a:t>
            </a:r>
          </a:p>
          <a:p>
            <a:r>
              <a:rPr lang="en-CA" dirty="0" smtClean="0"/>
              <a:t>What evidence is used to support the argument?</a:t>
            </a:r>
          </a:p>
          <a:p>
            <a:r>
              <a:rPr lang="en-CA" dirty="0" smtClean="0"/>
              <a:t>Does the evidence support the argument?</a:t>
            </a:r>
          </a:p>
          <a:p>
            <a:r>
              <a:rPr lang="en-CA" dirty="0" smtClean="0"/>
              <a:t>Do other (better?) arguments support the observed outcomes?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2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Feasible of </a:t>
            </a:r>
            <a:r>
              <a:rPr lang="en-US" dirty="0" err="1" smtClean="0"/>
              <a:t>Decarbonization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Sustainable Energy Policy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64C36-D54F-4E22-9D45-478F007C94D7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034338" cy="583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27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Victor’s 3 central political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412" indent="-514350">
              <a:buFont typeface="+mj-lt"/>
              <a:buAutoNum type="arabicPeriod"/>
            </a:pPr>
            <a:r>
              <a:rPr lang="en-US" dirty="0" smtClean="0"/>
              <a:t>Very deep cuts to GHG emissions are required</a:t>
            </a:r>
          </a:p>
          <a:p>
            <a:pPr marL="971550" lvl="1" indent="-514350"/>
            <a:r>
              <a:rPr lang="en-US" dirty="0" smtClean="0"/>
              <a:t>Long residence time of CO2 in atmosphere – given rate of emissions stock is hard to reverse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 smtClean="0"/>
              <a:t>Costs immediate, benefits uncertain and distant in time</a:t>
            </a:r>
          </a:p>
          <a:p>
            <a:pPr marL="971550" lvl="1" indent="-514350"/>
            <a:r>
              <a:rPr lang="en-US" dirty="0" smtClean="0"/>
              <a:t>“time inconsistency problem”</a:t>
            </a:r>
          </a:p>
          <a:p>
            <a:pPr marL="633412" indent="-514350">
              <a:buFont typeface="+mj-lt"/>
              <a:buAutoNum type="arabicPeriod"/>
            </a:pPr>
            <a:r>
              <a:rPr lang="en-US" dirty="0" smtClean="0"/>
              <a:t>Global nature of problem creates spatial inconsistency: local costs, global benefits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Hoberg’s</a:t>
            </a:r>
            <a:r>
              <a:rPr lang="en-US" dirty="0" smtClean="0"/>
              <a:t> version: Why climate action is so hard politically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9408-1764-434F-B894-11688FD815D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0"/>
          <a:ext cx="8305800" cy="8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86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Cost</a:t>
                      </a:r>
                      <a:r>
                        <a:rPr lang="en-US" sz="3200" baseline="0" dirty="0" smtClean="0"/>
                        <a:t> of Mitigation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Benefits</a:t>
                      </a:r>
                      <a:r>
                        <a:rPr lang="en-US" sz="3200" baseline="0" dirty="0" smtClean="0"/>
                        <a:t> of Mitigation</a:t>
                      </a:r>
                      <a:endParaRPr lang="en-US" sz="3200" dirty="0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4958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Relatively certain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Highly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uncertain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36576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Now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Distant in Time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27432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Here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Global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Victor’s 3 myths about policy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14042</TotalTime>
  <Words>989</Words>
  <Application>Microsoft Office PowerPoint</Application>
  <PresentationFormat>On-screen Show (4:3)</PresentationFormat>
  <Paragraphs>209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CEEN 525 Sustainable Energy as a  Social and Political Challenge   </vt:lpstr>
      <vt:lpstr>Full Policy brief</vt:lpstr>
      <vt:lpstr>Mini-briefs</vt:lpstr>
      <vt:lpstr>Today’s agenda</vt:lpstr>
      <vt:lpstr>How to read an academic paper</vt:lpstr>
      <vt:lpstr>Feasible of Decarbonization</vt:lpstr>
      <vt:lpstr>Victor’s 3 central political challenges</vt:lpstr>
      <vt:lpstr>Hoberg’s version: Why climate action is so hard politically</vt:lpstr>
      <vt:lpstr>Victor’s 3 myths about policy process</vt:lpstr>
      <vt:lpstr>Path Dependence</vt:lpstr>
      <vt:lpstr>PowerPoint Presentation</vt:lpstr>
      <vt:lpstr>PowerPoint Presentation</vt:lpstr>
      <vt:lpstr>Evolution of technical systems</vt:lpstr>
      <vt:lpstr>Techno-institutional complex</vt:lpstr>
      <vt:lpstr>PowerPoint Presentation</vt:lpstr>
      <vt:lpstr>PowerPoint Presentation</vt:lpstr>
      <vt:lpstr>Unruh</vt:lpstr>
      <vt:lpstr>Science and Politics</vt:lpstr>
      <vt:lpstr>Why is there still disagreement on climate science?</vt:lpstr>
      <vt:lpstr>Kahan</vt:lpstr>
      <vt:lpstr>Motivated reasoning</vt:lpstr>
      <vt:lpstr>PowerPoint Presentation</vt:lpstr>
      <vt:lpstr>If arguing science isn’t going to work, how would you convince a conservative climate skeptic of the need for climate action?</vt:lpstr>
      <vt:lpstr>The politics of science:  Classic view: separation</vt:lpstr>
      <vt:lpstr>Politics of Science: Recognition of “Trans-science”</vt:lpstr>
      <vt:lpstr>Politics of Science Constructivist View</vt:lpstr>
      <vt:lpstr>Politics of Science Constructivist View (when pressed)</vt:lpstr>
      <vt:lpstr>Politics of Science Psychologists view</vt:lpstr>
      <vt:lpstr>Wrapping up</vt:lpstr>
      <vt:lpstr>Next week</vt:lpstr>
    </vt:vector>
  </TitlesOfParts>
  <Company>UBC, Faculty of Forestry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Legacies of Trudeau (NEP) and Mulroney (NAFTA)</dc:title>
  <dc:creator>George Hoberg</dc:creator>
  <cp:lastModifiedBy>Hoberg, George</cp:lastModifiedBy>
  <cp:revision>688</cp:revision>
  <dcterms:created xsi:type="dcterms:W3CDTF">2008-01-29T02:29:52Z</dcterms:created>
  <dcterms:modified xsi:type="dcterms:W3CDTF">2017-01-17T21:19:15Z</dcterms:modified>
</cp:coreProperties>
</file>