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9" r:id="rId1"/>
    <p:sldMasterId id="2147483982" r:id="rId2"/>
    <p:sldMasterId id="2147483995" r:id="rId3"/>
  </p:sldMasterIdLst>
  <p:notesMasterIdLst>
    <p:notesMasterId r:id="rId43"/>
  </p:notesMasterIdLst>
  <p:sldIdLst>
    <p:sldId id="256" r:id="rId4"/>
    <p:sldId id="426" r:id="rId5"/>
    <p:sldId id="435" r:id="rId6"/>
    <p:sldId id="380" r:id="rId7"/>
    <p:sldId id="384" r:id="rId8"/>
    <p:sldId id="430" r:id="rId9"/>
    <p:sldId id="431" r:id="rId10"/>
    <p:sldId id="432" r:id="rId11"/>
    <p:sldId id="433" r:id="rId12"/>
    <p:sldId id="434" r:id="rId13"/>
    <p:sldId id="388" r:id="rId14"/>
    <p:sldId id="443" r:id="rId15"/>
    <p:sldId id="383" r:id="rId16"/>
    <p:sldId id="436" r:id="rId17"/>
    <p:sldId id="398" r:id="rId18"/>
    <p:sldId id="407" r:id="rId19"/>
    <p:sldId id="399" r:id="rId20"/>
    <p:sldId id="444" r:id="rId21"/>
    <p:sldId id="364" r:id="rId22"/>
    <p:sldId id="368" r:id="rId23"/>
    <p:sldId id="369" r:id="rId24"/>
    <p:sldId id="437" r:id="rId25"/>
    <p:sldId id="438" r:id="rId26"/>
    <p:sldId id="405" r:id="rId27"/>
    <p:sldId id="445" r:id="rId28"/>
    <p:sldId id="439" r:id="rId29"/>
    <p:sldId id="440" r:id="rId30"/>
    <p:sldId id="441" r:id="rId31"/>
    <p:sldId id="442" r:id="rId32"/>
    <p:sldId id="414" r:id="rId33"/>
    <p:sldId id="415" r:id="rId34"/>
    <p:sldId id="416" r:id="rId35"/>
    <p:sldId id="417" r:id="rId36"/>
    <p:sldId id="424" r:id="rId37"/>
    <p:sldId id="406" r:id="rId38"/>
    <p:sldId id="427" r:id="rId39"/>
    <p:sldId id="429" r:id="rId40"/>
    <p:sldId id="428" r:id="rId41"/>
    <p:sldId id="425" r:id="rId42"/>
  </p:sldIdLst>
  <p:sldSz cx="9144000" cy="6858000" type="screen4x3"/>
  <p:notesSz cx="6858000" cy="9144000"/>
  <p:defaultTextStyle>
    <a:defPPr>
      <a:defRPr lang="en-C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57" autoAdjust="0"/>
    <p:restoredTop sz="90361" autoAdjust="0"/>
  </p:normalViewPr>
  <p:slideViewPr>
    <p:cSldViewPr>
      <p:cViewPr varScale="1">
        <p:scale>
          <a:sx n="109" d="100"/>
          <a:sy n="109" d="100"/>
        </p:scale>
        <p:origin x="-50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64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heme" Target="theme/theme1.xml"/><Relationship Id="rId20" Type="http://schemas.openxmlformats.org/officeDocument/2006/relationships/slide" Target="slides/slide17.xml"/><Relationship Id="rId41" Type="http://schemas.openxmlformats.org/officeDocument/2006/relationships/slide" Target="slides/slide3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87D850-364B-9A4D-B60A-6AA6B053AFAA}" type="doc">
      <dgm:prSet loTypeId="urn:microsoft.com/office/officeart/2005/8/layout/default" loCatId="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BD8207F1-440C-8A40-8C8D-3BCE43D139A8}">
      <dgm:prSet/>
      <dgm:spPr/>
      <dgm:t>
        <a:bodyPr/>
        <a:lstStyle/>
        <a:p>
          <a:pPr rtl="0"/>
          <a:r>
            <a:rPr lang="en-US" smtClean="0"/>
            <a:t>lobby</a:t>
          </a:r>
          <a:endParaRPr lang="en-US"/>
        </a:p>
      </dgm:t>
    </dgm:pt>
    <dgm:pt modelId="{BD5383C9-2899-AF4C-A625-ED56683D4AB2}" type="parTrans" cxnId="{AC96EEB6-8397-CD4A-8A3C-52CF015AA71C}">
      <dgm:prSet/>
      <dgm:spPr/>
      <dgm:t>
        <a:bodyPr/>
        <a:lstStyle/>
        <a:p>
          <a:endParaRPr lang="en-US"/>
        </a:p>
      </dgm:t>
    </dgm:pt>
    <dgm:pt modelId="{F898CADA-7C09-B64D-9F12-831C3384DB9D}" type="sibTrans" cxnId="{AC96EEB6-8397-CD4A-8A3C-52CF015AA71C}">
      <dgm:prSet/>
      <dgm:spPr/>
      <dgm:t>
        <a:bodyPr/>
        <a:lstStyle/>
        <a:p>
          <a:endParaRPr lang="en-US"/>
        </a:p>
      </dgm:t>
    </dgm:pt>
    <dgm:pt modelId="{BB449983-F990-C840-8C97-4A4258E5688A}">
      <dgm:prSet/>
      <dgm:spPr/>
      <dgm:t>
        <a:bodyPr/>
        <a:lstStyle/>
        <a:p>
          <a:pPr rtl="0"/>
          <a:r>
            <a:rPr lang="en-US" smtClean="0"/>
            <a:t>influence public opinion </a:t>
          </a:r>
          <a:endParaRPr lang="en-US"/>
        </a:p>
      </dgm:t>
    </dgm:pt>
    <dgm:pt modelId="{F0B87C56-9B6A-E242-A8ED-97A3A1FB01B4}" type="parTrans" cxnId="{CDD5ADC4-35F9-7242-B603-66B983166702}">
      <dgm:prSet/>
      <dgm:spPr/>
      <dgm:t>
        <a:bodyPr/>
        <a:lstStyle/>
        <a:p>
          <a:endParaRPr lang="en-US"/>
        </a:p>
      </dgm:t>
    </dgm:pt>
    <dgm:pt modelId="{E7D432EF-421F-1C49-A092-F1B790D13AAB}" type="sibTrans" cxnId="{CDD5ADC4-35F9-7242-B603-66B983166702}">
      <dgm:prSet/>
      <dgm:spPr/>
      <dgm:t>
        <a:bodyPr/>
        <a:lstStyle/>
        <a:p>
          <a:endParaRPr lang="en-US"/>
        </a:p>
      </dgm:t>
    </dgm:pt>
    <dgm:pt modelId="{A4E00A87-902A-6B48-8BFA-9F2E37C9C15B}">
      <dgm:prSet/>
      <dgm:spPr/>
      <dgm:t>
        <a:bodyPr/>
        <a:lstStyle/>
        <a:p>
          <a:pPr rtl="0"/>
          <a:r>
            <a:rPr lang="en-US" smtClean="0"/>
            <a:t>finance elections</a:t>
          </a:r>
          <a:endParaRPr lang="en-US"/>
        </a:p>
      </dgm:t>
    </dgm:pt>
    <dgm:pt modelId="{1F559FF5-BC29-BA45-AC37-0872733C5DA5}" type="parTrans" cxnId="{61EAEB48-C0B5-3C46-963F-D3BCCEE0377A}">
      <dgm:prSet/>
      <dgm:spPr/>
      <dgm:t>
        <a:bodyPr/>
        <a:lstStyle/>
        <a:p>
          <a:endParaRPr lang="en-US"/>
        </a:p>
      </dgm:t>
    </dgm:pt>
    <dgm:pt modelId="{A2BDD70F-C44D-6741-818A-441A40BA34F4}" type="sibTrans" cxnId="{61EAEB48-C0B5-3C46-963F-D3BCCEE0377A}">
      <dgm:prSet/>
      <dgm:spPr/>
      <dgm:t>
        <a:bodyPr/>
        <a:lstStyle/>
        <a:p>
          <a:endParaRPr lang="en-US"/>
        </a:p>
      </dgm:t>
    </dgm:pt>
    <dgm:pt modelId="{6ACF562F-118D-C44D-A89B-E5ADD1D69184}">
      <dgm:prSet/>
      <dgm:spPr/>
      <dgm:t>
        <a:bodyPr/>
        <a:lstStyle/>
        <a:p>
          <a:pPr rtl="0"/>
          <a:r>
            <a:rPr lang="en-US" smtClean="0"/>
            <a:t>form coalitions</a:t>
          </a:r>
          <a:endParaRPr lang="en-US"/>
        </a:p>
      </dgm:t>
    </dgm:pt>
    <dgm:pt modelId="{D0D51899-7135-004D-AEB9-B46D4B1D4D2C}" type="parTrans" cxnId="{EDE0C6D0-D30A-D44D-AA52-870E9F2CA736}">
      <dgm:prSet/>
      <dgm:spPr/>
      <dgm:t>
        <a:bodyPr/>
        <a:lstStyle/>
        <a:p>
          <a:endParaRPr lang="en-US"/>
        </a:p>
      </dgm:t>
    </dgm:pt>
    <dgm:pt modelId="{F6977AA9-5E20-B846-BE83-9054E8FDA6F3}" type="sibTrans" cxnId="{EDE0C6D0-D30A-D44D-AA52-870E9F2CA736}">
      <dgm:prSet/>
      <dgm:spPr/>
      <dgm:t>
        <a:bodyPr/>
        <a:lstStyle/>
        <a:p>
          <a:endParaRPr lang="en-US"/>
        </a:p>
      </dgm:t>
    </dgm:pt>
    <dgm:pt modelId="{CC5C5C49-310B-2041-89DA-792AC73947AB}">
      <dgm:prSet/>
      <dgm:spPr/>
      <dgm:t>
        <a:bodyPr/>
        <a:lstStyle/>
        <a:p>
          <a:pPr rtl="0"/>
          <a:r>
            <a:rPr lang="en-US" smtClean="0"/>
            <a:t>direct action</a:t>
          </a:r>
          <a:endParaRPr lang="en-US"/>
        </a:p>
      </dgm:t>
    </dgm:pt>
    <dgm:pt modelId="{64C081CF-AF5B-B747-896C-17BEFCB77C67}" type="parTrans" cxnId="{E0B54C5A-AC66-114D-B5BE-6A242E20691C}">
      <dgm:prSet/>
      <dgm:spPr/>
      <dgm:t>
        <a:bodyPr/>
        <a:lstStyle/>
        <a:p>
          <a:endParaRPr lang="en-US"/>
        </a:p>
      </dgm:t>
    </dgm:pt>
    <dgm:pt modelId="{F61351CE-171A-C741-8437-E9EFCAA8DC16}" type="sibTrans" cxnId="{E0B54C5A-AC66-114D-B5BE-6A242E20691C}">
      <dgm:prSet/>
      <dgm:spPr/>
      <dgm:t>
        <a:bodyPr/>
        <a:lstStyle/>
        <a:p>
          <a:endParaRPr lang="en-US"/>
        </a:p>
      </dgm:t>
    </dgm:pt>
    <dgm:pt modelId="{585A0C80-C153-7342-899A-2622F1D3F9A4}" type="pres">
      <dgm:prSet presAssocID="{3987D850-364B-9A4D-B60A-6AA6B053AFA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26A20B6B-ECA4-BF40-B420-2513F2BA2C4B}" type="pres">
      <dgm:prSet presAssocID="{BD8207F1-440C-8A40-8C8D-3BCE43D139A8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DAD402A3-27B6-DE49-8885-FBA79970BC05}" type="pres">
      <dgm:prSet presAssocID="{F898CADA-7C09-B64D-9F12-831C3384DB9D}" presName="sibTrans" presStyleCnt="0"/>
      <dgm:spPr/>
    </dgm:pt>
    <dgm:pt modelId="{D42DCB9D-5563-3F4A-8DF7-188F370E8EC9}" type="pres">
      <dgm:prSet presAssocID="{BB449983-F990-C840-8C97-4A4258E5688A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099D2800-FDD7-AF4C-B98B-8E2D80E413F0}" type="pres">
      <dgm:prSet presAssocID="{E7D432EF-421F-1C49-A092-F1B790D13AAB}" presName="sibTrans" presStyleCnt="0"/>
      <dgm:spPr/>
    </dgm:pt>
    <dgm:pt modelId="{2A5AADCA-FC29-2841-82B0-3DB77CB26E09}" type="pres">
      <dgm:prSet presAssocID="{A4E00A87-902A-6B48-8BFA-9F2E37C9C15B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F5447B8F-6501-DB4F-ACDD-E67A6905C60F}" type="pres">
      <dgm:prSet presAssocID="{A2BDD70F-C44D-6741-818A-441A40BA34F4}" presName="sibTrans" presStyleCnt="0"/>
      <dgm:spPr/>
    </dgm:pt>
    <dgm:pt modelId="{112B4CED-428B-7C43-A8F2-494802ED32F9}" type="pres">
      <dgm:prSet presAssocID="{6ACF562F-118D-C44D-A89B-E5ADD1D69184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62F52A74-03CF-6B44-B2BD-4CDDE1470AAD}" type="pres">
      <dgm:prSet presAssocID="{F6977AA9-5E20-B846-BE83-9054E8FDA6F3}" presName="sibTrans" presStyleCnt="0"/>
      <dgm:spPr/>
    </dgm:pt>
    <dgm:pt modelId="{6367137A-F967-7147-995B-C8194CBB4220}" type="pres">
      <dgm:prSet presAssocID="{CC5C5C49-310B-2041-89DA-792AC73947AB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AC96EEB6-8397-CD4A-8A3C-52CF015AA71C}" srcId="{3987D850-364B-9A4D-B60A-6AA6B053AFAA}" destId="{BD8207F1-440C-8A40-8C8D-3BCE43D139A8}" srcOrd="0" destOrd="0" parTransId="{BD5383C9-2899-AF4C-A625-ED56683D4AB2}" sibTransId="{F898CADA-7C09-B64D-9F12-831C3384DB9D}"/>
    <dgm:cxn modelId="{CDD5ADC4-35F9-7242-B603-66B983166702}" srcId="{3987D850-364B-9A4D-B60A-6AA6B053AFAA}" destId="{BB449983-F990-C840-8C97-4A4258E5688A}" srcOrd="1" destOrd="0" parTransId="{F0B87C56-9B6A-E242-A8ED-97A3A1FB01B4}" sibTransId="{E7D432EF-421F-1C49-A092-F1B790D13AAB}"/>
    <dgm:cxn modelId="{9E7E6519-698D-4786-96AF-0607C0AD5B1B}" type="presOf" srcId="{CC5C5C49-310B-2041-89DA-792AC73947AB}" destId="{6367137A-F967-7147-995B-C8194CBB4220}" srcOrd="0" destOrd="0" presId="urn:microsoft.com/office/officeart/2005/8/layout/default"/>
    <dgm:cxn modelId="{7E2FC4EB-E412-4CBE-89CD-A6B64EDEE38F}" type="presOf" srcId="{A4E00A87-902A-6B48-8BFA-9F2E37C9C15B}" destId="{2A5AADCA-FC29-2841-82B0-3DB77CB26E09}" srcOrd="0" destOrd="0" presId="urn:microsoft.com/office/officeart/2005/8/layout/default"/>
    <dgm:cxn modelId="{EDE0C6D0-D30A-D44D-AA52-870E9F2CA736}" srcId="{3987D850-364B-9A4D-B60A-6AA6B053AFAA}" destId="{6ACF562F-118D-C44D-A89B-E5ADD1D69184}" srcOrd="3" destOrd="0" parTransId="{D0D51899-7135-004D-AEB9-B46D4B1D4D2C}" sibTransId="{F6977AA9-5E20-B846-BE83-9054E8FDA6F3}"/>
    <dgm:cxn modelId="{61EAEB48-C0B5-3C46-963F-D3BCCEE0377A}" srcId="{3987D850-364B-9A4D-B60A-6AA6B053AFAA}" destId="{A4E00A87-902A-6B48-8BFA-9F2E37C9C15B}" srcOrd="2" destOrd="0" parTransId="{1F559FF5-BC29-BA45-AC37-0872733C5DA5}" sibTransId="{A2BDD70F-C44D-6741-818A-441A40BA34F4}"/>
    <dgm:cxn modelId="{D16383E4-A689-431A-960D-8E69B2856ED7}" type="presOf" srcId="{BB449983-F990-C840-8C97-4A4258E5688A}" destId="{D42DCB9D-5563-3F4A-8DF7-188F370E8EC9}" srcOrd="0" destOrd="0" presId="urn:microsoft.com/office/officeart/2005/8/layout/default"/>
    <dgm:cxn modelId="{CA773AA3-7D59-4CAB-9AAE-56EF28E415E1}" type="presOf" srcId="{3987D850-364B-9A4D-B60A-6AA6B053AFAA}" destId="{585A0C80-C153-7342-899A-2622F1D3F9A4}" srcOrd="0" destOrd="0" presId="urn:microsoft.com/office/officeart/2005/8/layout/default"/>
    <dgm:cxn modelId="{E0B54C5A-AC66-114D-B5BE-6A242E20691C}" srcId="{3987D850-364B-9A4D-B60A-6AA6B053AFAA}" destId="{CC5C5C49-310B-2041-89DA-792AC73947AB}" srcOrd="4" destOrd="0" parTransId="{64C081CF-AF5B-B747-896C-17BEFCB77C67}" sibTransId="{F61351CE-171A-C741-8437-E9EFCAA8DC16}"/>
    <dgm:cxn modelId="{844642D5-2BE4-4813-B3FB-571E80FAA781}" type="presOf" srcId="{BD8207F1-440C-8A40-8C8D-3BCE43D139A8}" destId="{26A20B6B-ECA4-BF40-B420-2513F2BA2C4B}" srcOrd="0" destOrd="0" presId="urn:microsoft.com/office/officeart/2005/8/layout/default"/>
    <dgm:cxn modelId="{7B05C265-C449-4F30-84A0-6A39D1713067}" type="presOf" srcId="{6ACF562F-118D-C44D-A89B-E5ADD1D69184}" destId="{112B4CED-428B-7C43-A8F2-494802ED32F9}" srcOrd="0" destOrd="0" presId="urn:microsoft.com/office/officeart/2005/8/layout/default"/>
    <dgm:cxn modelId="{04648882-170B-4A79-9EFD-52C40A83696B}" type="presParOf" srcId="{585A0C80-C153-7342-899A-2622F1D3F9A4}" destId="{26A20B6B-ECA4-BF40-B420-2513F2BA2C4B}" srcOrd="0" destOrd="0" presId="urn:microsoft.com/office/officeart/2005/8/layout/default"/>
    <dgm:cxn modelId="{C62AF3E1-D2DD-4EAF-993C-0DE081AED2AC}" type="presParOf" srcId="{585A0C80-C153-7342-899A-2622F1D3F9A4}" destId="{DAD402A3-27B6-DE49-8885-FBA79970BC05}" srcOrd="1" destOrd="0" presId="urn:microsoft.com/office/officeart/2005/8/layout/default"/>
    <dgm:cxn modelId="{FE05331A-3728-416E-A0C2-BAB9EFE1F299}" type="presParOf" srcId="{585A0C80-C153-7342-899A-2622F1D3F9A4}" destId="{D42DCB9D-5563-3F4A-8DF7-188F370E8EC9}" srcOrd="2" destOrd="0" presId="urn:microsoft.com/office/officeart/2005/8/layout/default"/>
    <dgm:cxn modelId="{9161F3FE-E27A-42CB-B456-DFB898E60B08}" type="presParOf" srcId="{585A0C80-C153-7342-899A-2622F1D3F9A4}" destId="{099D2800-FDD7-AF4C-B98B-8E2D80E413F0}" srcOrd="3" destOrd="0" presId="urn:microsoft.com/office/officeart/2005/8/layout/default"/>
    <dgm:cxn modelId="{50165150-AE64-4170-89A2-3C853B0BDC39}" type="presParOf" srcId="{585A0C80-C153-7342-899A-2622F1D3F9A4}" destId="{2A5AADCA-FC29-2841-82B0-3DB77CB26E09}" srcOrd="4" destOrd="0" presId="urn:microsoft.com/office/officeart/2005/8/layout/default"/>
    <dgm:cxn modelId="{DC5D9A8C-50CD-47BC-86A9-5D19CF349188}" type="presParOf" srcId="{585A0C80-C153-7342-899A-2622F1D3F9A4}" destId="{F5447B8F-6501-DB4F-ACDD-E67A6905C60F}" srcOrd="5" destOrd="0" presId="urn:microsoft.com/office/officeart/2005/8/layout/default"/>
    <dgm:cxn modelId="{7D61E8DF-F663-41BF-B22A-5105C2D02E4F}" type="presParOf" srcId="{585A0C80-C153-7342-899A-2622F1D3F9A4}" destId="{112B4CED-428B-7C43-A8F2-494802ED32F9}" srcOrd="6" destOrd="0" presId="urn:microsoft.com/office/officeart/2005/8/layout/default"/>
    <dgm:cxn modelId="{E55273B8-1764-448D-80F2-1C44C0778D60}" type="presParOf" srcId="{585A0C80-C153-7342-899A-2622F1D3F9A4}" destId="{62F52A74-03CF-6B44-B2BD-4CDDE1470AAD}" srcOrd="7" destOrd="0" presId="urn:microsoft.com/office/officeart/2005/8/layout/default"/>
    <dgm:cxn modelId="{F6112E46-DB11-445F-9EEC-11180B4A44E8}" type="presParOf" srcId="{585A0C80-C153-7342-899A-2622F1D3F9A4}" destId="{6367137A-F967-7147-995B-C8194CBB4220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D5615ED-1858-2645-825A-9D32E54E4F02}" type="doc">
      <dgm:prSet loTypeId="urn:microsoft.com/office/officeart/2005/8/layout/default" loCatId="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FF9D003-AF86-174C-A22F-03F3652DD25D}">
      <dgm:prSet/>
      <dgm:spPr/>
      <dgm:t>
        <a:bodyPr/>
        <a:lstStyle/>
        <a:p>
          <a:pPr rtl="0"/>
          <a:r>
            <a:rPr lang="en-US" dirty="0" smtClean="0"/>
            <a:t>change the rules </a:t>
          </a:r>
          <a:endParaRPr lang="en-US" dirty="0"/>
        </a:p>
      </dgm:t>
    </dgm:pt>
    <dgm:pt modelId="{8337D8FC-7EF7-5D4A-95F7-59878EA9516F}" type="parTrans" cxnId="{1ADA38A2-4A58-F748-86B2-C9FCFD406F0E}">
      <dgm:prSet/>
      <dgm:spPr/>
      <dgm:t>
        <a:bodyPr/>
        <a:lstStyle/>
        <a:p>
          <a:endParaRPr lang="en-US"/>
        </a:p>
      </dgm:t>
    </dgm:pt>
    <dgm:pt modelId="{BCC597D3-D934-2242-A802-DF332F42C833}" type="sibTrans" cxnId="{1ADA38A2-4A58-F748-86B2-C9FCFD406F0E}">
      <dgm:prSet/>
      <dgm:spPr/>
      <dgm:t>
        <a:bodyPr/>
        <a:lstStyle/>
        <a:p>
          <a:endParaRPr lang="en-US"/>
        </a:p>
      </dgm:t>
    </dgm:pt>
    <dgm:pt modelId="{5C40E774-6C66-4842-ADA3-11E75FD0A756}">
      <dgm:prSet/>
      <dgm:spPr/>
      <dgm:t>
        <a:bodyPr/>
        <a:lstStyle/>
        <a:p>
          <a:pPr rtl="0"/>
          <a:r>
            <a:rPr lang="en-US" dirty="0" smtClean="0"/>
            <a:t>venue shifting</a:t>
          </a:r>
          <a:endParaRPr lang="en-US" dirty="0"/>
        </a:p>
      </dgm:t>
    </dgm:pt>
    <dgm:pt modelId="{4B0D3ADA-4559-B749-ACEE-B3D265A37A69}" type="parTrans" cxnId="{35777D34-C870-AB4C-9379-4895F07B01E7}">
      <dgm:prSet/>
      <dgm:spPr/>
      <dgm:t>
        <a:bodyPr/>
        <a:lstStyle/>
        <a:p>
          <a:endParaRPr lang="en-US"/>
        </a:p>
      </dgm:t>
    </dgm:pt>
    <dgm:pt modelId="{2A027034-4555-A14A-B862-487876862008}" type="sibTrans" cxnId="{35777D34-C870-AB4C-9379-4895F07B01E7}">
      <dgm:prSet/>
      <dgm:spPr/>
      <dgm:t>
        <a:bodyPr/>
        <a:lstStyle/>
        <a:p>
          <a:endParaRPr lang="en-US"/>
        </a:p>
      </dgm:t>
    </dgm:pt>
    <dgm:pt modelId="{42E32C48-7855-9C4F-AA48-8B4C91097D43}">
      <dgm:prSet/>
      <dgm:spPr/>
      <dgm:t>
        <a:bodyPr/>
        <a:lstStyle/>
        <a:p>
          <a:pPr rtl="0"/>
          <a:r>
            <a:rPr lang="en-US" dirty="0" smtClean="0"/>
            <a:t>framing</a:t>
          </a:r>
          <a:endParaRPr lang="en-US" dirty="0"/>
        </a:p>
      </dgm:t>
    </dgm:pt>
    <dgm:pt modelId="{A6B679CB-DC42-D447-AF4E-43A7F28F7E04}" type="parTrans" cxnId="{B4D016FD-1B95-2346-8080-A8CC85EFB551}">
      <dgm:prSet/>
      <dgm:spPr/>
      <dgm:t>
        <a:bodyPr/>
        <a:lstStyle/>
        <a:p>
          <a:endParaRPr lang="en-US"/>
        </a:p>
      </dgm:t>
    </dgm:pt>
    <dgm:pt modelId="{FC67F2C5-3392-1A4D-BC9F-DD4549227C0A}" type="sibTrans" cxnId="{B4D016FD-1B95-2346-8080-A8CC85EFB551}">
      <dgm:prSet/>
      <dgm:spPr/>
      <dgm:t>
        <a:bodyPr/>
        <a:lstStyle/>
        <a:p>
          <a:endParaRPr lang="en-US"/>
        </a:p>
      </dgm:t>
    </dgm:pt>
    <dgm:pt modelId="{4458D7D6-02A8-3042-97BD-0ED2C716EFEB}" type="pres">
      <dgm:prSet presAssocID="{1D5615ED-1858-2645-825A-9D32E54E4F0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02A97425-DFA6-7245-A7FF-9838E139567D}" type="pres">
      <dgm:prSet presAssocID="{1FF9D003-AF86-174C-A22F-03F3652DD25D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EA5EF515-7638-A14F-948D-CDFFB1F5CA11}" type="pres">
      <dgm:prSet presAssocID="{BCC597D3-D934-2242-A802-DF332F42C833}" presName="sibTrans" presStyleCnt="0"/>
      <dgm:spPr/>
    </dgm:pt>
    <dgm:pt modelId="{4EB5ED1C-069D-3740-AF6D-FB219A8D2355}" type="pres">
      <dgm:prSet presAssocID="{5C40E774-6C66-4842-ADA3-11E75FD0A75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8437C744-B6B8-4341-A90A-E8096B5DF672}" type="pres">
      <dgm:prSet presAssocID="{2A027034-4555-A14A-B862-487876862008}" presName="sibTrans" presStyleCnt="0"/>
      <dgm:spPr/>
    </dgm:pt>
    <dgm:pt modelId="{C04353E6-CA7F-2140-B8A3-395829C3AE15}" type="pres">
      <dgm:prSet presAssocID="{42E32C48-7855-9C4F-AA48-8B4C91097D4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AD45B393-FCE0-487C-993D-F0DC88004A82}" type="presOf" srcId="{1D5615ED-1858-2645-825A-9D32E54E4F02}" destId="{4458D7D6-02A8-3042-97BD-0ED2C716EFEB}" srcOrd="0" destOrd="0" presId="urn:microsoft.com/office/officeart/2005/8/layout/default"/>
    <dgm:cxn modelId="{35777D34-C870-AB4C-9379-4895F07B01E7}" srcId="{1D5615ED-1858-2645-825A-9D32E54E4F02}" destId="{5C40E774-6C66-4842-ADA3-11E75FD0A756}" srcOrd="1" destOrd="0" parTransId="{4B0D3ADA-4559-B749-ACEE-B3D265A37A69}" sibTransId="{2A027034-4555-A14A-B862-487876862008}"/>
    <dgm:cxn modelId="{B4D016FD-1B95-2346-8080-A8CC85EFB551}" srcId="{1D5615ED-1858-2645-825A-9D32E54E4F02}" destId="{42E32C48-7855-9C4F-AA48-8B4C91097D43}" srcOrd="2" destOrd="0" parTransId="{A6B679CB-DC42-D447-AF4E-43A7F28F7E04}" sibTransId="{FC67F2C5-3392-1A4D-BC9F-DD4549227C0A}"/>
    <dgm:cxn modelId="{5BE23FC8-A25A-4643-A071-A313D75B638C}" type="presOf" srcId="{1FF9D003-AF86-174C-A22F-03F3652DD25D}" destId="{02A97425-DFA6-7245-A7FF-9838E139567D}" srcOrd="0" destOrd="0" presId="urn:microsoft.com/office/officeart/2005/8/layout/default"/>
    <dgm:cxn modelId="{59EEA032-301A-42F3-BD61-7540E9F15765}" type="presOf" srcId="{5C40E774-6C66-4842-ADA3-11E75FD0A756}" destId="{4EB5ED1C-069D-3740-AF6D-FB219A8D2355}" srcOrd="0" destOrd="0" presId="urn:microsoft.com/office/officeart/2005/8/layout/default"/>
    <dgm:cxn modelId="{1ADA38A2-4A58-F748-86B2-C9FCFD406F0E}" srcId="{1D5615ED-1858-2645-825A-9D32E54E4F02}" destId="{1FF9D003-AF86-174C-A22F-03F3652DD25D}" srcOrd="0" destOrd="0" parTransId="{8337D8FC-7EF7-5D4A-95F7-59878EA9516F}" sibTransId="{BCC597D3-D934-2242-A802-DF332F42C833}"/>
    <dgm:cxn modelId="{60FACCB9-D7E3-466A-9A50-8B0F421D9164}" type="presOf" srcId="{42E32C48-7855-9C4F-AA48-8B4C91097D43}" destId="{C04353E6-CA7F-2140-B8A3-395829C3AE15}" srcOrd="0" destOrd="0" presId="urn:microsoft.com/office/officeart/2005/8/layout/default"/>
    <dgm:cxn modelId="{882BAD04-878D-4F03-BA47-492840B6C3B8}" type="presParOf" srcId="{4458D7D6-02A8-3042-97BD-0ED2C716EFEB}" destId="{02A97425-DFA6-7245-A7FF-9838E139567D}" srcOrd="0" destOrd="0" presId="urn:microsoft.com/office/officeart/2005/8/layout/default"/>
    <dgm:cxn modelId="{08B74604-3D8D-492E-8911-9CF0BDCC24EE}" type="presParOf" srcId="{4458D7D6-02A8-3042-97BD-0ED2C716EFEB}" destId="{EA5EF515-7638-A14F-948D-CDFFB1F5CA11}" srcOrd="1" destOrd="0" presId="urn:microsoft.com/office/officeart/2005/8/layout/default"/>
    <dgm:cxn modelId="{399A2A99-F48B-49DF-B666-3A4148747AC4}" type="presParOf" srcId="{4458D7D6-02A8-3042-97BD-0ED2C716EFEB}" destId="{4EB5ED1C-069D-3740-AF6D-FB219A8D2355}" srcOrd="2" destOrd="0" presId="urn:microsoft.com/office/officeart/2005/8/layout/default"/>
    <dgm:cxn modelId="{17EA510B-AC25-45DB-85A3-ADD32BB640EF}" type="presParOf" srcId="{4458D7D6-02A8-3042-97BD-0ED2C716EFEB}" destId="{8437C744-B6B8-4341-A90A-E8096B5DF672}" srcOrd="3" destOrd="0" presId="urn:microsoft.com/office/officeart/2005/8/layout/default"/>
    <dgm:cxn modelId="{84865A4A-D7DE-45A8-B469-B76E73FA2495}" type="presParOf" srcId="{4458D7D6-02A8-3042-97BD-0ED2C716EFEB}" destId="{C04353E6-CA7F-2140-B8A3-395829C3AE15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A20B6B-ECA4-BF40-B420-2513F2BA2C4B}">
      <dsp:nvSpPr>
        <dsp:cNvPr id="0" name=""/>
        <dsp:cNvSpPr/>
      </dsp:nvSpPr>
      <dsp:spPr>
        <a:xfrm>
          <a:off x="48852" y="942"/>
          <a:ext cx="2312044" cy="138722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smtClean="0"/>
            <a:t>lobby</a:t>
          </a:r>
          <a:endParaRPr lang="en-US" sz="2800" kern="1200"/>
        </a:p>
      </dsp:txBody>
      <dsp:txXfrm>
        <a:off x="48852" y="942"/>
        <a:ext cx="2312044" cy="1387226"/>
      </dsp:txXfrm>
    </dsp:sp>
    <dsp:sp modelId="{D42DCB9D-5563-3F4A-8DF7-188F370E8EC9}">
      <dsp:nvSpPr>
        <dsp:cNvPr id="0" name=""/>
        <dsp:cNvSpPr/>
      </dsp:nvSpPr>
      <dsp:spPr>
        <a:xfrm>
          <a:off x="2592102" y="942"/>
          <a:ext cx="2312044" cy="138722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smtClean="0"/>
            <a:t>influence public opinion </a:t>
          </a:r>
          <a:endParaRPr lang="en-US" sz="2800" kern="1200"/>
        </a:p>
      </dsp:txBody>
      <dsp:txXfrm>
        <a:off x="2592102" y="942"/>
        <a:ext cx="2312044" cy="1387226"/>
      </dsp:txXfrm>
    </dsp:sp>
    <dsp:sp modelId="{2A5AADCA-FC29-2841-82B0-3DB77CB26E09}">
      <dsp:nvSpPr>
        <dsp:cNvPr id="0" name=""/>
        <dsp:cNvSpPr/>
      </dsp:nvSpPr>
      <dsp:spPr>
        <a:xfrm>
          <a:off x="48852" y="1619374"/>
          <a:ext cx="2312044" cy="138722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smtClean="0"/>
            <a:t>finance elections</a:t>
          </a:r>
          <a:endParaRPr lang="en-US" sz="2800" kern="1200"/>
        </a:p>
      </dsp:txBody>
      <dsp:txXfrm>
        <a:off x="48852" y="1619374"/>
        <a:ext cx="2312044" cy="1387226"/>
      </dsp:txXfrm>
    </dsp:sp>
    <dsp:sp modelId="{112B4CED-428B-7C43-A8F2-494802ED32F9}">
      <dsp:nvSpPr>
        <dsp:cNvPr id="0" name=""/>
        <dsp:cNvSpPr/>
      </dsp:nvSpPr>
      <dsp:spPr>
        <a:xfrm>
          <a:off x="2592102" y="1619374"/>
          <a:ext cx="2312044" cy="138722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smtClean="0"/>
            <a:t>form coalitions</a:t>
          </a:r>
          <a:endParaRPr lang="en-US" sz="2800" kern="1200"/>
        </a:p>
      </dsp:txBody>
      <dsp:txXfrm>
        <a:off x="2592102" y="1619374"/>
        <a:ext cx="2312044" cy="1387226"/>
      </dsp:txXfrm>
    </dsp:sp>
    <dsp:sp modelId="{6367137A-F967-7147-995B-C8194CBB4220}">
      <dsp:nvSpPr>
        <dsp:cNvPr id="0" name=""/>
        <dsp:cNvSpPr/>
      </dsp:nvSpPr>
      <dsp:spPr>
        <a:xfrm>
          <a:off x="1320477" y="3237805"/>
          <a:ext cx="2312044" cy="138722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smtClean="0"/>
            <a:t>direct action</a:t>
          </a:r>
          <a:endParaRPr lang="en-US" sz="2800" kern="1200"/>
        </a:p>
      </dsp:txBody>
      <dsp:txXfrm>
        <a:off x="1320477" y="3237805"/>
        <a:ext cx="2312044" cy="13872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A97425-DFA6-7245-A7FF-9838E139567D}">
      <dsp:nvSpPr>
        <dsp:cNvPr id="0" name=""/>
        <dsp:cNvSpPr/>
      </dsp:nvSpPr>
      <dsp:spPr>
        <a:xfrm>
          <a:off x="460905" y="1047"/>
          <a:ext cx="3479899" cy="208793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lvl="0" algn="ctr" defTabSz="2578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800" kern="1200" dirty="0" smtClean="0"/>
            <a:t>change the rules </a:t>
          </a:r>
          <a:endParaRPr lang="en-US" sz="5800" kern="1200" dirty="0"/>
        </a:p>
      </dsp:txBody>
      <dsp:txXfrm>
        <a:off x="460905" y="1047"/>
        <a:ext cx="3479899" cy="2087939"/>
      </dsp:txXfrm>
    </dsp:sp>
    <dsp:sp modelId="{4EB5ED1C-069D-3740-AF6D-FB219A8D2355}">
      <dsp:nvSpPr>
        <dsp:cNvPr id="0" name=""/>
        <dsp:cNvSpPr/>
      </dsp:nvSpPr>
      <dsp:spPr>
        <a:xfrm>
          <a:off x="4288794" y="1047"/>
          <a:ext cx="3479899" cy="208793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lvl="0" algn="ctr" defTabSz="2578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800" kern="1200" dirty="0" smtClean="0"/>
            <a:t>venue shifting</a:t>
          </a:r>
          <a:endParaRPr lang="en-US" sz="5800" kern="1200" dirty="0"/>
        </a:p>
      </dsp:txBody>
      <dsp:txXfrm>
        <a:off x="4288794" y="1047"/>
        <a:ext cx="3479899" cy="2087939"/>
      </dsp:txXfrm>
    </dsp:sp>
    <dsp:sp modelId="{C04353E6-CA7F-2140-B8A3-395829C3AE15}">
      <dsp:nvSpPr>
        <dsp:cNvPr id="0" name=""/>
        <dsp:cNvSpPr/>
      </dsp:nvSpPr>
      <dsp:spPr>
        <a:xfrm>
          <a:off x="2374850" y="2436976"/>
          <a:ext cx="3479899" cy="208793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lvl="0" algn="ctr" defTabSz="2578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800" kern="1200" dirty="0" smtClean="0"/>
            <a:t>framing</a:t>
          </a:r>
          <a:endParaRPr lang="en-US" sz="5800" kern="1200" dirty="0"/>
        </a:p>
      </dsp:txBody>
      <dsp:txXfrm>
        <a:off x="2374850" y="2436976"/>
        <a:ext cx="3479899" cy="20879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noProof="0" smtClean="0"/>
              <a:t>Click to edit Master text styles</a:t>
            </a:r>
          </a:p>
          <a:p>
            <a:pPr lvl="1"/>
            <a:r>
              <a:rPr lang="en-CA" noProof="0" smtClean="0"/>
              <a:t>Second level</a:t>
            </a:r>
          </a:p>
          <a:p>
            <a:pPr lvl="2"/>
            <a:r>
              <a:rPr lang="en-CA" noProof="0" smtClean="0"/>
              <a:t>Third level</a:t>
            </a:r>
          </a:p>
          <a:p>
            <a:pPr lvl="3"/>
            <a:r>
              <a:rPr lang="en-CA" noProof="0" smtClean="0"/>
              <a:t>Fourth level</a:t>
            </a:r>
          </a:p>
          <a:p>
            <a:pPr lvl="4"/>
            <a:r>
              <a:rPr lang="en-CA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8AD2702-FA72-447E-A4A9-448A05B5BE4F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573866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96850D-524C-4EE7-AF63-7F66639614BB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Limits: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especially important, relatively simple, and addressed by legislatures straightforwardly, but such issues are few </a:t>
            </a:r>
          </a:p>
          <a:p>
            <a:endParaRPr lang="en-US" sz="1200" b="1" kern="1200" baseline="0" dirty="0" smtClean="0">
              <a:solidFill>
                <a:schemeClr val="tx1"/>
              </a:solidFill>
              <a:latin typeface="Arial" charset="0"/>
              <a:ea typeface="+mn-ea"/>
              <a:cs typeface="Arial" charset="0"/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Salient: prominent or conspicuous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AD2702-FA72-447E-A4A9-448A05B5BE4F}" type="slidenum">
              <a:rPr lang="en-CA" smtClean="0"/>
              <a:pPr>
                <a:defRPr/>
              </a:pPr>
              <a:t>16</a:t>
            </a:fld>
            <a:endParaRPr lang="en-C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List from </a:t>
            </a:r>
            <a:r>
              <a:rPr lang="en-US" dirty="0" err="1" smtClean="0"/>
              <a:t>Schlossman</a:t>
            </a:r>
            <a:r>
              <a:rPr lang="en-US" baseline="0" dirty="0" smtClean="0"/>
              <a:t> and Tierney, Organized Group in American Politics, with adaptation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AD2702-FA72-447E-A4A9-448A05B5BE4F}" type="slidenum">
              <a:rPr lang="en-CA" smtClean="0"/>
              <a:pPr>
                <a:defRPr/>
              </a:pPr>
              <a:t>20</a:t>
            </a:fld>
            <a:endParaRPr lang="en-C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Charles </a:t>
            </a:r>
            <a:r>
              <a:rPr lang="en-US" dirty="0" err="1" smtClean="0"/>
              <a:t>Lindblom</a:t>
            </a:r>
            <a:r>
              <a:rPr lang="en-US" baseline="0" dirty="0" smtClean="0"/>
              <a:t>, “The Market as Prison.”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AD2702-FA72-447E-A4A9-448A05B5BE4F}" type="slidenum">
              <a:rPr lang="en-CA" smtClean="0"/>
              <a:pPr>
                <a:defRPr/>
              </a:pPr>
              <a:t>21</a:t>
            </a:fld>
            <a:endParaRPr lang="en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CA" smtClean="0"/>
              <a:t>  15, 2009</a:t>
            </a:r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 smtClean="0"/>
              <a:t> 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9D3E8F-D381-4200-B5BC-11641759464C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65544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CA" smtClean="0"/>
              <a:t>  15, 2009</a:t>
            </a:r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 smtClean="0"/>
              <a:t> 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D5516F-C677-4CCC-9DC6-5871CDC2DC3A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53914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CA" smtClean="0"/>
              <a:t>  15, 2009</a:t>
            </a:r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 smtClean="0"/>
              <a:t> 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AD1A0F-2A07-46E7-80E0-12FA2A919919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336722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 dirty="0" smtClean="0"/>
              <a:t>  15, 2009</a:t>
            </a:r>
            <a:endParaRPr lang="en-CA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 dirty="0" smtClean="0"/>
              <a:t> </a:t>
            </a:r>
            <a:endParaRPr lang="en-CA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E98D7-4B0A-4198-A534-9F1FB3A2CC35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CA" smtClean="0">
                <a:solidFill>
                  <a:prstClr val="black">
                    <a:tint val="75000"/>
                  </a:prstClr>
                </a:solidFill>
              </a:rPr>
              <a:t>January 15, 2009</a:t>
            </a: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 smtClean="0">
                <a:solidFill>
                  <a:prstClr val="black">
                    <a:tint val="75000"/>
                  </a:prstClr>
                </a:solidFill>
              </a:rPr>
              <a:t>Sustainable Energy Policy</a:t>
            </a: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9D3E8F-D381-4200-B5BC-11641759464C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8768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CA" smtClean="0">
                <a:solidFill>
                  <a:prstClr val="black">
                    <a:tint val="75000"/>
                  </a:prstClr>
                </a:solidFill>
              </a:rPr>
              <a:t>January 15, 2009</a:t>
            </a: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 smtClean="0">
                <a:solidFill>
                  <a:prstClr val="black">
                    <a:tint val="75000"/>
                  </a:prstClr>
                </a:solidFill>
              </a:rPr>
              <a:t>Sustainable Energy Policy</a:t>
            </a: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1A65C0-DFD7-44A1-985B-80752FC927F3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5810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CA" smtClean="0">
                <a:solidFill>
                  <a:prstClr val="black">
                    <a:tint val="75000"/>
                  </a:prstClr>
                </a:solidFill>
              </a:rPr>
              <a:t>January 15, 2009</a:t>
            </a: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 smtClean="0">
                <a:solidFill>
                  <a:prstClr val="black">
                    <a:tint val="75000"/>
                  </a:prstClr>
                </a:solidFill>
              </a:rPr>
              <a:t>Sustainable Energy Policy</a:t>
            </a: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778C10-20D9-417B-AF71-F14B88651DE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7353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CA" smtClean="0">
                <a:solidFill>
                  <a:prstClr val="black">
                    <a:tint val="75000"/>
                  </a:prstClr>
                </a:solidFill>
              </a:rPr>
              <a:t>January 15, 2009</a:t>
            </a: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 smtClean="0">
                <a:solidFill>
                  <a:prstClr val="black">
                    <a:tint val="75000"/>
                  </a:prstClr>
                </a:solidFill>
              </a:rPr>
              <a:t>Sustainable Energy Policy</a:t>
            </a: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B55379-8511-419C-AB77-6D7A253C8F78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8428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CA" smtClean="0">
                <a:solidFill>
                  <a:prstClr val="black">
                    <a:tint val="75000"/>
                  </a:prstClr>
                </a:solidFill>
              </a:rPr>
              <a:t>January 15, 2009</a:t>
            </a: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 smtClean="0">
                <a:solidFill>
                  <a:prstClr val="black">
                    <a:tint val="75000"/>
                  </a:prstClr>
                </a:solidFill>
              </a:rPr>
              <a:t>Sustainable Energy Policy</a:t>
            </a: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783BE3-EFA4-4D01-92BD-228F746FF605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4135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CA" smtClean="0">
                <a:solidFill>
                  <a:prstClr val="black">
                    <a:tint val="75000"/>
                  </a:prstClr>
                </a:solidFill>
              </a:rPr>
              <a:t>January 15, 2009</a:t>
            </a: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 smtClean="0">
                <a:solidFill>
                  <a:prstClr val="black">
                    <a:tint val="75000"/>
                  </a:prstClr>
                </a:solidFill>
              </a:rPr>
              <a:t>Sustainable Energy Policy</a:t>
            </a: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7DA112-21A6-4BB8-9352-CF22B6843490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9965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CA" smtClean="0">
                <a:solidFill>
                  <a:prstClr val="black">
                    <a:tint val="75000"/>
                  </a:prstClr>
                </a:solidFill>
              </a:rPr>
              <a:t>January 15, 2009</a:t>
            </a: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 smtClean="0">
                <a:solidFill>
                  <a:prstClr val="black">
                    <a:tint val="75000"/>
                  </a:prstClr>
                </a:solidFill>
              </a:rPr>
              <a:t>Sustainable Energy Policy</a:t>
            </a: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76FA51-0276-4B19-BAF8-246C56DEC15D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994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CA" smtClean="0"/>
              <a:t>  15, 2009</a:t>
            </a:r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 smtClean="0"/>
              <a:t> 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1A65C0-DFD7-44A1-985B-80752FC927F3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065362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CA" smtClean="0">
                <a:solidFill>
                  <a:prstClr val="black">
                    <a:tint val="75000"/>
                  </a:prstClr>
                </a:solidFill>
              </a:rPr>
              <a:t>January 15, 2009</a:t>
            </a: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 smtClean="0">
                <a:solidFill>
                  <a:prstClr val="black">
                    <a:tint val="75000"/>
                  </a:prstClr>
                </a:solidFill>
              </a:rPr>
              <a:t>Sustainable Energy Policy</a:t>
            </a: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F47D99-8FAA-4178-8EE0-B75CB24BE78D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5795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CA" smtClean="0">
                <a:solidFill>
                  <a:prstClr val="black">
                    <a:tint val="75000"/>
                  </a:prstClr>
                </a:solidFill>
              </a:rPr>
              <a:t>January 15, 2009</a:t>
            </a: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 smtClean="0">
                <a:solidFill>
                  <a:prstClr val="black">
                    <a:tint val="75000"/>
                  </a:prstClr>
                </a:solidFill>
              </a:rPr>
              <a:t>Sustainable Energy Policy</a:t>
            </a: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2BB9D0-7BB1-4C74-B42A-FF63AE2C76C5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9907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CA" smtClean="0">
                <a:solidFill>
                  <a:prstClr val="black">
                    <a:tint val="75000"/>
                  </a:prstClr>
                </a:solidFill>
              </a:rPr>
              <a:t>January 15, 2009</a:t>
            </a: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 smtClean="0">
                <a:solidFill>
                  <a:prstClr val="black">
                    <a:tint val="75000"/>
                  </a:prstClr>
                </a:solidFill>
              </a:rPr>
              <a:t>Sustainable Energy Policy</a:t>
            </a: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D5516F-C677-4CCC-9DC6-5871CDC2DC3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3681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CA" smtClean="0">
                <a:solidFill>
                  <a:prstClr val="black">
                    <a:tint val="75000"/>
                  </a:prstClr>
                </a:solidFill>
              </a:rPr>
              <a:t>January 15, 2009</a:t>
            </a: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 smtClean="0">
                <a:solidFill>
                  <a:prstClr val="black">
                    <a:tint val="75000"/>
                  </a:prstClr>
                </a:solidFill>
              </a:rPr>
              <a:t>Sustainable Energy Policy</a:t>
            </a: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AD1A0F-2A07-46E7-80E0-12FA2A919919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7604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September 23, 2008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FRST 415/POLI 333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700B24-D188-43F5-B5F1-5098E0F9E7C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0865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22421-3250-4735-A943-74B34EF63825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14/02/2017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DD270-FB69-494B-8369-B9381CEE2F32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4122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22421-3250-4735-A943-74B34EF63825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14/02/2017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DD270-FB69-494B-8369-B9381CEE2F32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4548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22421-3250-4735-A943-74B34EF63825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14/02/2017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DD270-FB69-494B-8369-B9381CEE2F32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9718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22421-3250-4735-A943-74B34EF63825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14/02/2017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DD270-FB69-494B-8369-B9381CEE2F32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7134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22421-3250-4735-A943-74B34EF63825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14/02/2017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DD270-FB69-494B-8369-B9381CEE2F32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916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CA" smtClean="0"/>
              <a:t>  15, 2009</a:t>
            </a:r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 smtClean="0"/>
              <a:t> 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778C10-20D9-417B-AF71-F14B88651DEA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415049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22421-3250-4735-A943-74B34EF63825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14/02/2017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DD270-FB69-494B-8369-B9381CEE2F32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095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22421-3250-4735-A943-74B34EF63825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14/02/2017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DD270-FB69-494B-8369-B9381CEE2F32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8012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22421-3250-4735-A943-74B34EF63825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14/02/2017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DD270-FB69-494B-8369-B9381CEE2F32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2790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22421-3250-4735-A943-74B34EF63825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14/02/2017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DD270-FB69-494B-8369-B9381CEE2F32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1427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22421-3250-4735-A943-74B34EF63825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14/02/2017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DD270-FB69-494B-8369-B9381CEE2F32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8361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22421-3250-4735-A943-74B34EF63825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14/02/2017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DD270-FB69-494B-8369-B9381CEE2F32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468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CA" smtClean="0"/>
              <a:t>  15, 2009</a:t>
            </a:r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 smtClean="0"/>
              <a:t> </a:t>
            </a: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B55379-8511-419C-AB77-6D7A253C8F78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95123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CA" smtClean="0"/>
              <a:t>  15, 2009</a:t>
            </a:r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 smtClean="0"/>
              <a:t> </a:t>
            </a:r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783BE3-EFA4-4D01-92BD-228F746FF605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50319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CA" smtClean="0"/>
              <a:t>  15, 2009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 smtClean="0"/>
              <a:t> 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7DA112-21A6-4BB8-9352-CF22B6843490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98809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CA" smtClean="0"/>
              <a:t>  15, 2009</a:t>
            </a:r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 smtClean="0"/>
              <a:t>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76FA51-0276-4B19-BAF8-246C56DEC15D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21010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CA" smtClean="0"/>
              <a:t>  15, 2009</a:t>
            </a:r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 smtClean="0"/>
              <a:t> </a:t>
            </a: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F47D99-8FAA-4178-8EE0-B75CB24BE78D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99326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CA" smtClean="0"/>
              <a:t>  15, 2009</a:t>
            </a:r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 smtClean="0"/>
              <a:t> </a:t>
            </a: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2BB9D0-7BB1-4C74-B42A-FF63AE2C76C5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59072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CA" smtClean="0"/>
              <a:t>  15, 2009</a:t>
            </a:r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CA" smtClean="0"/>
              <a:t> 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591D2A4-A7D0-42C0-B171-AA346DBFFA92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80678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0" r:id="rId1"/>
    <p:sldLayoutId id="2147483971" r:id="rId2"/>
    <p:sldLayoutId id="2147483972" r:id="rId3"/>
    <p:sldLayoutId id="2147483973" r:id="rId4"/>
    <p:sldLayoutId id="2147483974" r:id="rId5"/>
    <p:sldLayoutId id="2147483975" r:id="rId6"/>
    <p:sldLayoutId id="2147483976" r:id="rId7"/>
    <p:sldLayoutId id="2147483977" r:id="rId8"/>
    <p:sldLayoutId id="2147483978" r:id="rId9"/>
    <p:sldLayoutId id="2147483979" r:id="rId10"/>
    <p:sldLayoutId id="2147483980" r:id="rId11"/>
    <p:sldLayoutId id="2147483981" r:id="rId12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CA" smtClean="0">
                <a:solidFill>
                  <a:prstClr val="black">
                    <a:tint val="75000"/>
                  </a:prstClr>
                </a:solidFill>
              </a:rPr>
              <a:t>January 15, 2009</a:t>
            </a: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CA" smtClean="0">
                <a:solidFill>
                  <a:prstClr val="black">
                    <a:tint val="75000"/>
                  </a:prstClr>
                </a:solidFill>
              </a:rPr>
              <a:t>Sustainable Energy Policy</a:t>
            </a: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591D2A4-A7D0-42C0-B171-AA346DBFFA92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422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3" r:id="rId1"/>
    <p:sldLayoutId id="2147483984" r:id="rId2"/>
    <p:sldLayoutId id="2147483985" r:id="rId3"/>
    <p:sldLayoutId id="2147483986" r:id="rId4"/>
    <p:sldLayoutId id="2147483987" r:id="rId5"/>
    <p:sldLayoutId id="2147483988" r:id="rId6"/>
    <p:sldLayoutId id="2147483989" r:id="rId7"/>
    <p:sldLayoutId id="2147483990" r:id="rId8"/>
    <p:sldLayoutId id="2147483991" r:id="rId9"/>
    <p:sldLayoutId id="2147483992" r:id="rId10"/>
    <p:sldLayoutId id="2147483993" r:id="rId11"/>
    <p:sldLayoutId id="2147483994" r:id="rId12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C322421-3250-4735-A943-74B34EF63825}" type="datetimeFigureOut">
              <a:rPr lang="en-CA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14/02/2017</a:t>
            </a:fld>
            <a:endParaRPr lang="en-CA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E6DD270-FB69-494B-8369-B9381CEE2F32}" type="slidenum">
              <a:rPr lang="en-CA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6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6" r:id="rId1"/>
    <p:sldLayoutId id="2147483997" r:id="rId2"/>
    <p:sldLayoutId id="2147483998" r:id="rId3"/>
    <p:sldLayoutId id="2147483999" r:id="rId4"/>
    <p:sldLayoutId id="2147484000" r:id="rId5"/>
    <p:sldLayoutId id="2147484001" r:id="rId6"/>
    <p:sldLayoutId id="2147484002" r:id="rId7"/>
    <p:sldLayoutId id="2147484003" r:id="rId8"/>
    <p:sldLayoutId id="2147484004" r:id="rId9"/>
    <p:sldLayoutId id="2147484005" r:id="rId10"/>
    <p:sldLayoutId id="214748400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diagramLayout" Target="../diagrams/layout1.xml"/><Relationship Id="rId7" Type="http://schemas.openxmlformats.org/officeDocument/2006/relationships/image" Target="../media/image14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sightswest.com/news/concerns-over-housing-and-poverty-intensify-in-british-columbia/" TargetMode="External"/><Relationship Id="rId2" Type="http://schemas.openxmlformats.org/officeDocument/2006/relationships/hyperlink" Target="http://www.gallup.com/poll/1675/most-important-problem.aspx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40679" y="4648200"/>
            <a:ext cx="8153400" cy="14700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smtClean="0"/>
              <a:t>CEEN 525 Actor Dynamics</a:t>
            </a:r>
            <a:endParaRPr lang="en-CA" sz="4000" dirty="0" smtClean="0"/>
          </a:p>
        </p:txBody>
      </p:sp>
      <p:sp>
        <p:nvSpPr>
          <p:cNvPr id="1433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 dirty="0" smtClean="0"/>
              <a:t> </a:t>
            </a:r>
            <a:endParaRPr lang="en-CA" dirty="0"/>
          </a:p>
        </p:txBody>
      </p:sp>
      <p:sp>
        <p:nvSpPr>
          <p:cNvPr id="1434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FEAE96-AE58-496D-9ECC-EBCBF864B1F3}" type="slidenum">
              <a:rPr lang="en-CA"/>
              <a:pPr>
                <a:defRPr/>
              </a:pPr>
              <a:t>1</a:t>
            </a:fld>
            <a:endParaRPr lang="en-CA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7533"/>
            <a:ext cx="4441179" cy="444117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304" y="558547"/>
            <a:ext cx="4329113" cy="335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Most important issue B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0685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mtClean="0"/>
              <a:t>Policy Cycle Model</a:t>
            </a:r>
          </a:p>
        </p:txBody>
      </p:sp>
      <p:sp>
        <p:nvSpPr>
          <p:cNvPr id="1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9D3D04-67F6-4E84-8600-77CE992CE303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90600" y="1524000"/>
            <a:ext cx="8153400" cy="4953000"/>
          </a:xfrm>
        </p:spPr>
        <p:txBody>
          <a:bodyPr>
            <a:normAutofit fontScale="92500" lnSpcReduction="20000"/>
          </a:bodyPr>
          <a:lstStyle/>
          <a:p>
            <a:pPr algn="ctr">
              <a:lnSpc>
                <a:spcPct val="80000"/>
              </a:lnSpc>
              <a:buFontTx/>
              <a:buNone/>
              <a:defRPr/>
            </a:pPr>
            <a:r>
              <a:rPr lang="en-US" dirty="0" smtClean="0"/>
              <a:t>Agenda-Setting</a:t>
            </a:r>
          </a:p>
          <a:p>
            <a:pPr algn="ctr">
              <a:lnSpc>
                <a:spcPct val="80000"/>
              </a:lnSpc>
              <a:buFontTx/>
              <a:buNone/>
              <a:defRPr/>
            </a:pPr>
            <a:endParaRPr lang="en-US" dirty="0" smtClean="0"/>
          </a:p>
          <a:p>
            <a:pPr algn="ctr">
              <a:lnSpc>
                <a:spcPct val="80000"/>
              </a:lnSpc>
              <a:buFontTx/>
              <a:buNone/>
              <a:defRPr/>
            </a:pPr>
            <a:endParaRPr lang="en-US" dirty="0" smtClean="0"/>
          </a:p>
          <a:p>
            <a:pPr algn="ctr">
              <a:lnSpc>
                <a:spcPct val="80000"/>
              </a:lnSpc>
              <a:buFontTx/>
              <a:buNone/>
              <a:defRPr/>
            </a:pPr>
            <a:r>
              <a:rPr lang="en-US" dirty="0" smtClean="0"/>
              <a:t>Policy Formulation</a:t>
            </a:r>
          </a:p>
          <a:p>
            <a:pPr algn="ctr">
              <a:lnSpc>
                <a:spcPct val="80000"/>
              </a:lnSpc>
              <a:buFontTx/>
              <a:buNone/>
              <a:defRPr/>
            </a:pPr>
            <a:endParaRPr lang="en-US" dirty="0" smtClean="0"/>
          </a:p>
          <a:p>
            <a:pPr algn="ctr">
              <a:lnSpc>
                <a:spcPct val="80000"/>
              </a:lnSpc>
              <a:buFontTx/>
              <a:buNone/>
              <a:defRPr/>
            </a:pPr>
            <a:endParaRPr lang="en-US" dirty="0" smtClean="0"/>
          </a:p>
          <a:p>
            <a:pPr algn="ctr">
              <a:lnSpc>
                <a:spcPct val="80000"/>
              </a:lnSpc>
              <a:buFontTx/>
              <a:buNone/>
              <a:defRPr/>
            </a:pPr>
            <a:r>
              <a:rPr lang="en-US" dirty="0" err="1" smtClean="0"/>
              <a:t>Decisionmaking</a:t>
            </a:r>
            <a:endParaRPr lang="en-US" dirty="0" smtClean="0"/>
          </a:p>
          <a:p>
            <a:pPr algn="ctr">
              <a:lnSpc>
                <a:spcPct val="80000"/>
              </a:lnSpc>
              <a:buFontTx/>
              <a:buNone/>
              <a:defRPr/>
            </a:pPr>
            <a:endParaRPr lang="en-US" dirty="0" smtClean="0"/>
          </a:p>
          <a:p>
            <a:pPr algn="ctr">
              <a:lnSpc>
                <a:spcPct val="80000"/>
              </a:lnSpc>
              <a:buFontTx/>
              <a:buNone/>
              <a:defRPr/>
            </a:pPr>
            <a:endParaRPr lang="en-US" dirty="0" smtClean="0"/>
          </a:p>
          <a:p>
            <a:pPr algn="ctr">
              <a:lnSpc>
                <a:spcPct val="80000"/>
              </a:lnSpc>
              <a:buFontTx/>
              <a:buNone/>
              <a:defRPr/>
            </a:pPr>
            <a:r>
              <a:rPr lang="en-US" dirty="0" smtClean="0"/>
              <a:t>Policy Implementation</a:t>
            </a:r>
          </a:p>
          <a:p>
            <a:pPr algn="ctr">
              <a:lnSpc>
                <a:spcPct val="80000"/>
              </a:lnSpc>
              <a:buFontTx/>
              <a:buNone/>
              <a:defRPr/>
            </a:pPr>
            <a:endParaRPr lang="en-US" dirty="0" smtClean="0"/>
          </a:p>
          <a:p>
            <a:pPr algn="ctr">
              <a:lnSpc>
                <a:spcPct val="80000"/>
              </a:lnSpc>
              <a:buFontTx/>
              <a:buNone/>
              <a:defRPr/>
            </a:pPr>
            <a:endParaRPr lang="en-US" dirty="0" smtClean="0"/>
          </a:p>
          <a:p>
            <a:pPr algn="ctr">
              <a:lnSpc>
                <a:spcPct val="80000"/>
              </a:lnSpc>
              <a:buFontTx/>
              <a:buNone/>
              <a:defRPr/>
            </a:pPr>
            <a:r>
              <a:rPr lang="en-US" dirty="0" smtClean="0"/>
              <a:t>Monitoring and Evaluation</a:t>
            </a:r>
          </a:p>
          <a:p>
            <a:pPr algn="ctr">
              <a:lnSpc>
                <a:spcPct val="80000"/>
              </a:lnSpc>
              <a:buFontTx/>
              <a:buNone/>
              <a:defRPr/>
            </a:pPr>
            <a:endParaRPr lang="en-US" dirty="0" smtClean="0"/>
          </a:p>
        </p:txBody>
      </p:sp>
      <p:sp>
        <p:nvSpPr>
          <p:cNvPr id="5127" name="AutoShape 4"/>
          <p:cNvSpPr>
            <a:spLocks noChangeArrowheads="1"/>
          </p:cNvSpPr>
          <p:nvPr/>
        </p:nvSpPr>
        <p:spPr bwMode="auto">
          <a:xfrm>
            <a:off x="4953000" y="1981200"/>
            <a:ext cx="304800" cy="5334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8" name="AutoShape 5"/>
          <p:cNvSpPr>
            <a:spLocks noChangeArrowheads="1"/>
          </p:cNvSpPr>
          <p:nvPr/>
        </p:nvSpPr>
        <p:spPr bwMode="auto">
          <a:xfrm>
            <a:off x="4953000" y="2971800"/>
            <a:ext cx="304800" cy="6096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9" name="AutoShape 6"/>
          <p:cNvSpPr>
            <a:spLocks noChangeArrowheads="1"/>
          </p:cNvSpPr>
          <p:nvPr/>
        </p:nvSpPr>
        <p:spPr bwMode="auto">
          <a:xfrm>
            <a:off x="4953000" y="4038600"/>
            <a:ext cx="304800" cy="6096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30" name="AutoShape 7"/>
          <p:cNvSpPr>
            <a:spLocks noChangeArrowheads="1"/>
          </p:cNvSpPr>
          <p:nvPr/>
        </p:nvSpPr>
        <p:spPr bwMode="auto">
          <a:xfrm>
            <a:off x="4953000" y="5029200"/>
            <a:ext cx="381000" cy="609600"/>
          </a:xfrm>
          <a:prstGeom prst="downArrow">
            <a:avLst>
              <a:gd name="adj1" fmla="val 50000"/>
              <a:gd name="adj2" fmla="val 40000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31" name="AutoShape 8"/>
          <p:cNvSpPr>
            <a:spLocks noChangeArrowheads="1"/>
          </p:cNvSpPr>
          <p:nvPr/>
        </p:nvSpPr>
        <p:spPr bwMode="auto">
          <a:xfrm flipH="1" flipV="1">
            <a:off x="1828800" y="1905000"/>
            <a:ext cx="609600" cy="4191000"/>
          </a:xfrm>
          <a:prstGeom prst="curvedLeftArrow">
            <a:avLst>
              <a:gd name="adj1" fmla="val 159978"/>
              <a:gd name="adj2" fmla="val 273312"/>
              <a:gd name="adj3" fmla="val 33333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>
                <a:solidFill>
                  <a:schemeClr val="accent1">
                    <a:satMod val="150000"/>
                  </a:schemeClr>
                </a:solidFill>
              </a:rPr>
              <a:t>Today’s agenda</a:t>
            </a:r>
          </a:p>
        </p:txBody>
      </p:sp>
      <p:sp>
        <p:nvSpPr>
          <p:cNvPr id="15363" name="Text Placeholder 7"/>
          <p:cNvSpPr>
            <a:spLocks noGrp="1"/>
          </p:cNvSpPr>
          <p:nvPr>
            <p:ph type="body" sz="half" idx="1"/>
          </p:nvPr>
        </p:nvSpPr>
        <p:spPr>
          <a:xfrm>
            <a:off x="457200" y="1752600"/>
            <a:ext cx="4572000" cy="4830763"/>
          </a:xfrm>
        </p:spPr>
        <p:txBody>
          <a:bodyPr rtlCol="0">
            <a:normAutofit lnSpcReduction="10000"/>
          </a:bodyPr>
          <a:lstStyle/>
          <a:p>
            <a:pPr marL="439420" indent="-27432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Policy Cycle</a:t>
            </a:r>
          </a:p>
          <a:p>
            <a:pPr marL="439420" indent="-27432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 smtClean="0"/>
              <a:t>Government actors - incentives</a:t>
            </a:r>
          </a:p>
          <a:p>
            <a:pPr marL="439420" indent="-27432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 smtClean="0"/>
              <a:t>Interest Groups – Interests, Resources, Strategies</a:t>
            </a:r>
          </a:p>
          <a:p>
            <a:pPr marL="439420" indent="-27432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 smtClean="0"/>
              <a:t>Stakeholder analysis</a:t>
            </a:r>
          </a:p>
          <a:p>
            <a:pPr marL="439420" indent="-27432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 smtClean="0"/>
              <a:t>Political Risk Analysis</a:t>
            </a:r>
          </a:p>
          <a:p>
            <a:pPr marL="439420" indent="-27432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 smtClean="0"/>
              <a:t>Mid-term review</a:t>
            </a:r>
          </a:p>
          <a:p>
            <a:pPr marL="731520" lvl="1" indent="-274320" fontAlgn="auto">
              <a:spcAft>
                <a:spcPts val="0"/>
              </a:spcAft>
              <a:buFont typeface="Wingdings"/>
              <a:buChar char=""/>
              <a:defRPr/>
            </a:pPr>
            <a:endParaRPr lang="en-US" dirty="0" smtClean="0"/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dirty="0" smtClean="0"/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dirty="0" smtClean="0"/>
          </a:p>
        </p:txBody>
      </p:sp>
      <p:sp>
        <p:nvSpPr>
          <p:cNvPr id="1536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CA" dirty="0" smtClean="0"/>
          </a:p>
        </p:txBody>
      </p:sp>
      <p:sp>
        <p:nvSpPr>
          <p:cNvPr id="1536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 dirty="0" smtClean="0"/>
              <a:t> </a:t>
            </a:r>
          </a:p>
        </p:txBody>
      </p:sp>
      <p:sp>
        <p:nvSpPr>
          <p:cNvPr id="1536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34E2BA-2F19-4B91-BF1C-EB98A65E829C}" type="slidenum">
              <a:rPr lang="en-CA" smtClean="0"/>
              <a:pPr>
                <a:defRPr/>
              </a:pPr>
              <a:t>12</a:t>
            </a:fld>
            <a:endParaRPr lang="en-CA" smtClean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" name="Content Placeholder 12" descr="KM protester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16" r="21216"/>
          <a:stretch>
            <a:fillRect/>
          </a:stretch>
        </p:blipFill>
        <p:spPr>
          <a:xfrm>
            <a:off x="4800600" y="1752600"/>
            <a:ext cx="4038600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02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Interest groups in context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Strategic actors</a:t>
            </a:r>
          </a:p>
          <a:p>
            <a:pPr lvl="1"/>
            <a:r>
              <a:rPr lang="en-US" dirty="0" smtClean="0"/>
              <a:t>Government</a:t>
            </a:r>
          </a:p>
          <a:p>
            <a:pPr lvl="2"/>
            <a:r>
              <a:rPr lang="en-US" dirty="0" smtClean="0"/>
              <a:t>Elected officials</a:t>
            </a:r>
          </a:p>
          <a:p>
            <a:pPr lvl="2"/>
            <a:r>
              <a:rPr lang="en-US" dirty="0" smtClean="0"/>
              <a:t>Bureaucrats</a:t>
            </a:r>
          </a:p>
          <a:p>
            <a:pPr lvl="1"/>
            <a:r>
              <a:rPr lang="en-US" dirty="0" smtClean="0"/>
              <a:t>Non-government interest groups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CA" dirty="0" smtClean="0"/>
              <a:t>  </a:t>
            </a:r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 dirty="0" smtClean="0"/>
              <a:t> 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1A65C0-DFD7-44A1-985B-80752FC927F3}" type="slidenum">
              <a:rPr lang="en-CA" smtClean="0"/>
              <a:pPr>
                <a:defRPr/>
              </a:pPr>
              <a:t>13</a:t>
            </a:fld>
            <a:endParaRPr lang="en-CA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8229600" cy="3352800"/>
          </a:xfrm>
          <a:solidFill>
            <a:schemeClr val="accent1">
              <a:lumMod val="20000"/>
              <a:lumOff val="80000"/>
              <a:alpha val="60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400" dirty="0" smtClean="0"/>
              <a:t>Todays theme: Actors in the policy process have interests and resources, and adopt strategies design to best use those resources in pursuit of their interests</a:t>
            </a:r>
          </a:p>
        </p:txBody>
      </p:sp>
      <p:sp>
        <p:nvSpPr>
          <p:cNvPr id="153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4193C15-126C-4C73-8B23-B29DE9C4060F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CA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265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9144000" cy="1143000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dirty="0" smtClean="0"/>
              <a:t>Government Actors -Interests, Resources:  Politicians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resource:  authority</a:t>
            </a:r>
          </a:p>
          <a:p>
            <a:pPr>
              <a:defRPr/>
            </a:pPr>
            <a:r>
              <a:rPr lang="en-US" dirty="0" smtClean="0"/>
              <a:t>Objectives:  reelection, policy objectives, power</a:t>
            </a:r>
          </a:p>
          <a:p>
            <a:pPr lvl="1">
              <a:defRPr/>
            </a:pPr>
            <a:r>
              <a:rPr lang="en-US" dirty="0" smtClean="0"/>
              <a:t>reelection comes first -- fundamental constraint</a:t>
            </a:r>
          </a:p>
          <a:p>
            <a:pPr lvl="1">
              <a:defRPr/>
            </a:pPr>
            <a:r>
              <a:rPr lang="en-US" dirty="0" smtClean="0"/>
              <a:t>effect:  public opinion matters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66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D7E8CB5-307B-4440-BA79-CFC803DB5CCD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Impact of Public Opinion on Public Policy: BURNSTEIN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impact of public opinion is substantial</a:t>
            </a:r>
          </a:p>
          <a:p>
            <a:r>
              <a:rPr lang="en-US" dirty="0" smtClean="0"/>
              <a:t>salience enhances the impact of public opinion</a:t>
            </a:r>
          </a:p>
          <a:p>
            <a:r>
              <a:rPr lang="en-US" dirty="0" smtClean="0"/>
              <a:t> impact of opinion remains strong even when the activities of political organizations and elites are taken into account</a:t>
            </a:r>
          </a:p>
          <a:p>
            <a:r>
              <a:rPr lang="en-US" dirty="0" smtClean="0"/>
              <a:t>responsiveness appears not to have changed significantly over time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700B24-D188-43F5-B5F1-5098E0F9E7C7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dirty="0" smtClean="0"/>
              <a:t>resources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authority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/>
              <a:t>e</a:t>
            </a:r>
            <a:r>
              <a:rPr lang="en-US" dirty="0" smtClean="0"/>
              <a:t>xpertise</a:t>
            </a:r>
            <a:endParaRPr lang="en-US" dirty="0" smtClean="0"/>
          </a:p>
          <a:p>
            <a:pPr lvl="1">
              <a:lnSpc>
                <a:spcPct val="90000"/>
              </a:lnSpc>
              <a:defRPr/>
            </a:pPr>
            <a:endParaRPr lang="en-US" dirty="0" smtClean="0"/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objectives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policy objectives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power (budgets, jurisdiction)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autonomy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765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8E0B915-916B-4209-995A-3B762F77BD1A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0" y="1524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4400" dirty="0">
                <a:latin typeface="Arial" charset="0"/>
              </a:rPr>
              <a:t>Government Actors </a:t>
            </a:r>
            <a:r>
              <a:rPr lang="en-US" sz="4400" dirty="0" smtClean="0">
                <a:latin typeface="Arial" charset="0"/>
              </a:rPr>
              <a:t>–Interests, </a:t>
            </a:r>
            <a:r>
              <a:rPr lang="en-US" sz="4400" dirty="0">
                <a:latin typeface="Arial" charset="0"/>
              </a:rPr>
              <a:t>Resources:  Bureaucrats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>
                <a:solidFill>
                  <a:schemeClr val="accent1">
                    <a:satMod val="150000"/>
                  </a:schemeClr>
                </a:solidFill>
              </a:rPr>
              <a:t>Today’s agenda</a:t>
            </a:r>
          </a:p>
        </p:txBody>
      </p:sp>
      <p:sp>
        <p:nvSpPr>
          <p:cNvPr id="15363" name="Text Placeholder 7"/>
          <p:cNvSpPr>
            <a:spLocks noGrp="1"/>
          </p:cNvSpPr>
          <p:nvPr>
            <p:ph type="body" sz="half" idx="1"/>
          </p:nvPr>
        </p:nvSpPr>
        <p:spPr>
          <a:xfrm>
            <a:off x="457200" y="1752600"/>
            <a:ext cx="4572000" cy="4830763"/>
          </a:xfrm>
        </p:spPr>
        <p:txBody>
          <a:bodyPr rtlCol="0">
            <a:normAutofit lnSpcReduction="10000"/>
          </a:bodyPr>
          <a:lstStyle/>
          <a:p>
            <a:pPr marL="439420" indent="-27432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Policy Cycle</a:t>
            </a:r>
          </a:p>
          <a:p>
            <a:pPr marL="439420" indent="-27432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Government actors - incentives</a:t>
            </a:r>
          </a:p>
          <a:p>
            <a:pPr marL="439420" indent="-27432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 smtClean="0"/>
              <a:t>Interest Groups – Interests, Resources, Strategies</a:t>
            </a:r>
          </a:p>
          <a:p>
            <a:pPr marL="439420" indent="-27432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 smtClean="0"/>
              <a:t>Stakeholder analysis</a:t>
            </a:r>
          </a:p>
          <a:p>
            <a:pPr marL="439420" indent="-27432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 smtClean="0"/>
              <a:t>Political Risk Analysis</a:t>
            </a:r>
          </a:p>
          <a:p>
            <a:pPr marL="439420" indent="-27432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 smtClean="0"/>
              <a:t>Mid-term review</a:t>
            </a:r>
          </a:p>
          <a:p>
            <a:pPr marL="731520" lvl="1" indent="-274320" fontAlgn="auto">
              <a:spcAft>
                <a:spcPts val="0"/>
              </a:spcAft>
              <a:buFont typeface="Wingdings"/>
              <a:buChar char=""/>
              <a:defRPr/>
            </a:pPr>
            <a:endParaRPr lang="en-US" dirty="0" smtClean="0"/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dirty="0" smtClean="0"/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dirty="0" smtClean="0"/>
          </a:p>
        </p:txBody>
      </p:sp>
      <p:sp>
        <p:nvSpPr>
          <p:cNvPr id="1536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CA" dirty="0" smtClean="0"/>
          </a:p>
        </p:txBody>
      </p:sp>
      <p:sp>
        <p:nvSpPr>
          <p:cNvPr id="1536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 dirty="0" smtClean="0"/>
              <a:t> </a:t>
            </a:r>
          </a:p>
        </p:txBody>
      </p:sp>
      <p:sp>
        <p:nvSpPr>
          <p:cNvPr id="1536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34E2BA-2F19-4B91-BF1C-EB98A65E829C}" type="slidenum">
              <a:rPr lang="en-CA" smtClean="0"/>
              <a:pPr>
                <a:defRPr/>
              </a:pPr>
              <a:t>18</a:t>
            </a:fld>
            <a:endParaRPr lang="en-CA" smtClean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" name="Content Placeholder 12" descr="KM protester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16" r="21216"/>
          <a:stretch>
            <a:fillRect/>
          </a:stretch>
        </p:blipFill>
        <p:spPr>
          <a:xfrm>
            <a:off x="4800600" y="1752600"/>
            <a:ext cx="4038600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94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Interest Groups</a:t>
            </a:r>
            <a:endParaRPr lang="en-CA" smtClean="0"/>
          </a:p>
        </p:txBody>
      </p:sp>
      <p:sp>
        <p:nvSpPr>
          <p:cNvPr id="2355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5791200" cy="4525963"/>
          </a:xfrm>
        </p:spPr>
        <p:txBody>
          <a:bodyPr/>
          <a:lstStyle/>
          <a:p>
            <a:r>
              <a:rPr lang="en-US" dirty="0" smtClean="0"/>
              <a:t>energy firms</a:t>
            </a:r>
          </a:p>
          <a:p>
            <a:r>
              <a:rPr lang="en-US" dirty="0" smtClean="0"/>
              <a:t>trade associations</a:t>
            </a:r>
          </a:p>
          <a:p>
            <a:r>
              <a:rPr lang="en-US" dirty="0" smtClean="0"/>
              <a:t>environmental NGOs</a:t>
            </a:r>
          </a:p>
          <a:p>
            <a:r>
              <a:rPr lang="en-US" dirty="0" smtClean="0"/>
              <a:t>aboriginal groups</a:t>
            </a:r>
          </a:p>
          <a:p>
            <a:r>
              <a:rPr lang="en-US" dirty="0" smtClean="0"/>
              <a:t>consumer groups (?)</a:t>
            </a:r>
          </a:p>
          <a:p>
            <a:endParaRPr lang="en-CA" dirty="0" smtClean="0"/>
          </a:p>
        </p:txBody>
      </p:sp>
      <p:sp>
        <p:nvSpPr>
          <p:cNvPr id="2355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 </a:t>
            </a:r>
            <a:endParaRPr lang="en-CA" dirty="0" smtClean="0"/>
          </a:p>
        </p:txBody>
      </p:sp>
      <p:pic>
        <p:nvPicPr>
          <p:cNvPr id="23559" name="Picture 6" descr="pembina-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3886200"/>
            <a:ext cx="19050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APP logo.jpg"/>
          <p:cNvPicPr>
            <a:picLocks noChangeAspect="1"/>
          </p:cNvPicPr>
          <p:nvPr/>
        </p:nvPicPr>
        <p:blipFill>
          <a:blip r:embed="rId3" cstate="print"/>
          <a:srcRect l="68578" t="2096" r="3556" b="80340"/>
          <a:stretch>
            <a:fillRect/>
          </a:stretch>
        </p:blipFill>
        <p:spPr>
          <a:xfrm>
            <a:off x="6019800" y="1981200"/>
            <a:ext cx="2493818" cy="1143000"/>
          </a:xfrm>
          <a:prstGeom prst="rect">
            <a:avLst/>
          </a:prstGeom>
        </p:spPr>
      </p:pic>
      <p:pic>
        <p:nvPicPr>
          <p:cNvPr id="9" name="Picture 8" descr="Greenpeace 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43400" y="4800600"/>
            <a:ext cx="1733550" cy="1733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/>
              <a:t>Policy Brief: Write a policy brief to the senior government official responsible for energy policy of a significant jurisdiction on policies to achieve decarbonization of a major component of the energy system (e.g., electricity generation, passenger transportation, buildings, </a:t>
            </a:r>
            <a:r>
              <a:rPr lang="en-US" b="1" dirty="0" err="1"/>
              <a:t>etc</a:t>
            </a:r>
            <a:r>
              <a:rPr lang="en-US" b="1" dirty="0"/>
              <a:t>) by 2050 (or earlier). </a:t>
            </a:r>
            <a:r>
              <a:rPr lang="en-US" dirty="0"/>
              <a:t>Due April 14 by noon. You must get the instructor’s approval of the topic. </a:t>
            </a:r>
            <a:r>
              <a:rPr lang="en-US" dirty="0" smtClean="0"/>
              <a:t>The </a:t>
            </a:r>
            <a:r>
              <a:rPr lang="en-US" dirty="0"/>
              <a:t>brief must apply the </a:t>
            </a:r>
            <a:r>
              <a:rPr lang="en-US" dirty="0" smtClean="0"/>
              <a:t>6-tep </a:t>
            </a:r>
            <a:r>
              <a:rPr lang="en-US" dirty="0"/>
              <a:t>policy analysis framework developed in the course. Length should be between 6000 and 7000 words excluding references (no longer). You are encouraged to incorporate all or parts of your mini-briefs in this final brief. </a:t>
            </a:r>
            <a:r>
              <a:rPr lang="en-US" dirty="0">
                <a:solidFill>
                  <a:srgbClr val="FF0000"/>
                </a:solidFill>
              </a:rPr>
              <a:t>Further details will be provided in due course. </a:t>
            </a:r>
            <a:endParaRPr lang="en-CA" dirty="0">
              <a:solidFill>
                <a:srgbClr val="FF0000"/>
              </a:solidFill>
            </a:endParaRPr>
          </a:p>
          <a:p>
            <a:endParaRPr lang="en-CA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 smtClean="0"/>
              <a:t> </a:t>
            </a: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BE98D7-4B0A-4198-A534-9F1FB3A2CC35}" type="slidenum">
              <a:rPr lang="en-CA" smtClean="0"/>
              <a:pPr>
                <a:defRPr/>
              </a:pPr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77258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Group Resources</a:t>
            </a:r>
          </a:p>
        </p:txBody>
      </p:sp>
      <p:sp>
        <p:nvSpPr>
          <p:cNvPr id="11267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money</a:t>
            </a:r>
          </a:p>
          <a:p>
            <a:r>
              <a:rPr lang="en-US" smtClean="0"/>
              <a:t>expertise (substance, process)</a:t>
            </a:r>
          </a:p>
          <a:p>
            <a:r>
              <a:rPr lang="en-US" smtClean="0"/>
              <a:t>skilled leadership (effective, charismatic)</a:t>
            </a:r>
          </a:p>
          <a:p>
            <a:r>
              <a:rPr lang="en-US" smtClean="0"/>
              <a:t>appealing cause</a:t>
            </a:r>
          </a:p>
          <a:p>
            <a:r>
              <a:rPr lang="en-US" smtClean="0"/>
              <a:t>public opinion</a:t>
            </a:r>
          </a:p>
          <a:p>
            <a:r>
              <a:rPr lang="en-US" smtClean="0"/>
              <a:t>contacts</a:t>
            </a:r>
          </a:p>
          <a:p>
            <a:r>
              <a:rPr lang="en-US" smtClean="0"/>
              <a:t>control over investment, jobs</a:t>
            </a:r>
          </a:p>
          <a:p>
            <a:endParaRPr lang="en-US" smtClean="0"/>
          </a:p>
        </p:txBody>
      </p:sp>
      <p:sp>
        <p:nvSpPr>
          <p:cNvPr id="11268" name="Date Placeholder 6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endParaRPr lang="en-CA" dirty="0" smtClean="0"/>
          </a:p>
        </p:txBody>
      </p:sp>
      <p:sp>
        <p:nvSpPr>
          <p:cNvPr id="11269" name="Footer Placeholder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CA" dirty="0" smtClean="0"/>
              <a:t> </a:t>
            </a:r>
          </a:p>
        </p:txBody>
      </p:sp>
      <p:sp>
        <p:nvSpPr>
          <p:cNvPr id="11270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403DE62-7BEA-49BA-9D67-7265A0ED33E7}" type="slidenum">
              <a:rPr lang="en-CA" smtClean="0"/>
              <a:pPr/>
              <a:t>20</a:t>
            </a:fld>
            <a:endParaRPr lang="en-CA" smtClean="0"/>
          </a:p>
        </p:txBody>
      </p:sp>
      <p:pic>
        <p:nvPicPr>
          <p:cNvPr id="7" name="Picture 6" descr="suzuki.jpg"/>
          <p:cNvPicPr>
            <a:picLocks noChangeAspect="1"/>
          </p:cNvPicPr>
          <p:nvPr/>
        </p:nvPicPr>
        <p:blipFill>
          <a:blip r:embed="rId3" cstate="print"/>
          <a:srcRect l="40444" r="19966"/>
          <a:stretch>
            <a:fillRect/>
          </a:stretch>
        </p:blipFill>
        <p:spPr>
          <a:xfrm>
            <a:off x="6477000" y="3505200"/>
            <a:ext cx="2209800" cy="294322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Group Resources – The Privileged Position of Business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/>
              <a:t>control over investment, jobs</a:t>
            </a:r>
          </a:p>
          <a:p>
            <a:pPr lvl="1"/>
            <a:r>
              <a:rPr lang="en-US" sz="2400" smtClean="0"/>
              <a:t>government seeks reelection</a:t>
            </a:r>
          </a:p>
          <a:p>
            <a:pPr lvl="1"/>
            <a:r>
              <a:rPr lang="en-US" sz="2400" smtClean="0"/>
              <a:t>reelection depends on jobs, healthy economy</a:t>
            </a:r>
          </a:p>
          <a:p>
            <a:pPr lvl="1"/>
            <a:r>
              <a:rPr lang="en-US" sz="2400" smtClean="0"/>
              <a:t>jobs, growth created by investment</a:t>
            </a:r>
          </a:p>
          <a:p>
            <a:pPr lvl="1"/>
            <a:r>
              <a:rPr lang="en-US" sz="2400" smtClean="0"/>
              <a:t>investment a function of business climate</a:t>
            </a:r>
          </a:p>
          <a:p>
            <a:pPr lvl="1"/>
            <a:r>
              <a:rPr lang="en-US" sz="2400" smtClean="0"/>
              <a:t>government constrained from undermining business climate</a:t>
            </a:r>
          </a:p>
        </p:txBody>
      </p:sp>
      <p:sp>
        <p:nvSpPr>
          <p:cNvPr id="1229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CA" dirty="0" smtClean="0"/>
              <a:t> </a:t>
            </a:r>
          </a:p>
        </p:txBody>
      </p:sp>
      <p:sp>
        <p:nvSpPr>
          <p:cNvPr id="122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88515F9-DFCD-41E3-99F0-75BC4C4285C9}" type="slidenum">
              <a:rPr lang="en-CA" smtClean="0"/>
              <a:pPr/>
              <a:t>21</a:t>
            </a:fld>
            <a:endParaRPr lang="en-CA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Actors Strategies – First order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2295606"/>
              </p:ext>
            </p:extLst>
          </p:nvPr>
        </p:nvGraphicFramePr>
        <p:xfrm>
          <a:off x="457200" y="1774825"/>
          <a:ext cx="4953000" cy="4625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220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endParaRPr lang="en-CA" dirty="0" smtClean="0"/>
          </a:p>
        </p:txBody>
      </p:sp>
      <p:sp>
        <p:nvSpPr>
          <p:cNvPr id="922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CA" dirty="0" smtClean="0"/>
          </a:p>
        </p:txBody>
      </p:sp>
      <p:sp>
        <p:nvSpPr>
          <p:cNvPr id="92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93D8DBE-9EC7-4D9E-A28A-61C350CDDB6A}" type="slidenum">
              <a:rPr lang="en-CA" smtClean="0"/>
              <a:pPr/>
              <a:t>22</a:t>
            </a:fld>
            <a:endParaRPr lang="en-CA" smtClean="0"/>
          </a:p>
        </p:txBody>
      </p:sp>
      <p:pic>
        <p:nvPicPr>
          <p:cNvPr id="2" name="Picture 1" descr="lobbying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600200"/>
            <a:ext cx="3200400" cy="2133600"/>
          </a:xfrm>
          <a:prstGeom prst="rect">
            <a:avLst/>
          </a:prstGeom>
        </p:spPr>
      </p:pic>
      <p:pic>
        <p:nvPicPr>
          <p:cNvPr id="10" name="Content Placeholder 12" descr="KM protesters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16" r="21216"/>
          <a:stretch>
            <a:fillRect/>
          </a:stretch>
        </p:blipFill>
        <p:spPr>
          <a:xfrm>
            <a:off x="6172200" y="4038600"/>
            <a:ext cx="2362200" cy="2647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262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Actors Strategies– Second Order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091120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247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endParaRPr lang="en-CA" dirty="0" smtClean="0"/>
          </a:p>
        </p:txBody>
      </p:sp>
      <p:sp>
        <p:nvSpPr>
          <p:cNvPr id="1024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5559265-3537-448C-B588-ADBC5B678B4C}" type="slidenum">
              <a:rPr lang="en-CA" smtClean="0"/>
              <a:pPr/>
              <a:t>23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27482257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Stakeholders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dirty="0" smtClean="0"/>
              <a:t>Some not formally organized as groups</a:t>
            </a:r>
          </a:p>
          <a:p>
            <a:r>
              <a:rPr lang="en-US" sz="2400" dirty="0" smtClean="0"/>
              <a:t>Stakeholder attributes</a:t>
            </a:r>
          </a:p>
          <a:p>
            <a:pPr lvl="1"/>
            <a:r>
              <a:rPr lang="en-US" sz="2000" dirty="0" smtClean="0"/>
              <a:t>Power</a:t>
            </a:r>
          </a:p>
          <a:p>
            <a:pPr lvl="1"/>
            <a:r>
              <a:rPr lang="en-US" sz="2000" dirty="0" smtClean="0"/>
              <a:t>Legitimacy</a:t>
            </a:r>
          </a:p>
          <a:p>
            <a:pPr lvl="1"/>
            <a:r>
              <a:rPr lang="en-US" sz="2000" dirty="0" smtClean="0"/>
              <a:t>Urgency</a:t>
            </a:r>
          </a:p>
          <a:p>
            <a:r>
              <a:rPr lang="en-US" sz="2400" dirty="0" smtClean="0"/>
              <a:t>Position value (favor, oppose, neutral)</a:t>
            </a:r>
          </a:p>
          <a:p>
            <a:r>
              <a:rPr lang="en-US" sz="2400" dirty="0" smtClean="0"/>
              <a:t>Vested interest impact level</a:t>
            </a:r>
          </a:p>
          <a:p>
            <a:pPr lvl="1"/>
            <a:r>
              <a:rPr lang="en-US" sz="2000" dirty="0" smtClean="0"/>
              <a:t>Level of impact</a:t>
            </a:r>
          </a:p>
          <a:p>
            <a:pPr lvl="1"/>
            <a:r>
              <a:rPr lang="en-US" sz="2000" dirty="0" smtClean="0"/>
              <a:t>Probability of impact </a:t>
            </a:r>
            <a:endParaRPr lang="en-US" sz="20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850" y="2057400"/>
            <a:ext cx="3608572" cy="3299619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 smtClean="0"/>
              <a:t> 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1A65C0-DFD7-44A1-985B-80752FC927F3}" type="slidenum">
              <a:rPr lang="en-CA" smtClean="0"/>
              <a:pPr>
                <a:defRPr/>
              </a:pPr>
              <a:t>24</a:t>
            </a:fld>
            <a:endParaRPr lang="en-CA"/>
          </a:p>
        </p:txBody>
      </p:sp>
      <p:sp>
        <p:nvSpPr>
          <p:cNvPr id="8" name="TextBox 7"/>
          <p:cNvSpPr txBox="1"/>
          <p:nvPr/>
        </p:nvSpPr>
        <p:spPr>
          <a:xfrm>
            <a:off x="5410200" y="57150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Power/Interest Grid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>
                <a:solidFill>
                  <a:schemeClr val="accent1">
                    <a:satMod val="150000"/>
                  </a:schemeClr>
                </a:solidFill>
              </a:rPr>
              <a:t>Today’s agenda</a:t>
            </a:r>
          </a:p>
        </p:txBody>
      </p:sp>
      <p:sp>
        <p:nvSpPr>
          <p:cNvPr id="15363" name="Text Placeholder 7"/>
          <p:cNvSpPr>
            <a:spLocks noGrp="1"/>
          </p:cNvSpPr>
          <p:nvPr>
            <p:ph type="body" sz="half" idx="1"/>
          </p:nvPr>
        </p:nvSpPr>
        <p:spPr>
          <a:xfrm>
            <a:off x="457200" y="1752600"/>
            <a:ext cx="4572000" cy="4830763"/>
          </a:xfrm>
        </p:spPr>
        <p:txBody>
          <a:bodyPr rtlCol="0">
            <a:normAutofit lnSpcReduction="10000"/>
          </a:bodyPr>
          <a:lstStyle/>
          <a:p>
            <a:pPr marL="439420" indent="-27432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Policy Cycle</a:t>
            </a:r>
          </a:p>
          <a:p>
            <a:pPr marL="439420" indent="-27432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Government actors - incentives</a:t>
            </a:r>
          </a:p>
          <a:p>
            <a:pPr marL="439420" indent="-27432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Interest Groups – Interests, Resources, Strategies</a:t>
            </a:r>
          </a:p>
          <a:p>
            <a:pPr marL="439420" indent="-27432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Stakeholder analysis</a:t>
            </a:r>
          </a:p>
          <a:p>
            <a:pPr marL="439420" indent="-27432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 smtClean="0"/>
              <a:t>Political Risk Analysis</a:t>
            </a:r>
          </a:p>
          <a:p>
            <a:pPr marL="439420" indent="-27432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 smtClean="0"/>
              <a:t>Mid-term review</a:t>
            </a:r>
          </a:p>
          <a:p>
            <a:pPr marL="731520" lvl="1" indent="-274320" fontAlgn="auto">
              <a:spcAft>
                <a:spcPts val="0"/>
              </a:spcAft>
              <a:buFont typeface="Wingdings"/>
              <a:buChar char=""/>
              <a:defRPr/>
            </a:pPr>
            <a:endParaRPr lang="en-US" dirty="0" smtClean="0"/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dirty="0" smtClean="0"/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dirty="0" smtClean="0"/>
          </a:p>
        </p:txBody>
      </p:sp>
      <p:sp>
        <p:nvSpPr>
          <p:cNvPr id="1536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CA" dirty="0" smtClean="0"/>
          </a:p>
        </p:txBody>
      </p:sp>
      <p:sp>
        <p:nvSpPr>
          <p:cNvPr id="1536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 dirty="0" smtClean="0"/>
              <a:t> </a:t>
            </a:r>
          </a:p>
        </p:txBody>
      </p:sp>
      <p:sp>
        <p:nvSpPr>
          <p:cNvPr id="1536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34E2BA-2F19-4B91-BF1C-EB98A65E829C}" type="slidenum">
              <a:rPr lang="en-CA" smtClean="0"/>
              <a:pPr>
                <a:defRPr/>
              </a:pPr>
              <a:t>25</a:t>
            </a:fld>
            <a:endParaRPr lang="en-CA" smtClean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" name="Content Placeholder 12" descr="KM protester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16" r="21216"/>
          <a:stretch>
            <a:fillRect/>
          </a:stretch>
        </p:blipFill>
        <p:spPr>
          <a:xfrm>
            <a:off x="4800600" y="1752600"/>
            <a:ext cx="4038600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94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9592" y="188640"/>
            <a:ext cx="7772400" cy="1037977"/>
          </a:xfrm>
          <a:solidFill>
            <a:schemeClr val="bg1">
              <a:alpha val="58000"/>
            </a:schemeClr>
          </a:solidFill>
        </p:spPr>
        <p:txBody>
          <a:bodyPr>
            <a:normAutofit/>
          </a:bodyPr>
          <a:lstStyle/>
          <a:p>
            <a:r>
              <a:rPr lang="en-US" b="1" dirty="0" smtClean="0"/>
              <a:t>Political Risk Analysis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3861048"/>
            <a:ext cx="8064896" cy="1752600"/>
          </a:xfrm>
        </p:spPr>
        <p:txBody>
          <a:bodyPr>
            <a:normAutofit/>
          </a:bodyPr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2721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6324600"/>
            <a:ext cx="3733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 CAPP </a:t>
            </a:r>
            <a:r>
              <a:rPr lang="en-US" sz="1000" dirty="0"/>
              <a:t>2014 http://www.capp.ca/getdoc.aspx?DocId=247759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723900"/>
            <a:ext cx="832485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262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Four Major Projects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5318728"/>
              </p:ext>
            </p:extLst>
          </p:nvPr>
        </p:nvGraphicFramePr>
        <p:xfrm>
          <a:off x="323528" y="2060848"/>
          <a:ext cx="8568955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8537"/>
                <a:gridCol w="1425839"/>
                <a:gridCol w="1296144"/>
                <a:gridCol w="1742513"/>
                <a:gridCol w="2145922"/>
              </a:tblGrid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Project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Company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Capacity (bpd)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Location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Status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Keystone XL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TransCanada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830,000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Alberta to US Gulf Coast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Rejected by US government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Northern Gateway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Enbridge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525,000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Alberta to BC</a:t>
                      </a:r>
                      <a:r>
                        <a:rPr lang="en-CA" baseline="0" dirty="0" smtClean="0"/>
                        <a:t> Coast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Approved with conditions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err="1" smtClean="0"/>
                        <a:t>TransMountain</a:t>
                      </a:r>
                      <a:r>
                        <a:rPr lang="en-CA" dirty="0" smtClean="0"/>
                        <a:t> Expansion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Kinder Morgan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590,000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Alberta</a:t>
                      </a:r>
                      <a:r>
                        <a:rPr lang="en-CA" baseline="0" dirty="0" smtClean="0"/>
                        <a:t> to BC Coast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Hearing</a:t>
                      </a:r>
                      <a:r>
                        <a:rPr lang="en-CA" baseline="0" dirty="0" smtClean="0"/>
                        <a:t> concluding, awaiting NEB decision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Energy East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TransCanada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1,100,</a:t>
                      </a:r>
                      <a:r>
                        <a:rPr lang="en-CA" baseline="0" dirty="0" smtClean="0"/>
                        <a:t>000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Albert</a:t>
                      </a:r>
                      <a:r>
                        <a:rPr lang="en-CA" baseline="0" dirty="0" smtClean="0"/>
                        <a:t>a to Atlantic Canada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Hearings underway</a:t>
                      </a:r>
                      <a:endParaRPr lang="en-CA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720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Pipeline capacity vs oil sands growth</a:t>
            </a:r>
            <a:endParaRPr lang="en-CA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75" y="1223513"/>
            <a:ext cx="7553325" cy="509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43000" y="6477000"/>
            <a:ext cx="2667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900" dirty="0"/>
              <a:t>http://www.capp.ca/getdoc.aspx?DocId=247759</a:t>
            </a:r>
          </a:p>
        </p:txBody>
      </p:sp>
    </p:spTree>
    <p:extLst>
      <p:ext uri="{BB962C8B-B14F-4D97-AF65-F5344CB8AC3E}">
        <p14:creationId xmlns:p14="http://schemas.microsoft.com/office/powerpoint/2010/main" val="124781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Elements of paper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 smtClean="0"/>
              <a:t> 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1A65C0-DFD7-44A1-985B-80752FC927F3}" type="slidenum">
              <a:rPr lang="en-CA" smtClean="0"/>
              <a:pPr>
                <a:defRPr/>
              </a:pPr>
              <a:t>3</a:t>
            </a:fld>
            <a:endParaRPr lang="en-CA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CA" dirty="0" smtClean="0"/>
              <a:t>Introduction – address </a:t>
            </a:r>
            <a:r>
              <a:rPr lang="en-CA" smtClean="0"/>
              <a:t>memo to real person</a:t>
            </a:r>
            <a:endParaRPr lang="en-CA" dirty="0" smtClean="0"/>
          </a:p>
          <a:p>
            <a:r>
              <a:rPr lang="en-CA" dirty="0" smtClean="0"/>
              <a:t>Context of your jurisdiction (paper 2)</a:t>
            </a:r>
          </a:p>
          <a:p>
            <a:r>
              <a:rPr lang="en-CA" dirty="0" smtClean="0"/>
              <a:t>Current policy (paper 3)</a:t>
            </a:r>
          </a:p>
          <a:p>
            <a:r>
              <a:rPr lang="en-CA" dirty="0" smtClean="0"/>
              <a:t>6 step policy analysis</a:t>
            </a:r>
          </a:p>
          <a:p>
            <a:pPr lvl="1"/>
            <a:r>
              <a:rPr lang="en-CA" dirty="0" smtClean="0"/>
              <a:t>Starts with paper 1</a:t>
            </a:r>
            <a:endParaRPr lang="en-CA" dirty="0"/>
          </a:p>
        </p:txBody>
      </p:sp>
      <p:pic>
        <p:nvPicPr>
          <p:cNvPr id="1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0366" y="1600200"/>
            <a:ext cx="403426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22287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Analytical Framework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Veto points</a:t>
            </a:r>
          </a:p>
          <a:p>
            <a:pPr lvl="1"/>
            <a:r>
              <a:rPr lang="en-US" dirty="0" smtClean="0"/>
              <a:t>Any institution with authority to block project</a:t>
            </a:r>
          </a:p>
          <a:p>
            <a:pPr lvl="1"/>
            <a:endParaRPr lang="en-US" dirty="0"/>
          </a:p>
          <a:p>
            <a:r>
              <a:rPr lang="en-US" dirty="0" smtClean="0"/>
              <a:t>Problem structure – distribution of costs and benefits</a:t>
            </a:r>
          </a:p>
          <a:p>
            <a:pPr lvl="1"/>
            <a:r>
              <a:rPr lang="en-US" dirty="0" smtClean="0"/>
              <a:t>Are impacts concentrated or diffuse</a:t>
            </a:r>
          </a:p>
          <a:p>
            <a:pPr lvl="2"/>
            <a:r>
              <a:rPr lang="en-US" dirty="0" smtClean="0"/>
              <a:t>Concentrated: oil spills, industry profits</a:t>
            </a:r>
          </a:p>
          <a:p>
            <a:pPr lvl="2"/>
            <a:r>
              <a:rPr lang="en-US" dirty="0" smtClean="0"/>
              <a:t>Diffuse: climate impacts, tax revenues</a:t>
            </a:r>
          </a:p>
          <a:p>
            <a:pPr lvl="1"/>
            <a:r>
              <a:rPr lang="en-US" dirty="0" smtClean="0"/>
              <a:t>Are environmental risks and economic benefits separated across veto points </a:t>
            </a:r>
          </a:p>
          <a:p>
            <a:pPr lvl="1"/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436209"/>
            <a:ext cx="4038600" cy="2853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52530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Political Risk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/>
              <a:t>the probability of success of any particular proposal depends on the relative balance of power of the pro- and anti-pipeline coalitions within the relevant jurisdictions</a:t>
            </a:r>
            <a:r>
              <a:rPr lang="en-US" dirty="0"/>
              <a:t>.  </a:t>
            </a:r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Political risk is a function of: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number </a:t>
            </a:r>
            <a:r>
              <a:rPr lang="en-US" dirty="0"/>
              <a:t>of institutional </a:t>
            </a:r>
            <a:r>
              <a:rPr lang="en-US" b="1" dirty="0">
                <a:solidFill>
                  <a:srgbClr val="FF0000"/>
                </a:solidFill>
              </a:rPr>
              <a:t>veto </a:t>
            </a:r>
            <a:r>
              <a:rPr lang="en-US" b="1" dirty="0" smtClean="0">
                <a:solidFill>
                  <a:srgbClr val="FF0000"/>
                </a:solidFill>
              </a:rPr>
              <a:t>points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whether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opposition </a:t>
            </a:r>
            <a:r>
              <a:rPr lang="en-US" b="1" dirty="0">
                <a:solidFill>
                  <a:srgbClr val="FF0000"/>
                </a:solidFill>
              </a:rPr>
              <a:t>groups have access</a:t>
            </a:r>
            <a:r>
              <a:rPr lang="en-US" dirty="0"/>
              <a:t> to veto </a:t>
            </a:r>
            <a:r>
              <a:rPr lang="en-US" dirty="0" smtClean="0"/>
              <a:t>points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whether the project can take advantage of </a:t>
            </a:r>
            <a:r>
              <a:rPr lang="en-US" b="1" dirty="0" smtClean="0">
                <a:solidFill>
                  <a:srgbClr val="FF0000"/>
                </a:solidFill>
              </a:rPr>
              <a:t>existing infrastructure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dirty="0"/>
              <a:t>salience of </a:t>
            </a:r>
            <a:r>
              <a:rPr lang="en-US" b="1" dirty="0">
                <a:solidFill>
                  <a:srgbClr val="FF0000"/>
                </a:solidFill>
              </a:rPr>
              <a:t>place-based, concentrated environmental </a:t>
            </a:r>
            <a:r>
              <a:rPr lang="en-US" b="1" dirty="0" smtClean="0">
                <a:solidFill>
                  <a:srgbClr val="FF0000"/>
                </a:solidFill>
              </a:rPr>
              <a:t>risks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b="1" dirty="0">
                <a:solidFill>
                  <a:srgbClr val="FF0000"/>
                </a:solidFill>
              </a:rPr>
              <a:t>jurisdictional separation of risks and </a:t>
            </a:r>
            <a:r>
              <a:rPr lang="en-US" b="1" dirty="0" smtClean="0">
                <a:solidFill>
                  <a:srgbClr val="FF0000"/>
                </a:solidFill>
              </a:rPr>
              <a:t>benefits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0648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dirty="0" smtClean="0"/>
              <a:t>Strategic Actors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CA" dirty="0" smtClean="0"/>
              <a:t>Pipeline companies</a:t>
            </a:r>
          </a:p>
          <a:p>
            <a:r>
              <a:rPr lang="en-CA" dirty="0" smtClean="0"/>
              <a:t>Oil sands companies</a:t>
            </a:r>
          </a:p>
          <a:p>
            <a:r>
              <a:rPr lang="en-CA" dirty="0" smtClean="0"/>
              <a:t>Refineries </a:t>
            </a:r>
          </a:p>
          <a:p>
            <a:r>
              <a:rPr lang="en-CA" dirty="0" smtClean="0"/>
              <a:t>Environmentalists</a:t>
            </a:r>
          </a:p>
          <a:p>
            <a:pPr lvl="1"/>
            <a:r>
              <a:rPr lang="en-CA" dirty="0" smtClean="0"/>
              <a:t>Spill risks</a:t>
            </a:r>
          </a:p>
          <a:p>
            <a:pPr lvl="1"/>
            <a:r>
              <a:rPr lang="en-CA" dirty="0" smtClean="0"/>
              <a:t>climate</a:t>
            </a:r>
          </a:p>
          <a:p>
            <a:r>
              <a:rPr lang="en-CA" dirty="0" smtClean="0"/>
              <a:t>Aboriginal groups</a:t>
            </a:r>
          </a:p>
          <a:p>
            <a:r>
              <a:rPr lang="en-CA" dirty="0" smtClean="0"/>
              <a:t>Landowners</a:t>
            </a:r>
          </a:p>
          <a:p>
            <a:r>
              <a:rPr lang="en-CA" dirty="0" smtClean="0"/>
              <a:t>Governments</a:t>
            </a:r>
            <a:endParaRPr lang="en-CA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501008"/>
            <a:ext cx="4038600" cy="3028950"/>
          </a:xfrm>
        </p:spPr>
      </p:pic>
      <p:pic>
        <p:nvPicPr>
          <p:cNvPr id="8" name="Picture 7" descr="no tankers no problem 33679_660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577605"/>
            <a:ext cx="4013995" cy="2669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18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Institutions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United States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2174875"/>
            <a:ext cx="4268788" cy="3951288"/>
          </a:xfrm>
        </p:spPr>
        <p:txBody>
          <a:bodyPr/>
          <a:lstStyle/>
          <a:p>
            <a:r>
              <a:rPr lang="en-CA" dirty="0" smtClean="0"/>
              <a:t>Divided </a:t>
            </a:r>
            <a:r>
              <a:rPr lang="en-CA" dirty="0" smtClean="0"/>
              <a:t>government (pre-2017</a:t>
            </a:r>
            <a:endParaRPr lang="en-CA" dirty="0" smtClean="0"/>
          </a:p>
          <a:p>
            <a:r>
              <a:rPr lang="en-CA" dirty="0" smtClean="0"/>
              <a:t>Presidential government</a:t>
            </a:r>
          </a:p>
          <a:p>
            <a:r>
              <a:rPr lang="en-CA" dirty="0" smtClean="0"/>
              <a:t>Adversarial legalism</a:t>
            </a:r>
          </a:p>
          <a:p>
            <a:r>
              <a:rPr lang="en-CA" dirty="0" smtClean="0"/>
              <a:t>State control of pipeline </a:t>
            </a:r>
            <a:r>
              <a:rPr lang="en-CA" dirty="0" err="1" smtClean="0"/>
              <a:t>siting</a:t>
            </a:r>
            <a:endParaRPr lang="en-CA" dirty="0" smtClean="0"/>
          </a:p>
          <a:p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CA" dirty="0" smtClean="0"/>
              <a:t>Canada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CA" dirty="0" smtClean="0"/>
              <a:t>Conservative Majority</a:t>
            </a:r>
          </a:p>
          <a:p>
            <a:r>
              <a:rPr lang="en-CA" dirty="0" smtClean="0"/>
              <a:t>Leader-centred parliamentary system</a:t>
            </a:r>
          </a:p>
          <a:p>
            <a:r>
              <a:rPr lang="en-CA" dirty="0" smtClean="0"/>
              <a:t>Enabling legislation</a:t>
            </a:r>
          </a:p>
          <a:p>
            <a:r>
              <a:rPr lang="en-CA" dirty="0" smtClean="0"/>
              <a:t>Provincial control of land and resources</a:t>
            </a:r>
          </a:p>
          <a:p>
            <a:r>
              <a:rPr lang="en-CA" dirty="0" smtClean="0"/>
              <a:t>Federal </a:t>
            </a:r>
            <a:r>
              <a:rPr lang="en-CA" dirty="0" err="1" smtClean="0"/>
              <a:t>paramountcy</a:t>
            </a:r>
            <a:endParaRPr lang="en-CA" dirty="0" smtClean="0"/>
          </a:p>
          <a:p>
            <a:r>
              <a:rPr lang="en-CA" dirty="0" smtClean="0"/>
              <a:t>First Nations with strong rights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5119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4505881"/>
              </p:ext>
            </p:extLst>
          </p:nvPr>
        </p:nvGraphicFramePr>
        <p:xfrm>
          <a:off x="395536" y="476672"/>
          <a:ext cx="8568953" cy="5292347"/>
        </p:xfrm>
        <a:graphic>
          <a:graphicData uri="http://schemas.openxmlformats.org/drawingml/2006/table">
            <a:tbl>
              <a:tblPr firstRow="1" firstCol="1" bandRow="1"/>
              <a:tblGrid>
                <a:gridCol w="1440160"/>
                <a:gridCol w="1308372"/>
                <a:gridCol w="1455105"/>
                <a:gridCol w="1697623"/>
                <a:gridCol w="1455105"/>
                <a:gridCol w="1212588"/>
              </a:tblGrid>
              <a:tr h="406596">
                <a:tc gridSpan="6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Table 2 – The Political Risks of Five Oil Sands Pipeline Proposals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94" marR="586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FFFF"/>
                      </a:fgClr>
                      <a:bgClr>
                        <a:srgbClr val="D9D9D9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3893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8694" marR="586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Keystone XL</a:t>
                      </a:r>
                    </a:p>
                  </a:txBody>
                  <a:tcPr marL="58694" marR="586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Northern Gateway</a:t>
                      </a:r>
                    </a:p>
                  </a:txBody>
                  <a:tcPr marL="58694" marR="586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Kinder Morgan Expansion</a:t>
                      </a:r>
                    </a:p>
                  </a:txBody>
                  <a:tcPr marL="58694" marR="586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Line 9</a:t>
                      </a:r>
                    </a:p>
                  </a:txBody>
                  <a:tcPr marL="58694" marR="586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Energy East</a:t>
                      </a:r>
                    </a:p>
                  </a:txBody>
                  <a:tcPr marL="58694" marR="586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920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Veto points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8694" marR="586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High</a:t>
                      </a:r>
                    </a:p>
                  </a:txBody>
                  <a:tcPr marL="58694" marR="586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High</a:t>
                      </a:r>
                    </a:p>
                  </a:txBody>
                  <a:tcPr marL="58694" marR="586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High</a:t>
                      </a:r>
                    </a:p>
                  </a:txBody>
                  <a:tcPr marL="58694" marR="586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Medium</a:t>
                      </a:r>
                    </a:p>
                  </a:txBody>
                  <a:tcPr marL="58694" marR="586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Medium</a:t>
                      </a:r>
                    </a:p>
                  </a:txBody>
                  <a:tcPr marL="58694" marR="586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840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Opposition access to veto points</a:t>
                      </a:r>
                    </a:p>
                  </a:txBody>
                  <a:tcPr marL="58694" marR="586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Medium</a:t>
                      </a:r>
                    </a:p>
                  </a:txBody>
                  <a:tcPr marL="58694" marR="586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High</a:t>
                      </a:r>
                    </a:p>
                  </a:txBody>
                  <a:tcPr marL="58694" marR="586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High</a:t>
                      </a:r>
                    </a:p>
                  </a:txBody>
                  <a:tcPr marL="58694" marR="586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Medium</a:t>
                      </a:r>
                    </a:p>
                  </a:txBody>
                  <a:tcPr marL="58694" marR="586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Medium</a:t>
                      </a:r>
                    </a:p>
                  </a:txBody>
                  <a:tcPr marL="58694" marR="586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840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Need for new infrastructure</a:t>
                      </a:r>
                    </a:p>
                  </a:txBody>
                  <a:tcPr marL="58694" marR="586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High</a:t>
                      </a:r>
                    </a:p>
                  </a:txBody>
                  <a:tcPr marL="58694" marR="586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High</a:t>
                      </a:r>
                    </a:p>
                  </a:txBody>
                  <a:tcPr marL="58694" marR="586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Medium</a:t>
                      </a:r>
                    </a:p>
                  </a:txBody>
                  <a:tcPr marL="58694" marR="586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Low</a:t>
                      </a:r>
                    </a:p>
                  </a:txBody>
                  <a:tcPr marL="58694" marR="586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Medium</a:t>
                      </a:r>
                    </a:p>
                  </a:txBody>
                  <a:tcPr marL="58694" marR="586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26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Concentrated risks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8694" marR="586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Medium</a:t>
                      </a:r>
                    </a:p>
                  </a:txBody>
                  <a:tcPr marL="58694" marR="586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High</a:t>
                      </a:r>
                    </a:p>
                  </a:txBody>
                  <a:tcPr marL="58694" marR="586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High</a:t>
                      </a:r>
                    </a:p>
                  </a:txBody>
                  <a:tcPr marL="58694" marR="586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Medium</a:t>
                      </a:r>
                    </a:p>
                  </a:txBody>
                  <a:tcPr marL="58694" marR="586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Medium</a:t>
                      </a:r>
                    </a:p>
                  </a:txBody>
                  <a:tcPr marL="58694" marR="586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840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Risk-benefit separation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8694" marR="586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High</a:t>
                      </a:r>
                    </a:p>
                  </a:txBody>
                  <a:tcPr marL="58694" marR="586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High</a:t>
                      </a:r>
                    </a:p>
                  </a:txBody>
                  <a:tcPr marL="58694" marR="586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High</a:t>
                      </a:r>
                    </a:p>
                  </a:txBody>
                  <a:tcPr marL="58694" marR="586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Low</a:t>
                      </a:r>
                    </a:p>
                  </a:txBody>
                  <a:tcPr marL="58694" marR="586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Low</a:t>
                      </a:r>
                    </a:p>
                  </a:txBody>
                  <a:tcPr marL="58694" marR="586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88908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Wrap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Policy cycle</a:t>
            </a:r>
          </a:p>
          <a:p>
            <a:r>
              <a:rPr lang="en-US" dirty="0" smtClean="0"/>
              <a:t>Actors</a:t>
            </a:r>
          </a:p>
          <a:p>
            <a:pPr lvl="1"/>
            <a:r>
              <a:rPr lang="en-US" dirty="0" smtClean="0"/>
              <a:t>Interests</a:t>
            </a:r>
          </a:p>
          <a:p>
            <a:pPr lvl="1"/>
            <a:r>
              <a:rPr lang="en-US" dirty="0" smtClean="0"/>
              <a:t>Resources</a:t>
            </a:r>
          </a:p>
          <a:p>
            <a:pPr lvl="1"/>
            <a:r>
              <a:rPr lang="en-US" dirty="0" smtClean="0"/>
              <a:t>Strategies</a:t>
            </a:r>
          </a:p>
          <a:p>
            <a:r>
              <a:rPr lang="en-US" dirty="0" smtClean="0"/>
              <a:t>Political Risk Analysis</a:t>
            </a:r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 smtClean="0"/>
              <a:t> 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1A65C0-DFD7-44A1-985B-80752FC927F3}" type="slidenum">
              <a:rPr lang="en-CA" smtClean="0"/>
              <a:pPr>
                <a:defRPr/>
              </a:pPr>
              <a:t>35</a:t>
            </a:fld>
            <a:endParaRPr lang="en-CA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Midterm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dirty="0" smtClean="0"/>
              <a:t>How </a:t>
            </a:r>
            <a:r>
              <a:rPr lang="en-US" dirty="0"/>
              <a:t>would you describe the workload for this class relative to your other classes this term</a:t>
            </a:r>
            <a:r>
              <a:rPr lang="en-US" dirty="0" smtClean="0"/>
              <a:t>?</a:t>
            </a:r>
            <a:endParaRPr lang="en-CA" dirty="0"/>
          </a:p>
          <a:p>
            <a:pPr marL="971550" lvl="1" indent="-514350">
              <a:buFont typeface="+mj-lt"/>
              <a:buAutoNum type="alphaUcPeriod"/>
            </a:pPr>
            <a:r>
              <a:rPr lang="en-US" dirty="0"/>
              <a:t>Substantially less</a:t>
            </a:r>
            <a:endParaRPr lang="en-CA" dirty="0"/>
          </a:p>
          <a:p>
            <a:pPr marL="971550" lvl="1" indent="-514350">
              <a:buFont typeface="+mj-lt"/>
              <a:buAutoNum type="alphaUcPeriod"/>
            </a:pPr>
            <a:r>
              <a:rPr lang="en-US" dirty="0"/>
              <a:t>Somewhat less</a:t>
            </a:r>
            <a:endParaRPr lang="en-CA" dirty="0"/>
          </a:p>
          <a:p>
            <a:pPr marL="971550" lvl="1" indent="-514350">
              <a:buFont typeface="+mj-lt"/>
              <a:buAutoNum type="alphaUcPeriod"/>
            </a:pPr>
            <a:r>
              <a:rPr lang="en-US" dirty="0"/>
              <a:t>About the same</a:t>
            </a:r>
            <a:endParaRPr lang="en-CA" dirty="0"/>
          </a:p>
          <a:p>
            <a:pPr marL="971550" lvl="1" indent="-514350">
              <a:buFont typeface="+mj-lt"/>
              <a:buAutoNum type="alphaUcPeriod"/>
            </a:pPr>
            <a:r>
              <a:rPr lang="en-US" dirty="0"/>
              <a:t>Somewhat more</a:t>
            </a:r>
            <a:endParaRPr lang="en-CA" dirty="0"/>
          </a:p>
          <a:p>
            <a:pPr marL="971550" lvl="1" indent="-514350">
              <a:buFont typeface="+mj-lt"/>
              <a:buAutoNum type="alphaUcPeriod"/>
            </a:pPr>
            <a:r>
              <a:rPr lang="en-US" dirty="0"/>
              <a:t>Substantially more</a:t>
            </a:r>
            <a:endParaRPr lang="en-CA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CA" smtClean="0"/>
              <a:t>  15, 2009</a:t>
            </a:r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 smtClean="0"/>
              <a:t> 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1A65C0-DFD7-44A1-985B-80752FC927F3}" type="slidenum">
              <a:rPr lang="en-CA" smtClean="0"/>
              <a:pPr>
                <a:defRPr/>
              </a:pPr>
              <a:t>36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198139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/>
              <a:t>Remaining </a:t>
            </a:r>
            <a:r>
              <a:rPr lang="en-US" dirty="0" smtClean="0"/>
              <a:t>Topics: </a:t>
            </a:r>
            <a:r>
              <a:rPr lang="en-US" dirty="0"/>
              <a:t>Those in red could be switch to other topics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  <a:ln>
            <a:solidFill>
              <a:srgbClr val="CCFFCC"/>
            </a:solidFill>
          </a:ln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/>
              <a:t>February </a:t>
            </a:r>
            <a:r>
              <a:rPr lang="en-US" dirty="0"/>
              <a:t>28: Energy Planning and Approval Strategies, and the Challenge of Social License</a:t>
            </a:r>
            <a:endParaRPr lang="en-CA" dirty="0"/>
          </a:p>
          <a:p>
            <a:pPr marL="0" indent="0">
              <a:buNone/>
            </a:pPr>
            <a:r>
              <a:rPr lang="en-US" dirty="0"/>
              <a:t>March 7: Energy Poverty – The Challenge and Case Studies</a:t>
            </a:r>
            <a:endParaRPr lang="en-CA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March 14: Trump, California, and Energy Policy in the United States</a:t>
            </a:r>
            <a:endParaRPr lang="en-CA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March 21: Case Study in Policy Innovation: Germany's Energiewende</a:t>
            </a:r>
            <a:endParaRPr lang="en-CA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March 28 – International Trade and Clean Energy Policies</a:t>
            </a:r>
            <a:endParaRPr lang="en-CA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/>
              <a:t>April 4: Transitions, Synthesis, Reflections</a:t>
            </a:r>
            <a:endParaRPr lang="en-CA" dirty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 smtClean="0"/>
              <a:t> 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1A65C0-DFD7-44A1-985B-80752FC927F3}" type="slidenum">
              <a:rPr lang="en-CA" smtClean="0"/>
              <a:pPr>
                <a:defRPr/>
              </a:pPr>
              <a:t>37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9941521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Midterm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Thinking forward to the rest of the term, what areas of course delivery or content do you think could be improved?</a:t>
            </a:r>
            <a:endParaRPr lang="en-CA" dirty="0"/>
          </a:p>
          <a:p>
            <a:pPr marL="0" indent="0">
              <a:buNone/>
            </a:pPr>
            <a:endParaRPr lang="en-CA" dirty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 smtClean="0"/>
              <a:t> 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1A65C0-DFD7-44A1-985B-80752FC927F3}" type="slidenum">
              <a:rPr lang="en-CA" smtClean="0"/>
              <a:pPr>
                <a:defRPr/>
              </a:pPr>
              <a:t>38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0948188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3200" b="1" dirty="0"/>
              <a:t>February 28: Energy Planning and Approval Strategies, and the Challenge of Social License </a:t>
            </a:r>
            <a:endParaRPr lang="en-C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CA" dirty="0" smtClean="0"/>
              <a:t>Mark </a:t>
            </a:r>
            <a:r>
              <a:rPr lang="en-CA" dirty="0" err="1"/>
              <a:t>Jaccard</a:t>
            </a:r>
            <a:r>
              <a:rPr lang="en-CA" dirty="0"/>
              <a:t>, Noel Melton, and John </a:t>
            </a:r>
            <a:r>
              <a:rPr lang="en-CA" dirty="0" err="1"/>
              <a:t>Nyboer</a:t>
            </a:r>
            <a:r>
              <a:rPr lang="en-CA" dirty="0"/>
              <a:t>, “Institutions and Process for scaling up renewables: Run-of-river hydropower in British Columbia,” </a:t>
            </a:r>
            <a:r>
              <a:rPr lang="en-CA" i="1" dirty="0"/>
              <a:t>Energy Policy </a:t>
            </a:r>
            <a:r>
              <a:rPr lang="en-CA" dirty="0"/>
              <a:t>39 (2011): 4042-4050. (available through UBC library on line) </a:t>
            </a:r>
          </a:p>
          <a:p>
            <a:r>
              <a:rPr lang="en-CA" dirty="0"/>
              <a:t>Michael Cleland et al, </a:t>
            </a:r>
            <a:r>
              <a:rPr lang="en-CA" i="1" dirty="0"/>
              <a:t>A Matter of Trust: The Role of Communities in Energy Decision-Making</a:t>
            </a:r>
            <a:r>
              <a:rPr lang="en-CA" dirty="0"/>
              <a:t>, University of Ottawa and Canada West Foundation, November 2016.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 smtClean="0"/>
              <a:t> 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1A65C0-DFD7-44A1-985B-80752FC927F3}" type="slidenum">
              <a:rPr lang="en-CA" smtClean="0"/>
              <a:pPr>
                <a:defRPr/>
              </a:pPr>
              <a:t>39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60520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>
                <a:solidFill>
                  <a:schemeClr val="accent1">
                    <a:satMod val="150000"/>
                  </a:schemeClr>
                </a:solidFill>
              </a:rPr>
              <a:t>Today’s agenda</a:t>
            </a:r>
          </a:p>
        </p:txBody>
      </p:sp>
      <p:sp>
        <p:nvSpPr>
          <p:cNvPr id="15363" name="Text Placeholder 7"/>
          <p:cNvSpPr>
            <a:spLocks noGrp="1"/>
          </p:cNvSpPr>
          <p:nvPr>
            <p:ph type="body" sz="half" idx="1"/>
          </p:nvPr>
        </p:nvSpPr>
        <p:spPr>
          <a:xfrm>
            <a:off x="457200" y="1752600"/>
            <a:ext cx="4572000" cy="4830763"/>
          </a:xfrm>
        </p:spPr>
        <p:txBody>
          <a:bodyPr rtlCol="0">
            <a:normAutofit lnSpcReduction="10000"/>
          </a:bodyPr>
          <a:lstStyle/>
          <a:p>
            <a:pPr marL="439420" indent="-27432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 smtClean="0"/>
              <a:t>Policy Cycle</a:t>
            </a:r>
          </a:p>
          <a:p>
            <a:pPr marL="439420" indent="-27432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 smtClean="0"/>
              <a:t>Government actors - incentives</a:t>
            </a:r>
          </a:p>
          <a:p>
            <a:pPr marL="439420" indent="-27432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 smtClean="0"/>
              <a:t>Interest Groups – Interests, Resources, Strategies</a:t>
            </a:r>
          </a:p>
          <a:p>
            <a:pPr marL="439420" indent="-27432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 smtClean="0"/>
              <a:t>Stakeholder analysis</a:t>
            </a:r>
          </a:p>
          <a:p>
            <a:pPr marL="439420" indent="-27432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 smtClean="0"/>
              <a:t>Political Risk Analysis</a:t>
            </a:r>
          </a:p>
          <a:p>
            <a:pPr marL="439420" indent="-27432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n-US" smtClean="0"/>
              <a:t>Mid-term review</a:t>
            </a:r>
            <a:endParaRPr lang="en-US" dirty="0" smtClean="0"/>
          </a:p>
          <a:p>
            <a:pPr marL="731520" lvl="1" indent="-274320" fontAlgn="auto">
              <a:spcAft>
                <a:spcPts val="0"/>
              </a:spcAft>
              <a:buFont typeface="Wingdings"/>
              <a:buChar char=""/>
              <a:defRPr/>
            </a:pPr>
            <a:endParaRPr lang="en-US" dirty="0" smtClean="0"/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dirty="0" smtClean="0"/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dirty="0" smtClean="0"/>
          </a:p>
        </p:txBody>
      </p:sp>
      <p:sp>
        <p:nvSpPr>
          <p:cNvPr id="1536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CA" dirty="0" smtClean="0"/>
          </a:p>
        </p:txBody>
      </p:sp>
      <p:sp>
        <p:nvSpPr>
          <p:cNvPr id="1536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 dirty="0" smtClean="0"/>
              <a:t> </a:t>
            </a:r>
          </a:p>
        </p:txBody>
      </p:sp>
      <p:sp>
        <p:nvSpPr>
          <p:cNvPr id="1536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34E2BA-2F19-4B91-BF1C-EB98A65E829C}" type="slidenum">
              <a:rPr lang="en-CA" smtClean="0"/>
              <a:pPr>
                <a:defRPr/>
              </a:pPr>
              <a:t>4</a:t>
            </a:fld>
            <a:endParaRPr lang="en-CA" smtClean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" name="Content Placeholder 12" descr="KM protester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16" r="21216"/>
          <a:stretch>
            <a:fillRect/>
          </a:stretch>
        </p:blipFill>
        <p:spPr>
          <a:xfrm>
            <a:off x="4800600" y="1752600"/>
            <a:ext cx="4038600" cy="45259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mtClean="0"/>
              <a:t>Policy Cycle Model</a:t>
            </a:r>
          </a:p>
        </p:txBody>
      </p:sp>
      <p:sp>
        <p:nvSpPr>
          <p:cNvPr id="1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9D3D04-67F6-4E84-8600-77CE992CE303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90600" y="1524000"/>
            <a:ext cx="8153400" cy="4953000"/>
          </a:xfrm>
        </p:spPr>
        <p:txBody>
          <a:bodyPr>
            <a:normAutofit fontScale="92500" lnSpcReduction="20000"/>
          </a:bodyPr>
          <a:lstStyle/>
          <a:p>
            <a:pPr algn="ctr">
              <a:lnSpc>
                <a:spcPct val="80000"/>
              </a:lnSpc>
              <a:buFontTx/>
              <a:buNone/>
              <a:defRPr/>
            </a:pPr>
            <a:r>
              <a:rPr lang="en-US" dirty="0" smtClean="0"/>
              <a:t>Agenda-Setting</a:t>
            </a:r>
          </a:p>
          <a:p>
            <a:pPr algn="ctr">
              <a:lnSpc>
                <a:spcPct val="80000"/>
              </a:lnSpc>
              <a:buFontTx/>
              <a:buNone/>
              <a:defRPr/>
            </a:pPr>
            <a:endParaRPr lang="en-US" dirty="0" smtClean="0"/>
          </a:p>
          <a:p>
            <a:pPr algn="ctr">
              <a:lnSpc>
                <a:spcPct val="80000"/>
              </a:lnSpc>
              <a:buFontTx/>
              <a:buNone/>
              <a:defRPr/>
            </a:pPr>
            <a:endParaRPr lang="en-US" dirty="0" smtClean="0"/>
          </a:p>
          <a:p>
            <a:pPr algn="ctr">
              <a:lnSpc>
                <a:spcPct val="80000"/>
              </a:lnSpc>
              <a:buFontTx/>
              <a:buNone/>
              <a:defRPr/>
            </a:pPr>
            <a:r>
              <a:rPr lang="en-US" dirty="0" smtClean="0"/>
              <a:t>Policy Formulation</a:t>
            </a:r>
          </a:p>
          <a:p>
            <a:pPr algn="ctr">
              <a:lnSpc>
                <a:spcPct val="80000"/>
              </a:lnSpc>
              <a:buFontTx/>
              <a:buNone/>
              <a:defRPr/>
            </a:pPr>
            <a:endParaRPr lang="en-US" dirty="0" smtClean="0"/>
          </a:p>
          <a:p>
            <a:pPr algn="ctr">
              <a:lnSpc>
                <a:spcPct val="80000"/>
              </a:lnSpc>
              <a:buFontTx/>
              <a:buNone/>
              <a:defRPr/>
            </a:pPr>
            <a:endParaRPr lang="en-US" dirty="0" smtClean="0"/>
          </a:p>
          <a:p>
            <a:pPr algn="ctr">
              <a:lnSpc>
                <a:spcPct val="80000"/>
              </a:lnSpc>
              <a:buFontTx/>
              <a:buNone/>
              <a:defRPr/>
            </a:pPr>
            <a:r>
              <a:rPr lang="en-US" dirty="0" err="1" smtClean="0"/>
              <a:t>Decisionmaking</a:t>
            </a:r>
            <a:endParaRPr lang="en-US" dirty="0" smtClean="0"/>
          </a:p>
          <a:p>
            <a:pPr algn="ctr">
              <a:lnSpc>
                <a:spcPct val="80000"/>
              </a:lnSpc>
              <a:buFontTx/>
              <a:buNone/>
              <a:defRPr/>
            </a:pPr>
            <a:endParaRPr lang="en-US" dirty="0" smtClean="0"/>
          </a:p>
          <a:p>
            <a:pPr algn="ctr">
              <a:lnSpc>
                <a:spcPct val="80000"/>
              </a:lnSpc>
              <a:buFontTx/>
              <a:buNone/>
              <a:defRPr/>
            </a:pPr>
            <a:endParaRPr lang="en-US" dirty="0" smtClean="0"/>
          </a:p>
          <a:p>
            <a:pPr algn="ctr">
              <a:lnSpc>
                <a:spcPct val="80000"/>
              </a:lnSpc>
              <a:buFontTx/>
              <a:buNone/>
              <a:defRPr/>
            </a:pPr>
            <a:r>
              <a:rPr lang="en-US" dirty="0" smtClean="0"/>
              <a:t>Policy Implementation</a:t>
            </a:r>
          </a:p>
          <a:p>
            <a:pPr algn="ctr">
              <a:lnSpc>
                <a:spcPct val="80000"/>
              </a:lnSpc>
              <a:buFontTx/>
              <a:buNone/>
              <a:defRPr/>
            </a:pPr>
            <a:endParaRPr lang="en-US" dirty="0" smtClean="0"/>
          </a:p>
          <a:p>
            <a:pPr algn="ctr">
              <a:lnSpc>
                <a:spcPct val="80000"/>
              </a:lnSpc>
              <a:buFontTx/>
              <a:buNone/>
              <a:defRPr/>
            </a:pPr>
            <a:endParaRPr lang="en-US" dirty="0" smtClean="0"/>
          </a:p>
          <a:p>
            <a:pPr algn="ctr">
              <a:lnSpc>
                <a:spcPct val="80000"/>
              </a:lnSpc>
              <a:buFontTx/>
              <a:buNone/>
              <a:defRPr/>
            </a:pPr>
            <a:r>
              <a:rPr lang="en-US" dirty="0" smtClean="0"/>
              <a:t>Monitoring and Evaluation</a:t>
            </a:r>
          </a:p>
          <a:p>
            <a:pPr algn="ctr">
              <a:lnSpc>
                <a:spcPct val="80000"/>
              </a:lnSpc>
              <a:buFontTx/>
              <a:buNone/>
              <a:defRPr/>
            </a:pPr>
            <a:endParaRPr lang="en-US" dirty="0" smtClean="0"/>
          </a:p>
        </p:txBody>
      </p:sp>
      <p:sp>
        <p:nvSpPr>
          <p:cNvPr id="5127" name="AutoShape 4"/>
          <p:cNvSpPr>
            <a:spLocks noChangeArrowheads="1"/>
          </p:cNvSpPr>
          <p:nvPr/>
        </p:nvSpPr>
        <p:spPr bwMode="auto">
          <a:xfrm>
            <a:off x="4953000" y="1981200"/>
            <a:ext cx="304800" cy="5334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8" name="AutoShape 5"/>
          <p:cNvSpPr>
            <a:spLocks noChangeArrowheads="1"/>
          </p:cNvSpPr>
          <p:nvPr/>
        </p:nvSpPr>
        <p:spPr bwMode="auto">
          <a:xfrm>
            <a:off x="4953000" y="2971800"/>
            <a:ext cx="304800" cy="6096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9" name="AutoShape 6"/>
          <p:cNvSpPr>
            <a:spLocks noChangeArrowheads="1"/>
          </p:cNvSpPr>
          <p:nvPr/>
        </p:nvSpPr>
        <p:spPr bwMode="auto">
          <a:xfrm>
            <a:off x="4953000" y="4038600"/>
            <a:ext cx="304800" cy="6096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30" name="AutoShape 7"/>
          <p:cNvSpPr>
            <a:spLocks noChangeArrowheads="1"/>
          </p:cNvSpPr>
          <p:nvPr/>
        </p:nvSpPr>
        <p:spPr bwMode="auto">
          <a:xfrm>
            <a:off x="4953000" y="5029200"/>
            <a:ext cx="381000" cy="609600"/>
          </a:xfrm>
          <a:prstGeom prst="downArrow">
            <a:avLst>
              <a:gd name="adj1" fmla="val 50000"/>
              <a:gd name="adj2" fmla="val 40000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31" name="AutoShape 8"/>
          <p:cNvSpPr>
            <a:spLocks noChangeArrowheads="1"/>
          </p:cNvSpPr>
          <p:nvPr/>
        </p:nvSpPr>
        <p:spPr bwMode="auto">
          <a:xfrm flipH="1" flipV="1">
            <a:off x="1828800" y="1905000"/>
            <a:ext cx="609600" cy="4191000"/>
          </a:xfrm>
          <a:prstGeom prst="curvedLeftArrow">
            <a:avLst>
              <a:gd name="adj1" fmla="val 159978"/>
              <a:gd name="adj2" fmla="val 273312"/>
              <a:gd name="adj3" fmla="val 33333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7772400" cy="1143000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en-US" sz="4000" dirty="0" smtClean="0"/>
              <a:t>Agenda-Setting – </a:t>
            </a:r>
            <a:br>
              <a:rPr lang="en-US" sz="4000" dirty="0" smtClean="0"/>
            </a:br>
            <a:r>
              <a:rPr lang="en-US" sz="4000" dirty="0" smtClean="0"/>
              <a:t>Definitions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6705600" cy="411480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sz="2800" dirty="0" smtClean="0"/>
              <a:t>Social Agenda (general, systemic):  issues that the public thinks deserve attention from government</a:t>
            </a:r>
          </a:p>
          <a:p>
            <a:pPr lvl="1">
              <a:defRPr/>
            </a:pPr>
            <a:r>
              <a:rPr lang="en-US" sz="2400" dirty="0" smtClean="0"/>
              <a:t>measures:  polls, media</a:t>
            </a:r>
          </a:p>
          <a:p>
            <a:pPr lvl="1">
              <a:defRPr/>
            </a:pPr>
            <a:endParaRPr lang="en-US" sz="2400" dirty="0" smtClean="0"/>
          </a:p>
          <a:p>
            <a:pPr>
              <a:defRPr/>
            </a:pPr>
            <a:r>
              <a:rPr lang="en-US" sz="2800" dirty="0" smtClean="0"/>
              <a:t>Government Agenda (formal):  issues explicitly up for active and serious consideration by policy makers</a:t>
            </a:r>
          </a:p>
          <a:p>
            <a:pPr lvl="1">
              <a:defRPr/>
            </a:pPr>
            <a:r>
              <a:rPr lang="en-US" sz="2400" dirty="0" smtClean="0"/>
              <a:t>measures:  announced proposals, throne speech, mandate letter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2BBFDE-0D7E-49F1-A29E-CE5FFFA9FA28}" type="slidenum">
              <a:rPr lang="en-US"/>
              <a:pPr>
                <a:defRPr/>
              </a:pPr>
              <a:t>6</a:t>
            </a:fld>
            <a:endParaRPr lang="en-US"/>
          </a:p>
        </p:txBody>
      </p:sp>
      <p:pic>
        <p:nvPicPr>
          <p:cNvPr id="8199" name="Picture 4" descr="mediacent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228600"/>
            <a:ext cx="29718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99010968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err="1"/>
              <a:t>Kingdon’s</a:t>
            </a:r>
            <a:r>
              <a:rPr lang="en-US" dirty="0"/>
              <a:t> “multiple streams” model</a:t>
            </a:r>
            <a:endParaRPr lang="en-US" dirty="0" smtClean="0"/>
          </a:p>
        </p:txBody>
      </p:sp>
      <p:sp>
        <p:nvSpPr>
          <p:cNvPr id="9830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2057400"/>
            <a:ext cx="4800600" cy="411480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defRPr/>
            </a:pPr>
            <a:r>
              <a:rPr lang="en-US" dirty="0" smtClean="0"/>
              <a:t>a confluence of</a:t>
            </a:r>
          </a:p>
          <a:p>
            <a:pPr lvl="1">
              <a:spcBef>
                <a:spcPts val="1200"/>
              </a:spcBef>
              <a:defRPr/>
            </a:pPr>
            <a:r>
              <a:rPr lang="en-US" dirty="0" smtClean="0"/>
              <a:t>Problem stream</a:t>
            </a:r>
          </a:p>
          <a:p>
            <a:pPr lvl="1">
              <a:spcBef>
                <a:spcPts val="1200"/>
              </a:spcBef>
              <a:defRPr/>
            </a:pPr>
            <a:r>
              <a:rPr lang="en-US" dirty="0" smtClean="0"/>
              <a:t>Politics stream</a:t>
            </a:r>
          </a:p>
          <a:p>
            <a:pPr lvl="1">
              <a:spcBef>
                <a:spcPts val="1200"/>
              </a:spcBef>
              <a:defRPr/>
            </a:pPr>
            <a:r>
              <a:rPr lang="en-US" dirty="0" smtClean="0"/>
              <a:t>Policy (solution) stream</a:t>
            </a:r>
          </a:p>
          <a:p>
            <a:pPr>
              <a:spcBef>
                <a:spcPts val="1200"/>
              </a:spcBef>
              <a:defRPr/>
            </a:pPr>
            <a:r>
              <a:rPr lang="en-US" dirty="0" smtClean="0"/>
              <a:t>Opens a “policy window”</a:t>
            </a:r>
          </a:p>
          <a:p>
            <a:pPr>
              <a:spcBef>
                <a:spcPts val="1200"/>
              </a:spcBef>
              <a:defRPr/>
            </a:pPr>
            <a:r>
              <a:rPr lang="en-US" dirty="0" smtClean="0"/>
              <a:t>Opportunity for “policy entrepreneurs”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CFCADB-11E8-43E0-AC99-2585BFA578E4}" type="slidenum">
              <a:rPr lang="en-US"/>
              <a:pPr>
                <a:defRPr/>
              </a:pPr>
              <a:t>7</a:t>
            </a:fld>
            <a:endParaRPr lang="en-US"/>
          </a:p>
        </p:txBody>
      </p:sp>
      <p:pic>
        <p:nvPicPr>
          <p:cNvPr id="10247" name="Picture 8" descr="confluence 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56200" y="2438400"/>
            <a:ext cx="3987800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68613643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mtClean="0"/>
              <a:t>Agenda-Setting - Process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 smtClean="0"/>
              <a:t>Changes in “Problem”</a:t>
            </a:r>
          </a:p>
          <a:p>
            <a:pPr lvl="1">
              <a:defRPr/>
            </a:pPr>
            <a:r>
              <a:rPr lang="en-US" dirty="0" smtClean="0"/>
              <a:t>indicators</a:t>
            </a:r>
          </a:p>
          <a:p>
            <a:pPr lvl="1">
              <a:defRPr/>
            </a:pPr>
            <a:r>
              <a:rPr lang="en-US" dirty="0" smtClean="0"/>
              <a:t>knowledge, technology</a:t>
            </a:r>
          </a:p>
          <a:p>
            <a:pPr lvl="1">
              <a:defRPr/>
            </a:pPr>
            <a:r>
              <a:rPr lang="en-US" dirty="0" smtClean="0"/>
              <a:t>focusing event</a:t>
            </a:r>
          </a:p>
          <a:p>
            <a:pPr lvl="1"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Changes in “Politics”</a:t>
            </a:r>
          </a:p>
          <a:p>
            <a:pPr lvl="1">
              <a:defRPr/>
            </a:pPr>
            <a:r>
              <a:rPr lang="en-US" dirty="0" smtClean="0"/>
              <a:t>changing public mood</a:t>
            </a:r>
          </a:p>
          <a:p>
            <a:pPr lvl="1">
              <a:defRPr/>
            </a:pPr>
            <a:r>
              <a:rPr lang="en-US" dirty="0" smtClean="0"/>
              <a:t>elections</a:t>
            </a:r>
          </a:p>
          <a:p>
            <a:pPr lvl="1">
              <a:defRPr/>
            </a:pPr>
            <a:r>
              <a:rPr lang="en-US" dirty="0" smtClean="0"/>
              <a:t>interest group strategies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DE460E-01C5-4AC5-88B9-515B2194A7EA}" type="slidenum">
              <a:rPr lang="en-US"/>
              <a:pPr>
                <a:defRPr/>
              </a:pPr>
              <a:t>8</a:t>
            </a:fld>
            <a:endParaRPr lang="en-US"/>
          </a:p>
        </p:txBody>
      </p:sp>
      <p:pic>
        <p:nvPicPr>
          <p:cNvPr id="9" name="Picture 8" descr="BP_Oil_Rig_Fire_Spi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86400" y="2438400"/>
            <a:ext cx="2940049" cy="2205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868138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“Most important problem”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US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BC</a:t>
            </a:r>
            <a:r>
              <a:rPr lang="en-US" dirty="0" smtClean="0"/>
              <a:t> May 2016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9433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11990</TotalTime>
  <Words>1273</Words>
  <Application>Microsoft Office PowerPoint</Application>
  <PresentationFormat>On-screen Show (4:3)</PresentationFormat>
  <Paragraphs>356</Paragraphs>
  <Slides>39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39</vt:i4>
      </vt:variant>
    </vt:vector>
  </HeadingPairs>
  <TitlesOfParts>
    <vt:vector size="42" baseType="lpstr">
      <vt:lpstr>Office Theme</vt:lpstr>
      <vt:lpstr>1_Office Theme</vt:lpstr>
      <vt:lpstr>2_Office Theme</vt:lpstr>
      <vt:lpstr>CEEN 525 Actor Dynamics</vt:lpstr>
      <vt:lpstr>PowerPoint Presentation</vt:lpstr>
      <vt:lpstr>Elements of paper</vt:lpstr>
      <vt:lpstr>Today’s agenda</vt:lpstr>
      <vt:lpstr>Policy Cycle Model</vt:lpstr>
      <vt:lpstr>Agenda-Setting –  Definitions</vt:lpstr>
      <vt:lpstr>Kingdon’s “multiple streams” model</vt:lpstr>
      <vt:lpstr>Agenda-Setting - Process</vt:lpstr>
      <vt:lpstr>“Most important problem”</vt:lpstr>
      <vt:lpstr>PowerPoint Presentation</vt:lpstr>
      <vt:lpstr>Policy Cycle Model</vt:lpstr>
      <vt:lpstr>Today’s agenda</vt:lpstr>
      <vt:lpstr>Interest groups in context</vt:lpstr>
      <vt:lpstr>PowerPoint Presentation</vt:lpstr>
      <vt:lpstr>Government Actors -Interests, Resources:  Politicians</vt:lpstr>
      <vt:lpstr>The Impact of Public Opinion on Public Policy: BURNSTEIN</vt:lpstr>
      <vt:lpstr>PowerPoint Presentation</vt:lpstr>
      <vt:lpstr>Today’s agenda</vt:lpstr>
      <vt:lpstr>Interest Groups</vt:lpstr>
      <vt:lpstr>Group Resources</vt:lpstr>
      <vt:lpstr>Group Resources – The Privileged Position of Business</vt:lpstr>
      <vt:lpstr>Actors Strategies – First order</vt:lpstr>
      <vt:lpstr>Actors Strategies– Second Order</vt:lpstr>
      <vt:lpstr>Stakeholders</vt:lpstr>
      <vt:lpstr>Today’s agenda</vt:lpstr>
      <vt:lpstr>Political Risk Analysis</vt:lpstr>
      <vt:lpstr>PowerPoint Presentation</vt:lpstr>
      <vt:lpstr>The Four Major Projects</vt:lpstr>
      <vt:lpstr>Pipeline capacity vs oil sands growth</vt:lpstr>
      <vt:lpstr>Analytical Framework</vt:lpstr>
      <vt:lpstr>Political Risk Factors</vt:lpstr>
      <vt:lpstr>Strategic Actors</vt:lpstr>
      <vt:lpstr>Institutions</vt:lpstr>
      <vt:lpstr>PowerPoint Presentation</vt:lpstr>
      <vt:lpstr>Wrap up</vt:lpstr>
      <vt:lpstr>Midterm Review</vt:lpstr>
      <vt:lpstr>Remaining Topics: Those in red could be switch to other topics</vt:lpstr>
      <vt:lpstr>Midterm Review</vt:lpstr>
      <vt:lpstr>February 28: Energy Planning and Approval Strategies, and the Challenge of Social License </vt:lpstr>
    </vt:vector>
  </TitlesOfParts>
  <Company>UBC, Faculty of Forestry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Legacies of Trudeau (NEP) and Mulroney (NAFTA)</dc:title>
  <dc:creator>George Hoberg</dc:creator>
  <cp:lastModifiedBy>Hoberg, George</cp:lastModifiedBy>
  <cp:revision>645</cp:revision>
  <dcterms:created xsi:type="dcterms:W3CDTF">2008-01-29T02:29:52Z</dcterms:created>
  <dcterms:modified xsi:type="dcterms:W3CDTF">2017-02-14T18:09:59Z</dcterms:modified>
</cp:coreProperties>
</file>