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0"/>
  </p:notesMasterIdLst>
  <p:sldIdLst>
    <p:sldId id="256" r:id="rId3"/>
    <p:sldId id="365" r:id="rId4"/>
    <p:sldId id="290" r:id="rId5"/>
    <p:sldId id="291" r:id="rId6"/>
    <p:sldId id="292" r:id="rId7"/>
    <p:sldId id="261" r:id="rId8"/>
    <p:sldId id="320" r:id="rId9"/>
    <p:sldId id="329" r:id="rId10"/>
    <p:sldId id="360" r:id="rId11"/>
    <p:sldId id="305" r:id="rId12"/>
    <p:sldId id="319" r:id="rId13"/>
    <p:sldId id="307" r:id="rId14"/>
    <p:sldId id="308" r:id="rId15"/>
    <p:sldId id="309" r:id="rId16"/>
    <p:sldId id="310" r:id="rId17"/>
    <p:sldId id="311" r:id="rId18"/>
    <p:sldId id="312" r:id="rId19"/>
    <p:sldId id="313" r:id="rId20"/>
    <p:sldId id="361" r:id="rId21"/>
    <p:sldId id="362" r:id="rId22"/>
    <p:sldId id="363" r:id="rId23"/>
    <p:sldId id="271" r:id="rId24"/>
    <p:sldId id="330" r:id="rId25"/>
    <p:sldId id="331" r:id="rId26"/>
    <p:sldId id="353" r:id="rId27"/>
    <p:sldId id="354" r:id="rId28"/>
    <p:sldId id="356" r:id="rId29"/>
    <p:sldId id="336" r:id="rId30"/>
    <p:sldId id="337" r:id="rId31"/>
    <p:sldId id="338" r:id="rId32"/>
    <p:sldId id="339" r:id="rId33"/>
    <p:sldId id="340" r:id="rId34"/>
    <p:sldId id="348" r:id="rId35"/>
    <p:sldId id="349" r:id="rId36"/>
    <p:sldId id="350" r:id="rId37"/>
    <p:sldId id="364" r:id="rId38"/>
    <p:sldId id="343" r:id="rId39"/>
    <p:sldId id="298" r:id="rId40"/>
    <p:sldId id="324" r:id="rId41"/>
    <p:sldId id="325" r:id="rId42"/>
    <p:sldId id="326" r:id="rId43"/>
    <p:sldId id="344" r:id="rId44"/>
    <p:sldId id="327" r:id="rId45"/>
    <p:sldId id="357" r:id="rId46"/>
    <p:sldId id="358" r:id="rId47"/>
    <p:sldId id="283" r:id="rId48"/>
    <p:sldId id="359" r:id="rId4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348"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Seats</c:v>
                </c:pt>
              </c:strCache>
            </c:strRef>
          </c:tx>
          <c:spPr>
            <a:ln>
              <a:solidFill>
                <a:schemeClr val="bg1"/>
              </a:solidFill>
            </a:ln>
          </c:spPr>
          <c:dPt>
            <c:idx val="0"/>
            <c:bubble3D val="0"/>
            <c:spPr>
              <a:solidFill>
                <a:srgbClr val="C00000"/>
              </a:solidFill>
              <a:ln>
                <a:solidFill>
                  <a:schemeClr val="bg1"/>
                </a:solidFill>
              </a:ln>
            </c:spPr>
          </c:dPt>
          <c:dPt>
            <c:idx val="1"/>
            <c:bubble3D val="0"/>
            <c:spPr>
              <a:solidFill>
                <a:schemeClr val="tx2">
                  <a:lumMod val="60000"/>
                  <a:lumOff val="40000"/>
                </a:schemeClr>
              </a:solidFill>
              <a:ln>
                <a:solidFill>
                  <a:schemeClr val="bg1"/>
                </a:solidFill>
              </a:ln>
            </c:spPr>
          </c:dPt>
          <c:dPt>
            <c:idx val="2"/>
            <c:bubble3D val="0"/>
            <c:spPr>
              <a:solidFill>
                <a:schemeClr val="accent6">
                  <a:lumMod val="75000"/>
                </a:schemeClr>
              </a:solidFill>
              <a:ln>
                <a:solidFill>
                  <a:schemeClr val="bg1"/>
                </a:solidFill>
              </a:ln>
            </c:spPr>
          </c:dPt>
          <c:dPt>
            <c:idx val="3"/>
            <c:bubble3D val="0"/>
            <c:spPr>
              <a:solidFill>
                <a:schemeClr val="tx2">
                  <a:lumMod val="40000"/>
                  <a:lumOff val="60000"/>
                </a:schemeClr>
              </a:solidFill>
              <a:ln>
                <a:solidFill>
                  <a:schemeClr val="bg1"/>
                </a:solidFill>
              </a:ln>
            </c:spPr>
          </c:dPt>
          <c:dPt>
            <c:idx val="4"/>
            <c:bubble3D val="0"/>
            <c:spPr>
              <a:solidFill>
                <a:srgbClr val="00B050"/>
              </a:solidFill>
              <a:ln>
                <a:solidFill>
                  <a:schemeClr val="bg1"/>
                </a:solidFill>
              </a:ln>
            </c:spPr>
          </c:dPt>
          <c:dLbls>
            <c:dLbl>
              <c:idx val="0"/>
              <c:layout/>
              <c:showLegendKey val="0"/>
              <c:showVal val="1"/>
              <c:showCatName val="1"/>
              <c:showSerName val="0"/>
              <c:showPercent val="0"/>
              <c:showBubbleSize val="0"/>
              <c:separator> </c:separator>
            </c:dLbl>
            <c:dLbl>
              <c:idx val="1"/>
              <c:layout>
                <c:manualLayout>
                  <c:x val="0.14614543841742003"/>
                  <c:y val="-2.1614405597217654E-2"/>
                </c:manualLayout>
              </c:layout>
              <c:showLegendKey val="0"/>
              <c:showVal val="1"/>
              <c:showCatName val="1"/>
              <c:showSerName val="0"/>
              <c:showPercent val="0"/>
              <c:showBubbleSize val="0"/>
            </c:dLbl>
            <c:dLbl>
              <c:idx val="3"/>
              <c:layout>
                <c:manualLayout>
                  <c:x val="-0.101583552055993"/>
                  <c:y val="-9.5036128222877655E-3"/>
                </c:manualLayout>
              </c:layout>
              <c:showLegendKey val="0"/>
              <c:showVal val="1"/>
              <c:showCatName val="1"/>
              <c:showSerName val="0"/>
              <c:showPercent val="0"/>
              <c:showBubbleSize val="0"/>
            </c:dLbl>
            <c:spPr>
              <a:solidFill>
                <a:schemeClr val="bg2"/>
              </a:solidFill>
            </c:spPr>
            <c:showLegendKey val="0"/>
            <c:showVal val="1"/>
            <c:showCatName val="1"/>
            <c:showSerName val="0"/>
            <c:showPercent val="0"/>
            <c:showBubbleSize val="0"/>
            <c:showLeaderLines val="1"/>
          </c:dLbls>
          <c:cat>
            <c:strRef>
              <c:f>Sheet1!$A$2:$A$6</c:f>
              <c:strCache>
                <c:ptCount val="5"/>
                <c:pt idx="0">
                  <c:v>Liberals</c:v>
                </c:pt>
                <c:pt idx="1">
                  <c:v>Conservatives</c:v>
                </c:pt>
                <c:pt idx="2">
                  <c:v>NDP</c:v>
                </c:pt>
                <c:pt idx="3">
                  <c:v>Bloc Quebecois</c:v>
                </c:pt>
                <c:pt idx="4">
                  <c:v>Greens</c:v>
                </c:pt>
              </c:strCache>
            </c:strRef>
          </c:cat>
          <c:val>
            <c:numRef>
              <c:f>Sheet1!$B$2:$B$6</c:f>
              <c:numCache>
                <c:formatCode>General</c:formatCode>
                <c:ptCount val="5"/>
                <c:pt idx="0">
                  <c:v>184</c:v>
                </c:pt>
                <c:pt idx="1">
                  <c:v>99</c:v>
                </c:pt>
                <c:pt idx="2">
                  <c:v>44</c:v>
                </c:pt>
                <c:pt idx="3">
                  <c:v>10</c:v>
                </c:pt>
                <c:pt idx="4">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9FE487-1232-4610-9ACC-20D6F9CC9E8B}"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CA"/>
        </a:p>
      </dgm:t>
    </dgm:pt>
    <dgm:pt modelId="{2C9A5B4C-0637-4959-A34F-199463FBDC0F}">
      <dgm:prSet/>
      <dgm:spPr/>
      <dgm:t>
        <a:bodyPr/>
        <a:lstStyle/>
        <a:p>
          <a:pPr rtl="0"/>
          <a:r>
            <a:rPr lang="en-US" smtClean="0"/>
            <a:t>Oil price decline after 1982</a:t>
          </a:r>
          <a:endParaRPr lang="en-CA"/>
        </a:p>
      </dgm:t>
    </dgm:pt>
    <dgm:pt modelId="{CD7C97AE-7D20-4D19-9228-335CE190F41B}" type="parTrans" cxnId="{D87ADD54-8152-4290-B3F4-263236F40716}">
      <dgm:prSet/>
      <dgm:spPr/>
      <dgm:t>
        <a:bodyPr/>
        <a:lstStyle/>
        <a:p>
          <a:endParaRPr lang="en-CA"/>
        </a:p>
      </dgm:t>
    </dgm:pt>
    <dgm:pt modelId="{7BB96DCB-7EBE-407A-857B-A9230BEF7A33}" type="sibTrans" cxnId="{D87ADD54-8152-4290-B3F4-263236F40716}">
      <dgm:prSet/>
      <dgm:spPr/>
      <dgm:t>
        <a:bodyPr/>
        <a:lstStyle/>
        <a:p>
          <a:endParaRPr lang="en-CA"/>
        </a:p>
      </dgm:t>
    </dgm:pt>
    <dgm:pt modelId="{AA2DBBA1-BB35-4C8B-933E-6E0BEF28DD9B}">
      <dgm:prSet/>
      <dgm:spPr/>
      <dgm:t>
        <a:bodyPr/>
        <a:lstStyle/>
        <a:p>
          <a:pPr rtl="0"/>
          <a:r>
            <a:rPr lang="en-US" smtClean="0"/>
            <a:t>Mulroney Era (Progressive Conservative) begins in Fall 1984</a:t>
          </a:r>
          <a:endParaRPr lang="en-CA"/>
        </a:p>
      </dgm:t>
    </dgm:pt>
    <dgm:pt modelId="{6D30CEA5-8B63-440C-8D82-E011D48790F2}" type="parTrans" cxnId="{1F66C744-7FC8-47C3-A143-6AA991D4B219}">
      <dgm:prSet/>
      <dgm:spPr/>
      <dgm:t>
        <a:bodyPr/>
        <a:lstStyle/>
        <a:p>
          <a:endParaRPr lang="en-CA"/>
        </a:p>
      </dgm:t>
    </dgm:pt>
    <dgm:pt modelId="{013D797B-97FF-4658-A981-E1085BD79A01}" type="sibTrans" cxnId="{1F66C744-7FC8-47C3-A143-6AA991D4B219}">
      <dgm:prSet/>
      <dgm:spPr/>
      <dgm:t>
        <a:bodyPr/>
        <a:lstStyle/>
        <a:p>
          <a:endParaRPr lang="en-CA"/>
        </a:p>
      </dgm:t>
    </dgm:pt>
    <dgm:pt modelId="{B2C7C801-57E0-48B9-A412-6B5E8E00155C}">
      <dgm:prSet/>
      <dgm:spPr/>
      <dgm:t>
        <a:bodyPr/>
        <a:lstStyle/>
        <a:p>
          <a:pPr rtl="0"/>
          <a:r>
            <a:rPr lang="en-US" smtClean="0"/>
            <a:t>Western Accord effectively dismantled NEP</a:t>
          </a:r>
          <a:endParaRPr lang="en-CA"/>
        </a:p>
      </dgm:t>
    </dgm:pt>
    <dgm:pt modelId="{BCCA5A2A-A60B-4B2F-A9F0-A15918638D9E}" type="parTrans" cxnId="{0EC5FED3-2DD3-4645-B9E8-3B40CD73CEEC}">
      <dgm:prSet/>
      <dgm:spPr/>
      <dgm:t>
        <a:bodyPr/>
        <a:lstStyle/>
        <a:p>
          <a:endParaRPr lang="en-CA"/>
        </a:p>
      </dgm:t>
    </dgm:pt>
    <dgm:pt modelId="{758CC013-942A-47DD-8808-072D3F53190C}" type="sibTrans" cxnId="{0EC5FED3-2DD3-4645-B9E8-3B40CD73CEEC}">
      <dgm:prSet/>
      <dgm:spPr/>
      <dgm:t>
        <a:bodyPr/>
        <a:lstStyle/>
        <a:p>
          <a:endParaRPr lang="en-CA"/>
        </a:p>
      </dgm:t>
    </dgm:pt>
    <dgm:pt modelId="{2F7F9875-F4D2-4DD2-AC01-15AAA2FAAB66}">
      <dgm:prSet/>
      <dgm:spPr/>
      <dgm:t>
        <a:bodyPr/>
        <a:lstStyle/>
        <a:p>
          <a:pPr rtl="0"/>
          <a:endParaRPr lang="en-CA" dirty="0"/>
        </a:p>
      </dgm:t>
    </dgm:pt>
    <dgm:pt modelId="{1B843B79-19C4-429C-A7BF-A96E4546C87F}" type="parTrans" cxnId="{2C340896-8D5E-4999-A684-FEE6B14359C7}">
      <dgm:prSet/>
      <dgm:spPr/>
      <dgm:t>
        <a:bodyPr/>
        <a:lstStyle/>
        <a:p>
          <a:endParaRPr lang="en-CA"/>
        </a:p>
      </dgm:t>
    </dgm:pt>
    <dgm:pt modelId="{A1EFB2CC-896C-4D7A-BDF7-83C9959596C8}" type="sibTrans" cxnId="{2C340896-8D5E-4999-A684-FEE6B14359C7}">
      <dgm:prSet/>
      <dgm:spPr/>
      <dgm:t>
        <a:bodyPr/>
        <a:lstStyle/>
        <a:p>
          <a:endParaRPr lang="en-CA"/>
        </a:p>
      </dgm:t>
    </dgm:pt>
    <dgm:pt modelId="{A4E9CC76-E552-4C5D-857A-99A35ACF0AEA}" type="pres">
      <dgm:prSet presAssocID="{579FE487-1232-4610-9ACC-20D6F9CC9E8B}" presName="linear" presStyleCnt="0">
        <dgm:presLayoutVars>
          <dgm:animLvl val="lvl"/>
          <dgm:resizeHandles val="exact"/>
        </dgm:presLayoutVars>
      </dgm:prSet>
      <dgm:spPr/>
      <dgm:t>
        <a:bodyPr/>
        <a:lstStyle/>
        <a:p>
          <a:endParaRPr lang="en-CA"/>
        </a:p>
      </dgm:t>
    </dgm:pt>
    <dgm:pt modelId="{08D02A26-7038-42F0-8B30-EB09D64BD03B}" type="pres">
      <dgm:prSet presAssocID="{2C9A5B4C-0637-4959-A34F-199463FBDC0F}" presName="parentText" presStyleLbl="node1" presStyleIdx="0" presStyleCnt="3">
        <dgm:presLayoutVars>
          <dgm:chMax val="0"/>
          <dgm:bulletEnabled val="1"/>
        </dgm:presLayoutVars>
      </dgm:prSet>
      <dgm:spPr/>
      <dgm:t>
        <a:bodyPr/>
        <a:lstStyle/>
        <a:p>
          <a:endParaRPr lang="en-CA"/>
        </a:p>
      </dgm:t>
    </dgm:pt>
    <dgm:pt modelId="{5A565C7A-A070-4D46-941F-21DDD3DABB1C}" type="pres">
      <dgm:prSet presAssocID="{7BB96DCB-7EBE-407A-857B-A9230BEF7A33}" presName="spacer" presStyleCnt="0"/>
      <dgm:spPr/>
    </dgm:pt>
    <dgm:pt modelId="{EBD74D06-9F3E-4D82-96D4-8879D12D1D8C}" type="pres">
      <dgm:prSet presAssocID="{AA2DBBA1-BB35-4C8B-933E-6E0BEF28DD9B}" presName="parentText" presStyleLbl="node1" presStyleIdx="1" presStyleCnt="3">
        <dgm:presLayoutVars>
          <dgm:chMax val="0"/>
          <dgm:bulletEnabled val="1"/>
        </dgm:presLayoutVars>
      </dgm:prSet>
      <dgm:spPr/>
      <dgm:t>
        <a:bodyPr/>
        <a:lstStyle/>
        <a:p>
          <a:endParaRPr lang="en-CA"/>
        </a:p>
      </dgm:t>
    </dgm:pt>
    <dgm:pt modelId="{9777C415-9233-4DB3-BB0F-6FA88ECC9BE2}" type="pres">
      <dgm:prSet presAssocID="{013D797B-97FF-4658-A981-E1085BD79A01}" presName="spacer" presStyleCnt="0"/>
      <dgm:spPr/>
    </dgm:pt>
    <dgm:pt modelId="{CC324D5F-179B-4865-AEFD-EFB32C06F2C8}" type="pres">
      <dgm:prSet presAssocID="{B2C7C801-57E0-48B9-A412-6B5E8E00155C}" presName="parentText" presStyleLbl="node1" presStyleIdx="2" presStyleCnt="3">
        <dgm:presLayoutVars>
          <dgm:chMax val="0"/>
          <dgm:bulletEnabled val="1"/>
        </dgm:presLayoutVars>
      </dgm:prSet>
      <dgm:spPr/>
      <dgm:t>
        <a:bodyPr/>
        <a:lstStyle/>
        <a:p>
          <a:endParaRPr lang="en-CA"/>
        </a:p>
      </dgm:t>
    </dgm:pt>
    <dgm:pt modelId="{2AC4DA4E-7EEF-47F6-A723-0363082C6055}" type="pres">
      <dgm:prSet presAssocID="{B2C7C801-57E0-48B9-A412-6B5E8E00155C}" presName="childText" presStyleLbl="revTx" presStyleIdx="0" presStyleCnt="1">
        <dgm:presLayoutVars>
          <dgm:bulletEnabled val="1"/>
        </dgm:presLayoutVars>
      </dgm:prSet>
      <dgm:spPr/>
      <dgm:t>
        <a:bodyPr/>
        <a:lstStyle/>
        <a:p>
          <a:endParaRPr lang="en-CA"/>
        </a:p>
      </dgm:t>
    </dgm:pt>
  </dgm:ptLst>
  <dgm:cxnLst>
    <dgm:cxn modelId="{B64BD2CD-81FF-4FC4-A257-730801DDFAA8}" type="presOf" srcId="{AA2DBBA1-BB35-4C8B-933E-6E0BEF28DD9B}" destId="{EBD74D06-9F3E-4D82-96D4-8879D12D1D8C}" srcOrd="0" destOrd="0" presId="urn:microsoft.com/office/officeart/2005/8/layout/vList2"/>
    <dgm:cxn modelId="{1F66C744-7FC8-47C3-A143-6AA991D4B219}" srcId="{579FE487-1232-4610-9ACC-20D6F9CC9E8B}" destId="{AA2DBBA1-BB35-4C8B-933E-6E0BEF28DD9B}" srcOrd="1" destOrd="0" parTransId="{6D30CEA5-8B63-440C-8D82-E011D48790F2}" sibTransId="{013D797B-97FF-4658-A981-E1085BD79A01}"/>
    <dgm:cxn modelId="{936093A4-D0A9-414E-B8CE-190B61B0E34B}" type="presOf" srcId="{2C9A5B4C-0637-4959-A34F-199463FBDC0F}" destId="{08D02A26-7038-42F0-8B30-EB09D64BD03B}" srcOrd="0" destOrd="0" presId="urn:microsoft.com/office/officeart/2005/8/layout/vList2"/>
    <dgm:cxn modelId="{E2CBB592-CBD2-4324-B02F-0C777B02E0B8}" type="presOf" srcId="{2F7F9875-F4D2-4DD2-AC01-15AAA2FAAB66}" destId="{2AC4DA4E-7EEF-47F6-A723-0363082C6055}" srcOrd="0" destOrd="0" presId="urn:microsoft.com/office/officeart/2005/8/layout/vList2"/>
    <dgm:cxn modelId="{55180029-D279-4B61-92D4-109F35BAE71B}" type="presOf" srcId="{B2C7C801-57E0-48B9-A412-6B5E8E00155C}" destId="{CC324D5F-179B-4865-AEFD-EFB32C06F2C8}" srcOrd="0" destOrd="0" presId="urn:microsoft.com/office/officeart/2005/8/layout/vList2"/>
    <dgm:cxn modelId="{D87ADD54-8152-4290-B3F4-263236F40716}" srcId="{579FE487-1232-4610-9ACC-20D6F9CC9E8B}" destId="{2C9A5B4C-0637-4959-A34F-199463FBDC0F}" srcOrd="0" destOrd="0" parTransId="{CD7C97AE-7D20-4D19-9228-335CE190F41B}" sibTransId="{7BB96DCB-7EBE-407A-857B-A9230BEF7A33}"/>
    <dgm:cxn modelId="{86C4478B-2842-4197-9675-88CFE96B7A18}" type="presOf" srcId="{579FE487-1232-4610-9ACC-20D6F9CC9E8B}" destId="{A4E9CC76-E552-4C5D-857A-99A35ACF0AEA}" srcOrd="0" destOrd="0" presId="urn:microsoft.com/office/officeart/2005/8/layout/vList2"/>
    <dgm:cxn modelId="{2C340896-8D5E-4999-A684-FEE6B14359C7}" srcId="{B2C7C801-57E0-48B9-A412-6B5E8E00155C}" destId="{2F7F9875-F4D2-4DD2-AC01-15AAA2FAAB66}" srcOrd="0" destOrd="0" parTransId="{1B843B79-19C4-429C-A7BF-A96E4546C87F}" sibTransId="{A1EFB2CC-896C-4D7A-BDF7-83C9959596C8}"/>
    <dgm:cxn modelId="{0EC5FED3-2DD3-4645-B9E8-3B40CD73CEEC}" srcId="{579FE487-1232-4610-9ACC-20D6F9CC9E8B}" destId="{B2C7C801-57E0-48B9-A412-6B5E8E00155C}" srcOrd="2" destOrd="0" parTransId="{BCCA5A2A-A60B-4B2F-A9F0-A15918638D9E}" sibTransId="{758CC013-942A-47DD-8808-072D3F53190C}"/>
    <dgm:cxn modelId="{001F229E-0DE0-4082-A5E5-7000030BBF7F}" type="presParOf" srcId="{A4E9CC76-E552-4C5D-857A-99A35ACF0AEA}" destId="{08D02A26-7038-42F0-8B30-EB09D64BD03B}" srcOrd="0" destOrd="0" presId="urn:microsoft.com/office/officeart/2005/8/layout/vList2"/>
    <dgm:cxn modelId="{8814DCD1-056C-4333-A7FE-1C2C16301D71}" type="presParOf" srcId="{A4E9CC76-E552-4C5D-857A-99A35ACF0AEA}" destId="{5A565C7A-A070-4D46-941F-21DDD3DABB1C}" srcOrd="1" destOrd="0" presId="urn:microsoft.com/office/officeart/2005/8/layout/vList2"/>
    <dgm:cxn modelId="{DA369C1A-A1B7-4D57-A889-F083E27CBB2A}" type="presParOf" srcId="{A4E9CC76-E552-4C5D-857A-99A35ACF0AEA}" destId="{EBD74D06-9F3E-4D82-96D4-8879D12D1D8C}" srcOrd="2" destOrd="0" presId="urn:microsoft.com/office/officeart/2005/8/layout/vList2"/>
    <dgm:cxn modelId="{DFFE641A-5FEA-4670-9E19-6F23FE1591C4}" type="presParOf" srcId="{A4E9CC76-E552-4C5D-857A-99A35ACF0AEA}" destId="{9777C415-9233-4DB3-BB0F-6FA88ECC9BE2}" srcOrd="3" destOrd="0" presId="urn:microsoft.com/office/officeart/2005/8/layout/vList2"/>
    <dgm:cxn modelId="{67CE7149-7B9A-4275-B719-3A4E1B80328D}" type="presParOf" srcId="{A4E9CC76-E552-4C5D-857A-99A35ACF0AEA}" destId="{CC324D5F-179B-4865-AEFD-EFB32C06F2C8}" srcOrd="4" destOrd="0" presId="urn:microsoft.com/office/officeart/2005/8/layout/vList2"/>
    <dgm:cxn modelId="{B9597758-E009-42E9-88BA-DF16E26CB74D}" type="presParOf" srcId="{A4E9CC76-E552-4C5D-857A-99A35ACF0AEA}" destId="{2AC4DA4E-7EEF-47F6-A723-0363082C605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E9DAD5-8BED-4884-BE8B-C68CB9703552}"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CA"/>
        </a:p>
      </dgm:t>
    </dgm:pt>
    <dgm:pt modelId="{B891B120-55EA-45FB-A62F-32AFCC19DD6F}">
      <dgm:prSet/>
      <dgm:spPr/>
      <dgm:t>
        <a:bodyPr/>
        <a:lstStyle/>
        <a:p>
          <a:pPr rtl="0"/>
          <a:r>
            <a:rPr lang="en-US" smtClean="0"/>
            <a:t>Lesson:  mistaken federal government overregulation</a:t>
          </a:r>
          <a:endParaRPr lang="en-CA"/>
        </a:p>
      </dgm:t>
    </dgm:pt>
    <dgm:pt modelId="{254AE8EE-9BCE-44D0-85C4-7C82424A67D8}" type="parTrans" cxnId="{DFD13334-9DA9-4E85-A5BB-553A6A98052E}">
      <dgm:prSet/>
      <dgm:spPr/>
      <dgm:t>
        <a:bodyPr/>
        <a:lstStyle/>
        <a:p>
          <a:endParaRPr lang="en-CA"/>
        </a:p>
      </dgm:t>
    </dgm:pt>
    <dgm:pt modelId="{F5E338AA-C071-4AF9-8359-28965C74861F}" type="sibTrans" cxnId="{DFD13334-9DA9-4E85-A5BB-553A6A98052E}">
      <dgm:prSet/>
      <dgm:spPr/>
      <dgm:t>
        <a:bodyPr/>
        <a:lstStyle/>
        <a:p>
          <a:endParaRPr lang="en-CA"/>
        </a:p>
      </dgm:t>
    </dgm:pt>
    <dgm:pt modelId="{1EF976E9-2AE6-4943-834F-B8A7D85EFD82}">
      <dgm:prSet/>
      <dgm:spPr/>
      <dgm:t>
        <a:bodyPr/>
        <a:lstStyle/>
        <a:p>
          <a:pPr rtl="0"/>
          <a:r>
            <a:rPr lang="en-US" smtClean="0"/>
            <a:t>Strengthened Alberta’s anti-Ottawa tendencies</a:t>
          </a:r>
          <a:endParaRPr lang="en-CA"/>
        </a:p>
      </dgm:t>
    </dgm:pt>
    <dgm:pt modelId="{A5CC2384-E988-42B5-9C1F-980D7EBF91BB}" type="parTrans" cxnId="{3C382CE4-586D-44E8-81C9-0D04677C3A0A}">
      <dgm:prSet/>
      <dgm:spPr/>
      <dgm:t>
        <a:bodyPr/>
        <a:lstStyle/>
        <a:p>
          <a:endParaRPr lang="en-CA"/>
        </a:p>
      </dgm:t>
    </dgm:pt>
    <dgm:pt modelId="{B217F1B1-AA92-4C5A-B404-91AD1154D378}" type="sibTrans" cxnId="{3C382CE4-586D-44E8-81C9-0D04677C3A0A}">
      <dgm:prSet/>
      <dgm:spPr/>
      <dgm:t>
        <a:bodyPr/>
        <a:lstStyle/>
        <a:p>
          <a:endParaRPr lang="en-CA"/>
        </a:p>
      </dgm:t>
    </dgm:pt>
    <dgm:pt modelId="{EA1820EE-3A8D-4E0B-9E4E-1EC1CFC24C76}">
      <dgm:prSet/>
      <dgm:spPr/>
      <dgm:t>
        <a:bodyPr/>
        <a:lstStyle/>
        <a:p>
          <a:pPr rtl="0"/>
          <a:r>
            <a:rPr lang="en-US" smtClean="0"/>
            <a:t>Revived as a bogey-man to discredit major federal energy-related initiatives including climate action</a:t>
          </a:r>
          <a:endParaRPr lang="en-CA"/>
        </a:p>
      </dgm:t>
    </dgm:pt>
    <dgm:pt modelId="{6CEC0E6E-03F7-40DD-8DD1-FF27EAF486A7}" type="parTrans" cxnId="{A94A80C8-1AE1-47C5-8B17-A9784376C327}">
      <dgm:prSet/>
      <dgm:spPr/>
      <dgm:t>
        <a:bodyPr/>
        <a:lstStyle/>
        <a:p>
          <a:endParaRPr lang="en-CA"/>
        </a:p>
      </dgm:t>
    </dgm:pt>
    <dgm:pt modelId="{2DD7C382-C8F3-4239-81DD-62586CB7520E}" type="sibTrans" cxnId="{A94A80C8-1AE1-47C5-8B17-A9784376C327}">
      <dgm:prSet/>
      <dgm:spPr/>
      <dgm:t>
        <a:bodyPr/>
        <a:lstStyle/>
        <a:p>
          <a:endParaRPr lang="en-CA"/>
        </a:p>
      </dgm:t>
    </dgm:pt>
    <dgm:pt modelId="{4A556937-17F5-4F8E-8690-7B5F77FB847F}" type="pres">
      <dgm:prSet presAssocID="{B6E9DAD5-8BED-4884-BE8B-C68CB9703552}" presName="linear" presStyleCnt="0">
        <dgm:presLayoutVars>
          <dgm:animLvl val="lvl"/>
          <dgm:resizeHandles val="exact"/>
        </dgm:presLayoutVars>
      </dgm:prSet>
      <dgm:spPr/>
      <dgm:t>
        <a:bodyPr/>
        <a:lstStyle/>
        <a:p>
          <a:endParaRPr lang="en-CA"/>
        </a:p>
      </dgm:t>
    </dgm:pt>
    <dgm:pt modelId="{6EB864BB-4967-4F2A-8EA0-C9836EC81D32}" type="pres">
      <dgm:prSet presAssocID="{B891B120-55EA-45FB-A62F-32AFCC19DD6F}" presName="parentText" presStyleLbl="node1" presStyleIdx="0" presStyleCnt="3">
        <dgm:presLayoutVars>
          <dgm:chMax val="0"/>
          <dgm:bulletEnabled val="1"/>
        </dgm:presLayoutVars>
      </dgm:prSet>
      <dgm:spPr/>
      <dgm:t>
        <a:bodyPr/>
        <a:lstStyle/>
        <a:p>
          <a:endParaRPr lang="en-CA"/>
        </a:p>
      </dgm:t>
    </dgm:pt>
    <dgm:pt modelId="{51443F00-1A70-4FF0-8B42-9ECA0E462F2E}" type="pres">
      <dgm:prSet presAssocID="{F5E338AA-C071-4AF9-8359-28965C74861F}" presName="spacer" presStyleCnt="0"/>
      <dgm:spPr/>
    </dgm:pt>
    <dgm:pt modelId="{AFBF18EC-1853-4F8B-867F-0471633861A9}" type="pres">
      <dgm:prSet presAssocID="{1EF976E9-2AE6-4943-834F-B8A7D85EFD82}" presName="parentText" presStyleLbl="node1" presStyleIdx="1" presStyleCnt="3">
        <dgm:presLayoutVars>
          <dgm:chMax val="0"/>
          <dgm:bulletEnabled val="1"/>
        </dgm:presLayoutVars>
      </dgm:prSet>
      <dgm:spPr/>
      <dgm:t>
        <a:bodyPr/>
        <a:lstStyle/>
        <a:p>
          <a:endParaRPr lang="en-CA"/>
        </a:p>
      </dgm:t>
    </dgm:pt>
    <dgm:pt modelId="{96D6FB59-FB13-47BE-9685-B2560C600DC8}" type="pres">
      <dgm:prSet presAssocID="{B217F1B1-AA92-4C5A-B404-91AD1154D378}" presName="spacer" presStyleCnt="0"/>
      <dgm:spPr/>
    </dgm:pt>
    <dgm:pt modelId="{C6AB320C-4931-4028-A04D-0A156ABA9E4D}" type="pres">
      <dgm:prSet presAssocID="{EA1820EE-3A8D-4E0B-9E4E-1EC1CFC24C76}" presName="parentText" presStyleLbl="node1" presStyleIdx="2" presStyleCnt="3">
        <dgm:presLayoutVars>
          <dgm:chMax val="0"/>
          <dgm:bulletEnabled val="1"/>
        </dgm:presLayoutVars>
      </dgm:prSet>
      <dgm:spPr/>
      <dgm:t>
        <a:bodyPr/>
        <a:lstStyle/>
        <a:p>
          <a:endParaRPr lang="en-CA"/>
        </a:p>
      </dgm:t>
    </dgm:pt>
  </dgm:ptLst>
  <dgm:cxnLst>
    <dgm:cxn modelId="{053A17BE-70EC-4705-9F71-6F51DBF1D8FA}" type="presOf" srcId="{1EF976E9-2AE6-4943-834F-B8A7D85EFD82}" destId="{AFBF18EC-1853-4F8B-867F-0471633861A9}" srcOrd="0" destOrd="0" presId="urn:microsoft.com/office/officeart/2005/8/layout/vList2"/>
    <dgm:cxn modelId="{A94A80C8-1AE1-47C5-8B17-A9784376C327}" srcId="{B6E9DAD5-8BED-4884-BE8B-C68CB9703552}" destId="{EA1820EE-3A8D-4E0B-9E4E-1EC1CFC24C76}" srcOrd="2" destOrd="0" parTransId="{6CEC0E6E-03F7-40DD-8DD1-FF27EAF486A7}" sibTransId="{2DD7C382-C8F3-4239-81DD-62586CB7520E}"/>
    <dgm:cxn modelId="{7D071737-3489-45E5-BF06-E0F2E4B949A7}" type="presOf" srcId="{B891B120-55EA-45FB-A62F-32AFCC19DD6F}" destId="{6EB864BB-4967-4F2A-8EA0-C9836EC81D32}" srcOrd="0" destOrd="0" presId="urn:microsoft.com/office/officeart/2005/8/layout/vList2"/>
    <dgm:cxn modelId="{1056C0B7-3F3F-4380-8C45-C1CF2B599F12}" type="presOf" srcId="{EA1820EE-3A8D-4E0B-9E4E-1EC1CFC24C76}" destId="{C6AB320C-4931-4028-A04D-0A156ABA9E4D}" srcOrd="0" destOrd="0" presId="urn:microsoft.com/office/officeart/2005/8/layout/vList2"/>
    <dgm:cxn modelId="{EA3E1BDB-4365-4A83-879E-1A7DFDA7BFFB}" type="presOf" srcId="{B6E9DAD5-8BED-4884-BE8B-C68CB9703552}" destId="{4A556937-17F5-4F8E-8690-7B5F77FB847F}" srcOrd="0" destOrd="0" presId="urn:microsoft.com/office/officeart/2005/8/layout/vList2"/>
    <dgm:cxn modelId="{3C382CE4-586D-44E8-81C9-0D04677C3A0A}" srcId="{B6E9DAD5-8BED-4884-BE8B-C68CB9703552}" destId="{1EF976E9-2AE6-4943-834F-B8A7D85EFD82}" srcOrd="1" destOrd="0" parTransId="{A5CC2384-E988-42B5-9C1F-980D7EBF91BB}" sibTransId="{B217F1B1-AA92-4C5A-B404-91AD1154D378}"/>
    <dgm:cxn modelId="{DFD13334-9DA9-4E85-A5BB-553A6A98052E}" srcId="{B6E9DAD5-8BED-4884-BE8B-C68CB9703552}" destId="{B891B120-55EA-45FB-A62F-32AFCC19DD6F}" srcOrd="0" destOrd="0" parTransId="{254AE8EE-9BCE-44D0-85C4-7C82424A67D8}" sibTransId="{F5E338AA-C071-4AF9-8359-28965C74861F}"/>
    <dgm:cxn modelId="{81149C1C-AB82-4F2D-9F73-4455CFCBB440}" type="presParOf" srcId="{4A556937-17F5-4F8E-8690-7B5F77FB847F}" destId="{6EB864BB-4967-4F2A-8EA0-C9836EC81D32}" srcOrd="0" destOrd="0" presId="urn:microsoft.com/office/officeart/2005/8/layout/vList2"/>
    <dgm:cxn modelId="{76F3C624-9D7E-4AB8-9F88-B59842EC713D}" type="presParOf" srcId="{4A556937-17F5-4F8E-8690-7B5F77FB847F}" destId="{51443F00-1A70-4FF0-8B42-9ECA0E462F2E}" srcOrd="1" destOrd="0" presId="urn:microsoft.com/office/officeart/2005/8/layout/vList2"/>
    <dgm:cxn modelId="{A9E15253-62D9-4FBC-A1BF-C67BF076C868}" type="presParOf" srcId="{4A556937-17F5-4F8E-8690-7B5F77FB847F}" destId="{AFBF18EC-1853-4F8B-867F-0471633861A9}" srcOrd="2" destOrd="0" presId="urn:microsoft.com/office/officeart/2005/8/layout/vList2"/>
    <dgm:cxn modelId="{395E157E-ED3D-4B52-9463-663B7E46CEC5}" type="presParOf" srcId="{4A556937-17F5-4F8E-8690-7B5F77FB847F}" destId="{96D6FB59-FB13-47BE-9685-B2560C600DC8}" srcOrd="3" destOrd="0" presId="urn:microsoft.com/office/officeart/2005/8/layout/vList2"/>
    <dgm:cxn modelId="{8A7E0E2E-A33D-4C9F-BD57-9B84EBBA26B7}" type="presParOf" srcId="{4A556937-17F5-4F8E-8690-7B5F77FB847F}" destId="{C6AB320C-4931-4028-A04D-0A156ABA9E4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27E998-3302-4D04-A4C1-105D4D15B1FE}"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CA"/>
        </a:p>
      </dgm:t>
    </dgm:pt>
    <dgm:pt modelId="{95104C3C-5E3E-4B57-BE58-33BE9C63FAA6}">
      <dgm:prSet/>
      <dgm:spPr/>
      <dgm:t>
        <a:bodyPr/>
        <a:lstStyle/>
        <a:p>
          <a:pPr rtl="0"/>
          <a:r>
            <a:rPr lang="en-US" smtClean="0"/>
            <a:t>Caucus </a:t>
          </a:r>
          <a:endParaRPr lang="en-CA"/>
        </a:p>
      </dgm:t>
    </dgm:pt>
    <dgm:pt modelId="{A17F7CC0-4A52-4DEE-9EC0-367CA85D336F}" type="parTrans" cxnId="{832FE600-8BAE-4669-8134-38724BC4BF04}">
      <dgm:prSet/>
      <dgm:spPr/>
      <dgm:t>
        <a:bodyPr/>
        <a:lstStyle/>
        <a:p>
          <a:endParaRPr lang="en-CA"/>
        </a:p>
      </dgm:t>
    </dgm:pt>
    <dgm:pt modelId="{ADD32942-CA12-4FEA-BCA8-1D6E9565C154}" type="sibTrans" cxnId="{832FE600-8BAE-4669-8134-38724BC4BF04}">
      <dgm:prSet/>
      <dgm:spPr/>
      <dgm:t>
        <a:bodyPr/>
        <a:lstStyle/>
        <a:p>
          <a:endParaRPr lang="en-CA"/>
        </a:p>
      </dgm:t>
    </dgm:pt>
    <dgm:pt modelId="{4596A3C2-AF25-41DA-825A-240B6D7427F0}">
      <dgm:prSet/>
      <dgm:spPr/>
      <dgm:t>
        <a:bodyPr/>
        <a:lstStyle/>
        <a:p>
          <a:pPr rtl="0"/>
          <a:r>
            <a:rPr lang="en-US" smtClean="0"/>
            <a:t>Cabinet </a:t>
          </a:r>
          <a:endParaRPr lang="en-CA"/>
        </a:p>
      </dgm:t>
    </dgm:pt>
    <dgm:pt modelId="{94F0F114-DA1C-4AF4-98CE-1A7AC63BFA90}" type="parTrans" cxnId="{F1FB19D7-4C0C-414F-9F72-87A3273A945E}">
      <dgm:prSet/>
      <dgm:spPr/>
      <dgm:t>
        <a:bodyPr/>
        <a:lstStyle/>
        <a:p>
          <a:endParaRPr lang="en-CA"/>
        </a:p>
      </dgm:t>
    </dgm:pt>
    <dgm:pt modelId="{D4CA27DB-F53C-42D5-83A0-6233B21A511B}" type="sibTrans" cxnId="{F1FB19D7-4C0C-414F-9F72-87A3273A945E}">
      <dgm:prSet/>
      <dgm:spPr/>
      <dgm:t>
        <a:bodyPr/>
        <a:lstStyle/>
        <a:p>
          <a:endParaRPr lang="en-CA"/>
        </a:p>
      </dgm:t>
    </dgm:pt>
    <dgm:pt modelId="{C7104079-D2FC-40B9-AEA2-18BE19FFFA63}">
      <dgm:prSet/>
      <dgm:spPr/>
      <dgm:t>
        <a:bodyPr/>
        <a:lstStyle/>
        <a:p>
          <a:pPr rtl="0"/>
          <a:r>
            <a:rPr lang="en-US" smtClean="0"/>
            <a:t>Opposition critics (shadow cabinet)</a:t>
          </a:r>
          <a:endParaRPr lang="en-CA"/>
        </a:p>
      </dgm:t>
    </dgm:pt>
    <dgm:pt modelId="{2A3CBC56-7CF9-47D1-B481-1DDF2B8BDFC4}" type="parTrans" cxnId="{2B61B76E-ED7A-4F81-8FA0-78E6FB86173F}">
      <dgm:prSet/>
      <dgm:spPr/>
      <dgm:t>
        <a:bodyPr/>
        <a:lstStyle/>
        <a:p>
          <a:endParaRPr lang="en-CA"/>
        </a:p>
      </dgm:t>
    </dgm:pt>
    <dgm:pt modelId="{2F71530F-E8AD-420C-B55C-E5DA45C02C10}" type="sibTrans" cxnId="{2B61B76E-ED7A-4F81-8FA0-78E6FB86173F}">
      <dgm:prSet/>
      <dgm:spPr/>
      <dgm:t>
        <a:bodyPr/>
        <a:lstStyle/>
        <a:p>
          <a:endParaRPr lang="en-CA"/>
        </a:p>
      </dgm:t>
    </dgm:pt>
    <dgm:pt modelId="{39828B95-F66E-4900-9135-66D81486BEE8}">
      <dgm:prSet/>
      <dgm:spPr/>
      <dgm:t>
        <a:bodyPr/>
        <a:lstStyle/>
        <a:p>
          <a:pPr rtl="0"/>
          <a:r>
            <a:rPr lang="en-US" smtClean="0"/>
            <a:t>Backbencher</a:t>
          </a:r>
          <a:endParaRPr lang="en-CA"/>
        </a:p>
      </dgm:t>
    </dgm:pt>
    <dgm:pt modelId="{94A3FFE1-B519-4A6C-AA62-0DCF701109CB}" type="parTrans" cxnId="{29939200-6FB4-4E11-B4B7-060DFF6C6E81}">
      <dgm:prSet/>
      <dgm:spPr/>
      <dgm:t>
        <a:bodyPr/>
        <a:lstStyle/>
        <a:p>
          <a:endParaRPr lang="en-CA"/>
        </a:p>
      </dgm:t>
    </dgm:pt>
    <dgm:pt modelId="{CD708C15-CB8E-466D-808E-2C4430C1621F}" type="sibTrans" cxnId="{29939200-6FB4-4E11-B4B7-060DFF6C6E81}">
      <dgm:prSet/>
      <dgm:spPr/>
      <dgm:t>
        <a:bodyPr/>
        <a:lstStyle/>
        <a:p>
          <a:endParaRPr lang="en-CA"/>
        </a:p>
      </dgm:t>
    </dgm:pt>
    <dgm:pt modelId="{22D1CCCA-D695-450C-A4A4-711A5520722F}" type="pres">
      <dgm:prSet presAssocID="{2327E998-3302-4D04-A4C1-105D4D15B1FE}" presName="hierChild1" presStyleCnt="0">
        <dgm:presLayoutVars>
          <dgm:orgChart val="1"/>
          <dgm:chPref val="1"/>
          <dgm:dir/>
          <dgm:animOne val="branch"/>
          <dgm:animLvl val="lvl"/>
          <dgm:resizeHandles/>
        </dgm:presLayoutVars>
      </dgm:prSet>
      <dgm:spPr/>
      <dgm:t>
        <a:bodyPr/>
        <a:lstStyle/>
        <a:p>
          <a:endParaRPr lang="en-CA"/>
        </a:p>
      </dgm:t>
    </dgm:pt>
    <dgm:pt modelId="{D0F54F33-5661-43C7-A5A2-AB9A044345CC}" type="pres">
      <dgm:prSet presAssocID="{95104C3C-5E3E-4B57-BE58-33BE9C63FAA6}" presName="hierRoot1" presStyleCnt="0">
        <dgm:presLayoutVars>
          <dgm:hierBranch val="init"/>
        </dgm:presLayoutVars>
      </dgm:prSet>
      <dgm:spPr/>
    </dgm:pt>
    <dgm:pt modelId="{1BEBDE7F-99E1-44D5-8A76-EB4A8EDC6FE0}" type="pres">
      <dgm:prSet presAssocID="{95104C3C-5E3E-4B57-BE58-33BE9C63FAA6}" presName="rootComposite1" presStyleCnt="0"/>
      <dgm:spPr/>
    </dgm:pt>
    <dgm:pt modelId="{9199A254-D20E-46D9-AF85-78F789521B80}" type="pres">
      <dgm:prSet presAssocID="{95104C3C-5E3E-4B57-BE58-33BE9C63FAA6}" presName="rootText1" presStyleLbl="node0" presStyleIdx="0" presStyleCnt="4">
        <dgm:presLayoutVars>
          <dgm:chPref val="3"/>
        </dgm:presLayoutVars>
      </dgm:prSet>
      <dgm:spPr/>
      <dgm:t>
        <a:bodyPr/>
        <a:lstStyle/>
        <a:p>
          <a:endParaRPr lang="en-CA"/>
        </a:p>
      </dgm:t>
    </dgm:pt>
    <dgm:pt modelId="{27A57782-2047-4F75-9A6D-877E916A1FBF}" type="pres">
      <dgm:prSet presAssocID="{95104C3C-5E3E-4B57-BE58-33BE9C63FAA6}" presName="rootConnector1" presStyleLbl="node1" presStyleIdx="0" presStyleCnt="0"/>
      <dgm:spPr/>
      <dgm:t>
        <a:bodyPr/>
        <a:lstStyle/>
        <a:p>
          <a:endParaRPr lang="en-CA"/>
        </a:p>
      </dgm:t>
    </dgm:pt>
    <dgm:pt modelId="{A34C9C0E-1F1C-49C9-B70F-9D5D3BF72C98}" type="pres">
      <dgm:prSet presAssocID="{95104C3C-5E3E-4B57-BE58-33BE9C63FAA6}" presName="hierChild2" presStyleCnt="0"/>
      <dgm:spPr/>
    </dgm:pt>
    <dgm:pt modelId="{39DD5E28-111C-4641-8591-340CFF121B37}" type="pres">
      <dgm:prSet presAssocID="{95104C3C-5E3E-4B57-BE58-33BE9C63FAA6}" presName="hierChild3" presStyleCnt="0"/>
      <dgm:spPr/>
    </dgm:pt>
    <dgm:pt modelId="{A34AD306-FC38-4597-9719-85DD4DCE4C86}" type="pres">
      <dgm:prSet presAssocID="{4596A3C2-AF25-41DA-825A-240B6D7427F0}" presName="hierRoot1" presStyleCnt="0">
        <dgm:presLayoutVars>
          <dgm:hierBranch val="init"/>
        </dgm:presLayoutVars>
      </dgm:prSet>
      <dgm:spPr/>
    </dgm:pt>
    <dgm:pt modelId="{C581EC38-523A-4267-BBE2-F6099B532125}" type="pres">
      <dgm:prSet presAssocID="{4596A3C2-AF25-41DA-825A-240B6D7427F0}" presName="rootComposite1" presStyleCnt="0"/>
      <dgm:spPr/>
    </dgm:pt>
    <dgm:pt modelId="{2891C8AA-D4D4-4165-91FA-89ACA1866616}" type="pres">
      <dgm:prSet presAssocID="{4596A3C2-AF25-41DA-825A-240B6D7427F0}" presName="rootText1" presStyleLbl="node0" presStyleIdx="1" presStyleCnt="4">
        <dgm:presLayoutVars>
          <dgm:chPref val="3"/>
        </dgm:presLayoutVars>
      </dgm:prSet>
      <dgm:spPr/>
      <dgm:t>
        <a:bodyPr/>
        <a:lstStyle/>
        <a:p>
          <a:endParaRPr lang="en-CA"/>
        </a:p>
      </dgm:t>
    </dgm:pt>
    <dgm:pt modelId="{72F2F826-5305-4717-8296-9B9665F2BE96}" type="pres">
      <dgm:prSet presAssocID="{4596A3C2-AF25-41DA-825A-240B6D7427F0}" presName="rootConnector1" presStyleLbl="node1" presStyleIdx="0" presStyleCnt="0"/>
      <dgm:spPr/>
      <dgm:t>
        <a:bodyPr/>
        <a:lstStyle/>
        <a:p>
          <a:endParaRPr lang="en-CA"/>
        </a:p>
      </dgm:t>
    </dgm:pt>
    <dgm:pt modelId="{6437EBB3-70A5-4B14-B7DA-C7B86CBDF54B}" type="pres">
      <dgm:prSet presAssocID="{4596A3C2-AF25-41DA-825A-240B6D7427F0}" presName="hierChild2" presStyleCnt="0"/>
      <dgm:spPr/>
    </dgm:pt>
    <dgm:pt modelId="{B9B704B6-9CC4-477C-84CB-3F5F76E62E26}" type="pres">
      <dgm:prSet presAssocID="{4596A3C2-AF25-41DA-825A-240B6D7427F0}" presName="hierChild3" presStyleCnt="0"/>
      <dgm:spPr/>
    </dgm:pt>
    <dgm:pt modelId="{99B60CD7-E6C0-4A08-AE7C-0412DA20E68C}" type="pres">
      <dgm:prSet presAssocID="{C7104079-D2FC-40B9-AEA2-18BE19FFFA63}" presName="hierRoot1" presStyleCnt="0">
        <dgm:presLayoutVars>
          <dgm:hierBranch val="init"/>
        </dgm:presLayoutVars>
      </dgm:prSet>
      <dgm:spPr/>
    </dgm:pt>
    <dgm:pt modelId="{403FC463-CB70-4644-8D42-92B87F75B0FF}" type="pres">
      <dgm:prSet presAssocID="{C7104079-D2FC-40B9-AEA2-18BE19FFFA63}" presName="rootComposite1" presStyleCnt="0"/>
      <dgm:spPr/>
    </dgm:pt>
    <dgm:pt modelId="{4A0E601E-4F13-46DB-B6C9-391C0BE203C9}" type="pres">
      <dgm:prSet presAssocID="{C7104079-D2FC-40B9-AEA2-18BE19FFFA63}" presName="rootText1" presStyleLbl="node0" presStyleIdx="2" presStyleCnt="4">
        <dgm:presLayoutVars>
          <dgm:chPref val="3"/>
        </dgm:presLayoutVars>
      </dgm:prSet>
      <dgm:spPr/>
      <dgm:t>
        <a:bodyPr/>
        <a:lstStyle/>
        <a:p>
          <a:endParaRPr lang="en-CA"/>
        </a:p>
      </dgm:t>
    </dgm:pt>
    <dgm:pt modelId="{F8C57490-700D-4737-ABCC-DE066A791B8A}" type="pres">
      <dgm:prSet presAssocID="{C7104079-D2FC-40B9-AEA2-18BE19FFFA63}" presName="rootConnector1" presStyleLbl="node1" presStyleIdx="0" presStyleCnt="0"/>
      <dgm:spPr/>
      <dgm:t>
        <a:bodyPr/>
        <a:lstStyle/>
        <a:p>
          <a:endParaRPr lang="en-CA"/>
        </a:p>
      </dgm:t>
    </dgm:pt>
    <dgm:pt modelId="{47E88AB7-327E-4520-9CE3-6236D303284F}" type="pres">
      <dgm:prSet presAssocID="{C7104079-D2FC-40B9-AEA2-18BE19FFFA63}" presName="hierChild2" presStyleCnt="0"/>
      <dgm:spPr/>
    </dgm:pt>
    <dgm:pt modelId="{8AE87B90-5A92-496B-A59B-D0EA1B87EA1A}" type="pres">
      <dgm:prSet presAssocID="{C7104079-D2FC-40B9-AEA2-18BE19FFFA63}" presName="hierChild3" presStyleCnt="0"/>
      <dgm:spPr/>
    </dgm:pt>
    <dgm:pt modelId="{B8B1DCC6-E2B9-481F-BEB1-238FD8B82FB8}" type="pres">
      <dgm:prSet presAssocID="{39828B95-F66E-4900-9135-66D81486BEE8}" presName="hierRoot1" presStyleCnt="0">
        <dgm:presLayoutVars>
          <dgm:hierBranch val="init"/>
        </dgm:presLayoutVars>
      </dgm:prSet>
      <dgm:spPr/>
    </dgm:pt>
    <dgm:pt modelId="{344E6481-74E2-4A90-9917-6E6CF3C053F0}" type="pres">
      <dgm:prSet presAssocID="{39828B95-F66E-4900-9135-66D81486BEE8}" presName="rootComposite1" presStyleCnt="0"/>
      <dgm:spPr/>
    </dgm:pt>
    <dgm:pt modelId="{2709F0CF-0B0D-4DFF-9914-0EE2E072026C}" type="pres">
      <dgm:prSet presAssocID="{39828B95-F66E-4900-9135-66D81486BEE8}" presName="rootText1" presStyleLbl="node0" presStyleIdx="3" presStyleCnt="4">
        <dgm:presLayoutVars>
          <dgm:chPref val="3"/>
        </dgm:presLayoutVars>
      </dgm:prSet>
      <dgm:spPr/>
      <dgm:t>
        <a:bodyPr/>
        <a:lstStyle/>
        <a:p>
          <a:endParaRPr lang="en-CA"/>
        </a:p>
      </dgm:t>
    </dgm:pt>
    <dgm:pt modelId="{6664BD43-2EF0-41C2-A8AF-6710D7DC161A}" type="pres">
      <dgm:prSet presAssocID="{39828B95-F66E-4900-9135-66D81486BEE8}" presName="rootConnector1" presStyleLbl="node1" presStyleIdx="0" presStyleCnt="0"/>
      <dgm:spPr/>
      <dgm:t>
        <a:bodyPr/>
        <a:lstStyle/>
        <a:p>
          <a:endParaRPr lang="en-CA"/>
        </a:p>
      </dgm:t>
    </dgm:pt>
    <dgm:pt modelId="{75C78190-184C-4605-BF14-F1AB612816A3}" type="pres">
      <dgm:prSet presAssocID="{39828B95-F66E-4900-9135-66D81486BEE8}" presName="hierChild2" presStyleCnt="0"/>
      <dgm:spPr/>
    </dgm:pt>
    <dgm:pt modelId="{0029B097-F838-499A-9ECD-8D2AA17AE5D5}" type="pres">
      <dgm:prSet presAssocID="{39828B95-F66E-4900-9135-66D81486BEE8}" presName="hierChild3" presStyleCnt="0"/>
      <dgm:spPr/>
    </dgm:pt>
  </dgm:ptLst>
  <dgm:cxnLst>
    <dgm:cxn modelId="{F1FB19D7-4C0C-414F-9F72-87A3273A945E}" srcId="{2327E998-3302-4D04-A4C1-105D4D15B1FE}" destId="{4596A3C2-AF25-41DA-825A-240B6D7427F0}" srcOrd="1" destOrd="0" parTransId="{94F0F114-DA1C-4AF4-98CE-1A7AC63BFA90}" sibTransId="{D4CA27DB-F53C-42D5-83A0-6233B21A511B}"/>
    <dgm:cxn modelId="{2B61B76E-ED7A-4F81-8FA0-78E6FB86173F}" srcId="{2327E998-3302-4D04-A4C1-105D4D15B1FE}" destId="{C7104079-D2FC-40B9-AEA2-18BE19FFFA63}" srcOrd="2" destOrd="0" parTransId="{2A3CBC56-7CF9-47D1-B481-1DDF2B8BDFC4}" sibTransId="{2F71530F-E8AD-420C-B55C-E5DA45C02C10}"/>
    <dgm:cxn modelId="{66D9C914-B182-4908-88C6-244740FBD8A9}" type="presOf" srcId="{C7104079-D2FC-40B9-AEA2-18BE19FFFA63}" destId="{4A0E601E-4F13-46DB-B6C9-391C0BE203C9}" srcOrd="0" destOrd="0" presId="urn:microsoft.com/office/officeart/2005/8/layout/orgChart1"/>
    <dgm:cxn modelId="{33A8BE98-9A3B-420C-B7DB-F30B77F23ABA}" type="presOf" srcId="{4596A3C2-AF25-41DA-825A-240B6D7427F0}" destId="{72F2F826-5305-4717-8296-9B9665F2BE96}" srcOrd="1" destOrd="0" presId="urn:microsoft.com/office/officeart/2005/8/layout/orgChart1"/>
    <dgm:cxn modelId="{0F321613-9238-4798-915A-0513419113EE}" type="presOf" srcId="{95104C3C-5E3E-4B57-BE58-33BE9C63FAA6}" destId="{9199A254-D20E-46D9-AF85-78F789521B80}" srcOrd="0" destOrd="0" presId="urn:microsoft.com/office/officeart/2005/8/layout/orgChart1"/>
    <dgm:cxn modelId="{29939200-6FB4-4E11-B4B7-060DFF6C6E81}" srcId="{2327E998-3302-4D04-A4C1-105D4D15B1FE}" destId="{39828B95-F66E-4900-9135-66D81486BEE8}" srcOrd="3" destOrd="0" parTransId="{94A3FFE1-B519-4A6C-AA62-0DCF701109CB}" sibTransId="{CD708C15-CB8E-466D-808E-2C4430C1621F}"/>
    <dgm:cxn modelId="{C3D8FB42-33CC-464E-A67C-7FC057FEA968}" type="presOf" srcId="{4596A3C2-AF25-41DA-825A-240B6D7427F0}" destId="{2891C8AA-D4D4-4165-91FA-89ACA1866616}" srcOrd="0" destOrd="0" presId="urn:microsoft.com/office/officeart/2005/8/layout/orgChart1"/>
    <dgm:cxn modelId="{FC67766D-25B6-4726-9CFD-C5FDC18813AF}" type="presOf" srcId="{39828B95-F66E-4900-9135-66D81486BEE8}" destId="{6664BD43-2EF0-41C2-A8AF-6710D7DC161A}" srcOrd="1" destOrd="0" presId="urn:microsoft.com/office/officeart/2005/8/layout/orgChart1"/>
    <dgm:cxn modelId="{11D24353-BC12-4AE5-B810-C9AB86A8B19A}" type="presOf" srcId="{39828B95-F66E-4900-9135-66D81486BEE8}" destId="{2709F0CF-0B0D-4DFF-9914-0EE2E072026C}" srcOrd="0" destOrd="0" presId="urn:microsoft.com/office/officeart/2005/8/layout/orgChart1"/>
    <dgm:cxn modelId="{75F859E3-449E-4323-9C38-9E54CE4E8FD7}" type="presOf" srcId="{95104C3C-5E3E-4B57-BE58-33BE9C63FAA6}" destId="{27A57782-2047-4F75-9A6D-877E916A1FBF}" srcOrd="1" destOrd="0" presId="urn:microsoft.com/office/officeart/2005/8/layout/orgChart1"/>
    <dgm:cxn modelId="{73243EDE-575D-446C-9DF5-E4084F9A40A6}" type="presOf" srcId="{2327E998-3302-4D04-A4C1-105D4D15B1FE}" destId="{22D1CCCA-D695-450C-A4A4-711A5520722F}" srcOrd="0" destOrd="0" presId="urn:microsoft.com/office/officeart/2005/8/layout/orgChart1"/>
    <dgm:cxn modelId="{00AF66D2-D01D-48C0-8AA0-F1E7AEBDDE9D}" type="presOf" srcId="{C7104079-D2FC-40B9-AEA2-18BE19FFFA63}" destId="{F8C57490-700D-4737-ABCC-DE066A791B8A}" srcOrd="1" destOrd="0" presId="urn:microsoft.com/office/officeart/2005/8/layout/orgChart1"/>
    <dgm:cxn modelId="{832FE600-8BAE-4669-8134-38724BC4BF04}" srcId="{2327E998-3302-4D04-A4C1-105D4D15B1FE}" destId="{95104C3C-5E3E-4B57-BE58-33BE9C63FAA6}" srcOrd="0" destOrd="0" parTransId="{A17F7CC0-4A52-4DEE-9EC0-367CA85D336F}" sibTransId="{ADD32942-CA12-4FEA-BCA8-1D6E9565C154}"/>
    <dgm:cxn modelId="{B493739E-4A77-4AE2-AE5C-B2491EF1BB4D}" type="presParOf" srcId="{22D1CCCA-D695-450C-A4A4-711A5520722F}" destId="{D0F54F33-5661-43C7-A5A2-AB9A044345CC}" srcOrd="0" destOrd="0" presId="urn:microsoft.com/office/officeart/2005/8/layout/orgChart1"/>
    <dgm:cxn modelId="{6F685BB6-F0A3-46A5-BB48-F1FEF8B69B47}" type="presParOf" srcId="{D0F54F33-5661-43C7-A5A2-AB9A044345CC}" destId="{1BEBDE7F-99E1-44D5-8A76-EB4A8EDC6FE0}" srcOrd="0" destOrd="0" presId="urn:microsoft.com/office/officeart/2005/8/layout/orgChart1"/>
    <dgm:cxn modelId="{C5D09EA0-6866-4C47-9976-87E672A33719}" type="presParOf" srcId="{1BEBDE7F-99E1-44D5-8A76-EB4A8EDC6FE0}" destId="{9199A254-D20E-46D9-AF85-78F789521B80}" srcOrd="0" destOrd="0" presId="urn:microsoft.com/office/officeart/2005/8/layout/orgChart1"/>
    <dgm:cxn modelId="{4AB3AA58-493A-4D5D-A100-B921CE39F258}" type="presParOf" srcId="{1BEBDE7F-99E1-44D5-8A76-EB4A8EDC6FE0}" destId="{27A57782-2047-4F75-9A6D-877E916A1FBF}" srcOrd="1" destOrd="0" presId="urn:microsoft.com/office/officeart/2005/8/layout/orgChart1"/>
    <dgm:cxn modelId="{0AE8C478-0E41-4605-9B70-C92B86E2139E}" type="presParOf" srcId="{D0F54F33-5661-43C7-A5A2-AB9A044345CC}" destId="{A34C9C0E-1F1C-49C9-B70F-9D5D3BF72C98}" srcOrd="1" destOrd="0" presId="urn:microsoft.com/office/officeart/2005/8/layout/orgChart1"/>
    <dgm:cxn modelId="{B4586049-102D-4D5A-9549-08F2E5A32FA0}" type="presParOf" srcId="{D0F54F33-5661-43C7-A5A2-AB9A044345CC}" destId="{39DD5E28-111C-4641-8591-340CFF121B37}" srcOrd="2" destOrd="0" presId="urn:microsoft.com/office/officeart/2005/8/layout/orgChart1"/>
    <dgm:cxn modelId="{A9A73DE6-CE9E-46FC-B353-463FDE7D7650}" type="presParOf" srcId="{22D1CCCA-D695-450C-A4A4-711A5520722F}" destId="{A34AD306-FC38-4597-9719-85DD4DCE4C86}" srcOrd="1" destOrd="0" presId="urn:microsoft.com/office/officeart/2005/8/layout/orgChart1"/>
    <dgm:cxn modelId="{A8A5DC6A-99C0-4C5D-8535-4954345F0630}" type="presParOf" srcId="{A34AD306-FC38-4597-9719-85DD4DCE4C86}" destId="{C581EC38-523A-4267-BBE2-F6099B532125}" srcOrd="0" destOrd="0" presId="urn:microsoft.com/office/officeart/2005/8/layout/orgChart1"/>
    <dgm:cxn modelId="{15F0D564-592D-46A3-999E-863F0ED5DE26}" type="presParOf" srcId="{C581EC38-523A-4267-BBE2-F6099B532125}" destId="{2891C8AA-D4D4-4165-91FA-89ACA1866616}" srcOrd="0" destOrd="0" presId="urn:microsoft.com/office/officeart/2005/8/layout/orgChart1"/>
    <dgm:cxn modelId="{4FE23B5F-3C1A-4062-8146-779E4C0F7B92}" type="presParOf" srcId="{C581EC38-523A-4267-BBE2-F6099B532125}" destId="{72F2F826-5305-4717-8296-9B9665F2BE96}" srcOrd="1" destOrd="0" presId="urn:microsoft.com/office/officeart/2005/8/layout/orgChart1"/>
    <dgm:cxn modelId="{DDCE57D6-245D-4772-AEAC-4DD8C3DEEF35}" type="presParOf" srcId="{A34AD306-FC38-4597-9719-85DD4DCE4C86}" destId="{6437EBB3-70A5-4B14-B7DA-C7B86CBDF54B}" srcOrd="1" destOrd="0" presId="urn:microsoft.com/office/officeart/2005/8/layout/orgChart1"/>
    <dgm:cxn modelId="{751F2CA9-BC13-4101-A826-F3EF6E57B3C9}" type="presParOf" srcId="{A34AD306-FC38-4597-9719-85DD4DCE4C86}" destId="{B9B704B6-9CC4-477C-84CB-3F5F76E62E26}" srcOrd="2" destOrd="0" presId="urn:microsoft.com/office/officeart/2005/8/layout/orgChart1"/>
    <dgm:cxn modelId="{29486C35-2FE7-47C5-81DB-1B9B0578BF8F}" type="presParOf" srcId="{22D1CCCA-D695-450C-A4A4-711A5520722F}" destId="{99B60CD7-E6C0-4A08-AE7C-0412DA20E68C}" srcOrd="2" destOrd="0" presId="urn:microsoft.com/office/officeart/2005/8/layout/orgChart1"/>
    <dgm:cxn modelId="{E3E54E99-B891-463F-87E2-077D108BB2D9}" type="presParOf" srcId="{99B60CD7-E6C0-4A08-AE7C-0412DA20E68C}" destId="{403FC463-CB70-4644-8D42-92B87F75B0FF}" srcOrd="0" destOrd="0" presId="urn:microsoft.com/office/officeart/2005/8/layout/orgChart1"/>
    <dgm:cxn modelId="{2181F5B7-C1BD-4A1C-8303-25ABF9205C98}" type="presParOf" srcId="{403FC463-CB70-4644-8D42-92B87F75B0FF}" destId="{4A0E601E-4F13-46DB-B6C9-391C0BE203C9}" srcOrd="0" destOrd="0" presId="urn:microsoft.com/office/officeart/2005/8/layout/orgChart1"/>
    <dgm:cxn modelId="{6629AF01-1165-4426-89ED-432AF53A5E45}" type="presParOf" srcId="{403FC463-CB70-4644-8D42-92B87F75B0FF}" destId="{F8C57490-700D-4737-ABCC-DE066A791B8A}" srcOrd="1" destOrd="0" presId="urn:microsoft.com/office/officeart/2005/8/layout/orgChart1"/>
    <dgm:cxn modelId="{D550E5E2-2D63-4DE0-B8DA-EFF5B7DEB4C9}" type="presParOf" srcId="{99B60CD7-E6C0-4A08-AE7C-0412DA20E68C}" destId="{47E88AB7-327E-4520-9CE3-6236D303284F}" srcOrd="1" destOrd="0" presId="urn:microsoft.com/office/officeart/2005/8/layout/orgChart1"/>
    <dgm:cxn modelId="{0017EBD4-A3ED-48F0-B9F3-7D27D0B76588}" type="presParOf" srcId="{99B60CD7-E6C0-4A08-AE7C-0412DA20E68C}" destId="{8AE87B90-5A92-496B-A59B-D0EA1B87EA1A}" srcOrd="2" destOrd="0" presId="urn:microsoft.com/office/officeart/2005/8/layout/orgChart1"/>
    <dgm:cxn modelId="{E585DFCB-DD05-4871-869B-580602A00FE1}" type="presParOf" srcId="{22D1CCCA-D695-450C-A4A4-711A5520722F}" destId="{B8B1DCC6-E2B9-481F-BEB1-238FD8B82FB8}" srcOrd="3" destOrd="0" presId="urn:microsoft.com/office/officeart/2005/8/layout/orgChart1"/>
    <dgm:cxn modelId="{2810031E-EF5A-4A21-8CAE-9F8349A02F0A}" type="presParOf" srcId="{B8B1DCC6-E2B9-481F-BEB1-238FD8B82FB8}" destId="{344E6481-74E2-4A90-9917-6E6CF3C053F0}" srcOrd="0" destOrd="0" presId="urn:microsoft.com/office/officeart/2005/8/layout/orgChart1"/>
    <dgm:cxn modelId="{B1F4B120-9B53-4F8F-8F03-6BE38AF408D4}" type="presParOf" srcId="{344E6481-74E2-4A90-9917-6E6CF3C053F0}" destId="{2709F0CF-0B0D-4DFF-9914-0EE2E072026C}" srcOrd="0" destOrd="0" presId="urn:microsoft.com/office/officeart/2005/8/layout/orgChart1"/>
    <dgm:cxn modelId="{6F4BE599-0F5A-4D2E-A4FF-98388771234C}" type="presParOf" srcId="{344E6481-74E2-4A90-9917-6E6CF3C053F0}" destId="{6664BD43-2EF0-41C2-A8AF-6710D7DC161A}" srcOrd="1" destOrd="0" presId="urn:microsoft.com/office/officeart/2005/8/layout/orgChart1"/>
    <dgm:cxn modelId="{E15B1F09-8605-435F-A83B-E363F524FC85}" type="presParOf" srcId="{B8B1DCC6-E2B9-481F-BEB1-238FD8B82FB8}" destId="{75C78190-184C-4605-BF14-F1AB612816A3}" srcOrd="1" destOrd="0" presId="urn:microsoft.com/office/officeart/2005/8/layout/orgChart1"/>
    <dgm:cxn modelId="{3F8A6559-A94F-4191-84C4-FF0337ECD469}" type="presParOf" srcId="{B8B1DCC6-E2B9-481F-BEB1-238FD8B82FB8}" destId="{0029B097-F838-499A-9ECD-8D2AA17AE5D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02A26-7038-42F0-8B30-EB09D64BD03B}">
      <dsp:nvSpPr>
        <dsp:cNvPr id="0" name=""/>
        <dsp:cNvSpPr/>
      </dsp:nvSpPr>
      <dsp:spPr>
        <a:xfrm>
          <a:off x="0" y="92748"/>
          <a:ext cx="4038600" cy="127570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smtClean="0"/>
            <a:t>Oil price decline after 1982</a:t>
          </a:r>
          <a:endParaRPr lang="en-CA" sz="2300" kern="1200"/>
        </a:p>
      </dsp:txBody>
      <dsp:txXfrm>
        <a:off x="62275" y="155023"/>
        <a:ext cx="3914050" cy="1151152"/>
      </dsp:txXfrm>
    </dsp:sp>
    <dsp:sp modelId="{EBD74D06-9F3E-4D82-96D4-8879D12D1D8C}">
      <dsp:nvSpPr>
        <dsp:cNvPr id="0" name=""/>
        <dsp:cNvSpPr/>
      </dsp:nvSpPr>
      <dsp:spPr>
        <a:xfrm>
          <a:off x="0" y="1434690"/>
          <a:ext cx="4038600" cy="127570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smtClean="0"/>
            <a:t>Mulroney Era (Progressive Conservative) begins in Fall 1984</a:t>
          </a:r>
          <a:endParaRPr lang="en-CA" sz="2300" kern="1200"/>
        </a:p>
      </dsp:txBody>
      <dsp:txXfrm>
        <a:off x="62275" y="1496965"/>
        <a:ext cx="3914050" cy="1151152"/>
      </dsp:txXfrm>
    </dsp:sp>
    <dsp:sp modelId="{CC324D5F-179B-4865-AEFD-EFB32C06F2C8}">
      <dsp:nvSpPr>
        <dsp:cNvPr id="0" name=""/>
        <dsp:cNvSpPr/>
      </dsp:nvSpPr>
      <dsp:spPr>
        <a:xfrm>
          <a:off x="0" y="2776632"/>
          <a:ext cx="4038600" cy="127570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smtClean="0"/>
            <a:t>Western Accord effectively dismantled NEP</a:t>
          </a:r>
          <a:endParaRPr lang="en-CA" sz="2300" kern="1200"/>
        </a:p>
      </dsp:txBody>
      <dsp:txXfrm>
        <a:off x="62275" y="2838907"/>
        <a:ext cx="3914050" cy="1151152"/>
      </dsp:txXfrm>
    </dsp:sp>
    <dsp:sp modelId="{2AC4DA4E-7EEF-47F6-A723-0363082C6055}">
      <dsp:nvSpPr>
        <dsp:cNvPr id="0" name=""/>
        <dsp:cNvSpPr/>
      </dsp:nvSpPr>
      <dsp:spPr>
        <a:xfrm>
          <a:off x="0" y="4052334"/>
          <a:ext cx="4038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9210" rIns="163576" bIns="29210" numCol="1" spcCol="1270" anchor="t" anchorCtr="0">
          <a:noAutofit/>
        </a:bodyPr>
        <a:lstStyle/>
        <a:p>
          <a:pPr marL="171450" lvl="1" indent="-171450" algn="l" defTabSz="800100" rtl="0">
            <a:lnSpc>
              <a:spcPct val="90000"/>
            </a:lnSpc>
            <a:spcBef>
              <a:spcPct val="0"/>
            </a:spcBef>
            <a:spcAft>
              <a:spcPct val="20000"/>
            </a:spcAft>
            <a:buChar char="••"/>
          </a:pPr>
          <a:endParaRPr lang="en-CA" sz="1800" kern="1200" dirty="0"/>
        </a:p>
      </dsp:txBody>
      <dsp:txXfrm>
        <a:off x="0" y="4052334"/>
        <a:ext cx="4038600" cy="380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864BB-4967-4F2A-8EA0-C9836EC81D32}">
      <dsp:nvSpPr>
        <dsp:cNvPr id="0" name=""/>
        <dsp:cNvSpPr/>
      </dsp:nvSpPr>
      <dsp:spPr>
        <a:xfrm>
          <a:off x="0" y="386481"/>
          <a:ext cx="8229600" cy="11934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Lesson:  mistaken federal government overregulation</a:t>
          </a:r>
          <a:endParaRPr lang="en-CA" sz="3000" kern="1200"/>
        </a:p>
      </dsp:txBody>
      <dsp:txXfrm>
        <a:off x="58257" y="444738"/>
        <a:ext cx="8113086" cy="1076886"/>
      </dsp:txXfrm>
    </dsp:sp>
    <dsp:sp modelId="{AFBF18EC-1853-4F8B-867F-0471633861A9}">
      <dsp:nvSpPr>
        <dsp:cNvPr id="0" name=""/>
        <dsp:cNvSpPr/>
      </dsp:nvSpPr>
      <dsp:spPr>
        <a:xfrm>
          <a:off x="0" y="1666281"/>
          <a:ext cx="8229600" cy="119340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Strengthened Alberta’s anti-Ottawa tendencies</a:t>
          </a:r>
          <a:endParaRPr lang="en-CA" sz="3000" kern="1200"/>
        </a:p>
      </dsp:txBody>
      <dsp:txXfrm>
        <a:off x="58257" y="1724538"/>
        <a:ext cx="8113086" cy="1076886"/>
      </dsp:txXfrm>
    </dsp:sp>
    <dsp:sp modelId="{C6AB320C-4931-4028-A04D-0A156ABA9E4D}">
      <dsp:nvSpPr>
        <dsp:cNvPr id="0" name=""/>
        <dsp:cNvSpPr/>
      </dsp:nvSpPr>
      <dsp:spPr>
        <a:xfrm>
          <a:off x="0" y="2946081"/>
          <a:ext cx="8229600" cy="11934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kern="1200" smtClean="0"/>
            <a:t>Revived as a bogey-man to discredit major federal energy-related initiatives including climate action</a:t>
          </a:r>
          <a:endParaRPr lang="en-CA" sz="3000" kern="1200"/>
        </a:p>
      </dsp:txBody>
      <dsp:txXfrm>
        <a:off x="58257" y="3004338"/>
        <a:ext cx="8113086" cy="107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9A254-D20E-46D9-AF85-78F789521B80}">
      <dsp:nvSpPr>
        <dsp:cNvPr id="0" name=""/>
        <dsp:cNvSpPr/>
      </dsp:nvSpPr>
      <dsp:spPr>
        <a:xfrm>
          <a:off x="4256" y="1819078"/>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smtClean="0"/>
            <a:t>Caucus </a:t>
          </a:r>
          <a:endParaRPr lang="en-CA" sz="2000" kern="1200"/>
        </a:p>
      </dsp:txBody>
      <dsp:txXfrm>
        <a:off x="4256" y="1819078"/>
        <a:ext cx="1775612" cy="887806"/>
      </dsp:txXfrm>
    </dsp:sp>
    <dsp:sp modelId="{2891C8AA-D4D4-4165-91FA-89ACA1866616}">
      <dsp:nvSpPr>
        <dsp:cNvPr id="0" name=""/>
        <dsp:cNvSpPr/>
      </dsp:nvSpPr>
      <dsp:spPr>
        <a:xfrm>
          <a:off x="2152748" y="1819078"/>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smtClean="0"/>
            <a:t>Cabinet </a:t>
          </a:r>
          <a:endParaRPr lang="en-CA" sz="2000" kern="1200"/>
        </a:p>
      </dsp:txBody>
      <dsp:txXfrm>
        <a:off x="2152748" y="1819078"/>
        <a:ext cx="1775612" cy="887806"/>
      </dsp:txXfrm>
    </dsp:sp>
    <dsp:sp modelId="{4A0E601E-4F13-46DB-B6C9-391C0BE203C9}">
      <dsp:nvSpPr>
        <dsp:cNvPr id="0" name=""/>
        <dsp:cNvSpPr/>
      </dsp:nvSpPr>
      <dsp:spPr>
        <a:xfrm>
          <a:off x="4301239" y="1819078"/>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smtClean="0"/>
            <a:t>Opposition critics (shadow cabinet)</a:t>
          </a:r>
          <a:endParaRPr lang="en-CA" sz="2000" kern="1200"/>
        </a:p>
      </dsp:txBody>
      <dsp:txXfrm>
        <a:off x="4301239" y="1819078"/>
        <a:ext cx="1775612" cy="887806"/>
      </dsp:txXfrm>
    </dsp:sp>
    <dsp:sp modelId="{2709F0CF-0B0D-4DFF-9914-0EE2E072026C}">
      <dsp:nvSpPr>
        <dsp:cNvPr id="0" name=""/>
        <dsp:cNvSpPr/>
      </dsp:nvSpPr>
      <dsp:spPr>
        <a:xfrm>
          <a:off x="6449730" y="1819078"/>
          <a:ext cx="1775612" cy="88780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smtClean="0"/>
            <a:t>Backbencher</a:t>
          </a:r>
          <a:endParaRPr lang="en-CA" sz="2000" kern="1200"/>
        </a:p>
      </dsp:txBody>
      <dsp:txXfrm>
        <a:off x="6449730" y="1819078"/>
        <a:ext cx="1775612" cy="8878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DE50374-F6D2-4735-B4C1-BDE33627D4BD}" type="datetimeFigureOut">
              <a:rPr lang="en-US" smtClean="0"/>
              <a:pPr/>
              <a:t>2/7/2017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A348CD1-257D-4574-AE28-8F699F5E3CE2}" type="slidenum">
              <a:rPr lang="en-US" smtClean="0"/>
              <a:pPr/>
              <a:t>‹#›</a:t>
            </a:fld>
            <a:endParaRPr lang="en-US"/>
          </a:p>
        </p:txBody>
      </p:sp>
    </p:spTree>
    <p:extLst>
      <p:ext uri="{BB962C8B-B14F-4D97-AF65-F5344CB8AC3E}">
        <p14:creationId xmlns:p14="http://schemas.microsoft.com/office/powerpoint/2010/main" val="397232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parl.gc.ca/content/lop/researchpublications/prb0009-e.ht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arl.gc.ca/content/lop/researchpublications/prb0009-e.ht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witter.com/search?q=#elxn4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witter.com/search?q=#elxn42"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ov.bc.ca/empr/down/special_direction_1923_001.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348CD1-257D-4574-AE28-8F699F5E3CE2}"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8AD2702-FA72-447E-A4A9-448A05B5BE4F}" type="slidenum">
              <a:rPr lang="en-CA" smtClean="0"/>
              <a:pPr>
                <a:defRPr/>
              </a:pPr>
              <a:t>38</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u="sng" dirty="0">
                <a:latin typeface="Times New Roman" pitchFamily="18" charset="0"/>
                <a:hlinkClick r:id="rId3"/>
              </a:rPr>
              <a:t>http://www.parl.gc.ca/content/lop/researchpublications/prb0009-e.htm</a:t>
            </a:r>
            <a:r>
              <a:rPr lang="en-CA" sz="1100" u="sng" dirty="0">
                <a:latin typeface="Times New Roman" pitchFamily="18" charset="0"/>
              </a:rPr>
              <a:t> </a:t>
            </a:r>
            <a:endParaRPr lang="en-CA" dirty="0"/>
          </a:p>
        </p:txBody>
      </p:sp>
      <p:sp>
        <p:nvSpPr>
          <p:cNvPr id="4" name="Slide Number Placeholder 3"/>
          <p:cNvSpPr>
            <a:spLocks noGrp="1"/>
          </p:cNvSpPr>
          <p:nvPr>
            <p:ph type="sldNum" sz="quarter" idx="10"/>
          </p:nvPr>
        </p:nvSpPr>
        <p:spPr/>
        <p:txBody>
          <a:bodyPr/>
          <a:lstStyle/>
          <a:p>
            <a:pPr>
              <a:defRPr/>
            </a:pPr>
            <a:fld id="{B17CA3B8-4447-4D78-8F04-A94D469D546E}" type="slidenum">
              <a:rPr lang="en-US" smtClean="0"/>
              <a:pPr>
                <a:defRPr/>
              </a:pPr>
              <a:t>41</a:t>
            </a:fld>
            <a:endParaRPr lang="en-US"/>
          </a:p>
        </p:txBody>
      </p:sp>
    </p:spTree>
    <p:extLst>
      <p:ext uri="{BB962C8B-B14F-4D97-AF65-F5344CB8AC3E}">
        <p14:creationId xmlns:p14="http://schemas.microsoft.com/office/powerpoint/2010/main" val="2228859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u="sng" dirty="0">
                <a:latin typeface="Times New Roman" pitchFamily="18" charset="0"/>
                <a:hlinkClick r:id="rId3"/>
              </a:rPr>
              <a:t>http://www.parl.gc.ca/content/lop/researchpublications/prb0009-e.htm</a:t>
            </a:r>
            <a:r>
              <a:rPr lang="en-CA" sz="1100" u="sng" dirty="0">
                <a:latin typeface="Times New Roman" pitchFamily="18" charset="0"/>
              </a:rPr>
              <a:t> </a:t>
            </a:r>
            <a:endParaRPr lang="en-CA" dirty="0"/>
          </a:p>
        </p:txBody>
      </p:sp>
      <p:sp>
        <p:nvSpPr>
          <p:cNvPr id="4" name="Slide Number Placeholder 3"/>
          <p:cNvSpPr>
            <a:spLocks noGrp="1"/>
          </p:cNvSpPr>
          <p:nvPr>
            <p:ph type="sldNum" sz="quarter" idx="10"/>
          </p:nvPr>
        </p:nvSpPr>
        <p:spPr/>
        <p:txBody>
          <a:bodyPr/>
          <a:lstStyle/>
          <a:p>
            <a:pPr>
              <a:defRPr/>
            </a:pPr>
            <a:fld id="{B17CA3B8-4447-4D78-8F04-A94D469D546E}" type="slidenum">
              <a:rPr lang="en-US" smtClean="0"/>
              <a:pPr>
                <a:defRPr/>
              </a:pPr>
              <a:t>43</a:t>
            </a:fld>
            <a:endParaRPr lang="en-US"/>
          </a:p>
        </p:txBody>
      </p:sp>
    </p:spTree>
    <p:extLst>
      <p:ext uri="{BB962C8B-B14F-4D97-AF65-F5344CB8AC3E}">
        <p14:creationId xmlns:p14="http://schemas.microsoft.com/office/powerpoint/2010/main" val="222885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794E1B0-9322-40CE-8ACD-B7B9B0F0F18F}" type="slidenum">
              <a:rPr lang="en-CA" smtClean="0"/>
              <a:pPr/>
              <a:t>13</a:t>
            </a:fld>
            <a:endParaRPr lang="en-CA"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smtClean="0"/>
              <a:t>price of natural gas to be kept below the price of oil to encourage substitution</a:t>
            </a:r>
            <a:endParaRPr lang="en-CA"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0" lvl="1"/>
            <a:r>
              <a:rPr lang="en-US" smtClean="0"/>
              <a:t>Popular bumper sticker:  let the eastern bastards freeze in the dark</a:t>
            </a:r>
          </a:p>
          <a:p>
            <a:endParaRPr lang="en-US" smtClean="0"/>
          </a:p>
        </p:txBody>
      </p:sp>
      <p:sp>
        <p:nvSpPr>
          <p:cNvPr id="35844" name="Slide Number Placeholder 3"/>
          <p:cNvSpPr>
            <a:spLocks noGrp="1"/>
          </p:cNvSpPr>
          <p:nvPr>
            <p:ph type="sldNum" sz="quarter" idx="5"/>
          </p:nvPr>
        </p:nvSpPr>
        <p:spPr>
          <a:noFill/>
        </p:spPr>
        <p:txBody>
          <a:bodyPr/>
          <a:lstStyle/>
          <a:p>
            <a:fld id="{C36A2203-CC6C-46EF-BC27-431714EE8122}" type="slidenum">
              <a:rPr lang="en-CA" smtClean="0"/>
              <a:pPr/>
              <a:t>17</a:t>
            </a:fld>
            <a:endParaRPr lang="en-CA"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840687E2-5021-4073-A771-A7A9AF00E06D}" type="slidenum">
              <a:rPr lang="en-US" smtClean="0"/>
              <a:pPr/>
              <a:t>23</a:t>
            </a:fld>
            <a:endParaRPr lang="en-US" smtClean="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r>
              <a:rPr lang="en-US" dirty="0" smtClean="0"/>
              <a:t>PM</a:t>
            </a:r>
            <a:r>
              <a:rPr lang="en-US" baseline="0" dirty="0" smtClean="0"/>
              <a:t>/Premier is the leader of the party that can maintain the confidence of the house</a:t>
            </a:r>
            <a:endParaRPr lang="en-US" dirty="0" smtClean="0"/>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78AD2702-FA72-447E-A4A9-448A05B5BE4F}" type="slidenum">
              <a:rPr lang="en-CA" smtClean="0"/>
              <a:pPr>
                <a:defRPr/>
              </a:pPr>
              <a:t>24</a:t>
            </a:fld>
            <a:endParaRPr lang="en-CA"/>
          </a:p>
        </p:txBody>
      </p:sp>
    </p:spTree>
    <p:extLst>
      <p:ext uri="{BB962C8B-B14F-4D97-AF65-F5344CB8AC3E}">
        <p14:creationId xmlns:p14="http://schemas.microsoft.com/office/powerpoint/2010/main" val="54279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LPC 39.6% of vote give 54% of seats. CPC 31.9% votes, 29.2% seats. NDP 19.7% votes 13.0% seats </a:t>
            </a:r>
            <a:r>
              <a:rPr lang="en-CA" dirty="0">
                <a:hlinkClick r:id="rId3"/>
              </a:rPr>
              <a:t>#elxn42</a:t>
            </a:r>
            <a:endParaRPr lang="en-CA" dirty="0"/>
          </a:p>
        </p:txBody>
      </p:sp>
      <p:sp>
        <p:nvSpPr>
          <p:cNvPr id="4" name="Slide Number Placeholder 3"/>
          <p:cNvSpPr>
            <a:spLocks noGrp="1"/>
          </p:cNvSpPr>
          <p:nvPr>
            <p:ph type="sldNum" sz="quarter" idx="10"/>
          </p:nvPr>
        </p:nvSpPr>
        <p:spPr/>
        <p:txBody>
          <a:bodyPr/>
          <a:lstStyle/>
          <a:p>
            <a:fld id="{B146FF8E-7957-43E8-AD43-76F661A5B88A}" type="slidenum">
              <a:rPr lang="en-CA" smtClean="0"/>
              <a:t>28</a:t>
            </a:fld>
            <a:endParaRPr lang="en-CA"/>
          </a:p>
        </p:txBody>
      </p:sp>
    </p:spTree>
    <p:extLst>
      <p:ext uri="{BB962C8B-B14F-4D97-AF65-F5344CB8AC3E}">
        <p14:creationId xmlns:p14="http://schemas.microsoft.com/office/powerpoint/2010/main" val="263507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LPC 39.6% of vote give 54% of seats. CPC 31.9% votes, 29.2% seats. NDP 19.7% votes 13.0% seats </a:t>
            </a:r>
            <a:r>
              <a:rPr lang="en-CA" dirty="0">
                <a:hlinkClick r:id="rId3"/>
              </a:rPr>
              <a:t>#elxn42</a:t>
            </a:r>
            <a:endParaRPr lang="en-CA" dirty="0"/>
          </a:p>
        </p:txBody>
      </p:sp>
      <p:sp>
        <p:nvSpPr>
          <p:cNvPr id="4" name="Slide Number Placeholder 3"/>
          <p:cNvSpPr>
            <a:spLocks noGrp="1"/>
          </p:cNvSpPr>
          <p:nvPr>
            <p:ph type="sldNum" sz="quarter" idx="10"/>
          </p:nvPr>
        </p:nvSpPr>
        <p:spPr/>
        <p:txBody>
          <a:bodyPr/>
          <a:lstStyle/>
          <a:p>
            <a:fld id="{B146FF8E-7957-43E8-AD43-76F661A5B88A}" type="slidenum">
              <a:rPr lang="en-CA" smtClean="0"/>
              <a:t>29</a:t>
            </a:fld>
            <a:endParaRPr lang="en-CA"/>
          </a:p>
        </p:txBody>
      </p:sp>
    </p:spTree>
    <p:extLst>
      <p:ext uri="{BB962C8B-B14F-4D97-AF65-F5344CB8AC3E}">
        <p14:creationId xmlns:p14="http://schemas.microsoft.com/office/powerpoint/2010/main" val="263507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lstStyle/>
          <a:p>
            <a:r>
              <a:rPr lang="en-US" dirty="0" smtClean="0"/>
              <a:t>Special direction 10 </a:t>
            </a:r>
            <a:r>
              <a:rPr lang="en-US" dirty="0" smtClean="0">
                <a:hlinkClick r:id="rId3"/>
              </a:rPr>
              <a:t>http://www.gov.bc.ca/empr/down/special_direction_1923_001.pdf</a:t>
            </a:r>
            <a:endParaRPr lang="en-US" dirty="0" smtClean="0"/>
          </a:p>
        </p:txBody>
      </p:sp>
      <p:sp>
        <p:nvSpPr>
          <p:cNvPr id="50179" name="Slide Number Placeholder 3"/>
          <p:cNvSpPr>
            <a:spLocks noGrp="1"/>
          </p:cNvSpPr>
          <p:nvPr>
            <p:ph type="sldNum" sz="quarter" idx="5"/>
          </p:nvPr>
        </p:nvSpPr>
        <p:spPr>
          <a:noFill/>
        </p:spPr>
        <p:txBody>
          <a:bodyPr/>
          <a:lstStyle/>
          <a:p>
            <a:fld id="{E10A4549-1C49-446F-9F93-9E3CDEA82496}" type="slidenum">
              <a:rPr lang="en-CA" smtClean="0"/>
              <a:pPr/>
              <a:t>31</a:t>
            </a:fld>
            <a:endParaRPr lang="en-CA"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8AD2702-FA72-447E-A4A9-448A05B5BE4F}" type="slidenum">
              <a:rPr lang="en-CA" smtClean="0"/>
              <a:pPr>
                <a:defRPr/>
              </a:pPr>
              <a:t>37</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CAD6A069-FB89-4DED-BE83-DB26D81F0654}" type="datetimeFigureOut">
              <a:rPr lang="en-US" smtClean="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153606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AD6A069-FB89-4DED-BE83-DB26D81F0654}" type="datetimeFigureOut">
              <a:rPr lang="en-US" smtClean="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413314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AD6A069-FB89-4DED-BE83-DB26D81F0654}" type="datetimeFigureOut">
              <a:rPr lang="en-US" smtClean="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239573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E9D3E8F-D381-4200-B5BC-11641759464C}"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969210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38387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E778C10-20D9-417B-AF71-F14B88651DE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095289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2B55379-8511-419C-AB77-6D7A253C8F78}"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727852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5783BE3-EFA4-4D01-92BD-228F746FF605}"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540804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57DA112-21A6-4BB8-9352-CF22B6843490}"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934347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A76FA51-0276-4B19-BAF8-246C56DEC15D}"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927469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9F47D99-8FAA-4178-8EE0-B75CB24BE78D}"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55026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AD6A069-FB89-4DED-BE83-DB26D81F0654}" type="datetimeFigureOut">
              <a:rPr lang="en-US" smtClean="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2883406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32BB9D0-7BB1-4C74-B42A-FF63AE2C76C5}"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2669736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D5516F-C677-4CCC-9DC6-5871CDC2DC3A}"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3401064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AD1A0F-2A07-46E7-80E0-12FA2A919919}" type="slidenum">
              <a:rPr lang="en-CA" smtClean="0">
                <a:solidFill>
                  <a:prstClr val="black">
                    <a:tint val="75000"/>
                  </a:prstClr>
                </a:solidFill>
              </a:rPr>
              <a:pPr>
                <a:defRPr/>
              </a:pPr>
              <a:t>‹#›</a:t>
            </a:fld>
            <a:endParaRPr lang="en-CA">
              <a:solidFill>
                <a:prstClr val="black">
                  <a:tint val="75000"/>
                </a:prstClr>
              </a:solidFill>
            </a:endParaRPr>
          </a:p>
        </p:txBody>
      </p:sp>
    </p:spTree>
    <p:extLst>
      <p:ext uri="{BB962C8B-B14F-4D97-AF65-F5344CB8AC3E}">
        <p14:creationId xmlns:p14="http://schemas.microsoft.com/office/powerpoint/2010/main" val="186170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D6A069-FB89-4DED-BE83-DB26D81F0654}" type="datetimeFigureOut">
              <a:rPr lang="en-US" smtClean="0"/>
              <a:pPr/>
              <a:t>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410160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CAD6A069-FB89-4DED-BE83-DB26D81F0654}" type="datetimeFigureOut">
              <a:rPr lang="en-US" smtClean="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3519105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CAD6A069-FB89-4DED-BE83-DB26D81F0654}" type="datetimeFigureOut">
              <a:rPr lang="en-US" smtClean="0"/>
              <a:pPr/>
              <a:t>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165097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CAD6A069-FB89-4DED-BE83-DB26D81F0654}" type="datetimeFigureOut">
              <a:rPr lang="en-US" smtClean="0"/>
              <a:pPr/>
              <a:t>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1662537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6A069-FB89-4DED-BE83-DB26D81F0654}" type="datetimeFigureOut">
              <a:rPr lang="en-US" smtClean="0"/>
              <a:pPr/>
              <a:t>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244138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D6A069-FB89-4DED-BE83-DB26D81F0654}" type="datetimeFigureOut">
              <a:rPr lang="en-US" smtClean="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10285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D6A069-FB89-4DED-BE83-DB26D81F0654}" type="datetimeFigureOut">
              <a:rPr lang="en-US" smtClean="0"/>
              <a:pPr/>
              <a:t>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E55C0-6C3A-4753-BD99-522AC29DBD02}" type="slidenum">
              <a:rPr lang="en-US" smtClean="0"/>
              <a:pPr/>
              <a:t>‹#›</a:t>
            </a:fld>
            <a:endParaRPr lang="en-US"/>
          </a:p>
        </p:txBody>
      </p:sp>
    </p:spTree>
    <p:extLst>
      <p:ext uri="{BB962C8B-B14F-4D97-AF65-F5344CB8AC3E}">
        <p14:creationId xmlns:p14="http://schemas.microsoft.com/office/powerpoint/2010/main" val="366603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A069-FB89-4DED-BE83-DB26D81F0654}" type="datetimeFigureOut">
              <a:rPr lang="en-US" smtClean="0"/>
              <a:pPr/>
              <a:t>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E55C0-6C3A-4753-BD99-522AC29DBD02}" type="slidenum">
              <a:rPr lang="en-US" smtClean="0"/>
              <a:pPr/>
              <a:t>‹#›</a:t>
            </a:fld>
            <a:endParaRPr lang="en-US"/>
          </a:p>
        </p:txBody>
      </p:sp>
    </p:spTree>
    <p:extLst>
      <p:ext uri="{BB962C8B-B14F-4D97-AF65-F5344CB8AC3E}">
        <p14:creationId xmlns:p14="http://schemas.microsoft.com/office/powerpoint/2010/main" val="1351600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r>
              <a:rPr lang="en-CA" smtClean="0">
                <a:solidFill>
                  <a:prstClr val="black">
                    <a:tint val="75000"/>
                  </a:prstClr>
                </a:solidFill>
                <a:latin typeface="Arial" charset="0"/>
                <a:cs typeface="Arial" charset="0"/>
              </a:rPr>
              <a:t>January 15, 2009</a:t>
            </a:r>
            <a:endParaRPr lang="en-CA">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en-CA" smtClean="0">
                <a:solidFill>
                  <a:prstClr val="black">
                    <a:tint val="75000"/>
                  </a:prstClr>
                </a:solidFill>
                <a:latin typeface="Arial" charset="0"/>
                <a:cs typeface="Arial" charset="0"/>
              </a:rPr>
              <a:t>Sustainable Energy Policy</a:t>
            </a:r>
            <a:endParaRPr lang="en-CA">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591D2A4-A7D0-42C0-B171-AA346DBFFA92}" type="slidenum">
              <a:rPr lang="en-CA" smtClean="0">
                <a:solidFill>
                  <a:prstClr val="black">
                    <a:tint val="75000"/>
                  </a:prstClr>
                </a:solidFill>
                <a:latin typeface="Arial" charset="0"/>
                <a:cs typeface="Arial" charset="0"/>
              </a:rPr>
              <a:pPr fontAlgn="base">
                <a:spcBef>
                  <a:spcPct val="0"/>
                </a:spcBef>
                <a:spcAft>
                  <a:spcPct val="0"/>
                </a:spcAft>
                <a:defRPr/>
              </a:pPr>
              <a:t>‹#›</a:t>
            </a:fld>
            <a:endParaRPr lang="en-CA">
              <a:solidFill>
                <a:prstClr val="black">
                  <a:tint val="75000"/>
                </a:prstClr>
              </a:solidFill>
              <a:latin typeface="Arial" charset="0"/>
              <a:cs typeface="Arial" charset="0"/>
            </a:endParaRPr>
          </a:p>
        </p:txBody>
      </p:sp>
    </p:spTree>
    <p:extLst>
      <p:ext uri="{BB962C8B-B14F-4D97-AF65-F5344CB8AC3E}">
        <p14:creationId xmlns:p14="http://schemas.microsoft.com/office/powerpoint/2010/main" val="42862031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archives.cbc.ca/science_technology/energy_production/topics/378-2149/"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hyperlink" Target="https://www.transparency.org/cpi2015/" TargetMode="External"/><Relationship Id="rId2" Type="http://schemas.openxmlformats.org/officeDocument/2006/relationships/hyperlink" Target="http://www.eiu.com/Handlers/WhitepaperHandler.ashx?fi=Democracy-Index-2016.pdf&amp;mode=wp&amp;campaignid=DemocracyIndex2016" TargetMode="External"/><Relationship Id="rId1" Type="http://schemas.openxmlformats.org/officeDocument/2006/relationships/slideLayout" Target="../slideLayouts/slideLayout2.xml"/><Relationship Id="rId5" Type="http://schemas.openxmlformats.org/officeDocument/2006/relationships/hyperlink" Target="http://hdr.undp.org/en/content/human-development-index-hdi" TargetMode="External"/><Relationship Id="rId4" Type="http://schemas.openxmlformats.org/officeDocument/2006/relationships/hyperlink" Target="http://www.doingbusiness.org/rankings"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youtube.com/watch?v=yi1yhp-_x7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www.bclaws.ca/EPLibraries/bclaws_new/document/ID/freeside/00_10022_0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hyperlink" Target="http://www.gov.bc.ca/empr/down/special_direction_1923_001.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parl.gc.ca/content/lop/researchpublications/prb0009-e.ht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mindtools.com/blog/corporate/wp-content/uploads/sites/2/2015/07/Stakeholder-Management-10-Minute-Guide.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ssembly.ab.ca/ISYS/LADDAR_files/docs/bills/bill/legislature_29/session_2/20160308_bill-025.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2" Type="http://schemas.openxmlformats.org/officeDocument/2006/relationships/hyperlink" Target="http://laws.justice.gc.ca/en/const/c1867_e.html"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648200"/>
            <a:ext cx="7772400" cy="1470025"/>
          </a:xfrm>
        </p:spPr>
        <p:txBody>
          <a:bodyPr/>
          <a:lstStyle/>
          <a:p>
            <a:r>
              <a:rPr lang="en-US" dirty="0" smtClean="0">
                <a:solidFill>
                  <a:schemeClr val="bg1"/>
                </a:solidFill>
              </a:rPr>
              <a:t>CEEN 525 </a:t>
            </a:r>
            <a:br>
              <a:rPr lang="en-US" dirty="0" smtClean="0">
                <a:solidFill>
                  <a:schemeClr val="bg1"/>
                </a:solidFill>
              </a:rPr>
            </a:br>
            <a:r>
              <a:rPr lang="en-US" dirty="0" smtClean="0">
                <a:solidFill>
                  <a:schemeClr val="bg1"/>
                </a:solidFill>
              </a:rPr>
              <a:t>Formal Government Processes</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Why history lesson?</a:t>
            </a:r>
          </a:p>
        </p:txBody>
      </p:sp>
      <p:sp>
        <p:nvSpPr>
          <p:cNvPr id="6147" name="Content Placeholder 2"/>
          <p:cNvSpPr>
            <a:spLocks noGrp="1"/>
          </p:cNvSpPr>
          <p:nvPr>
            <p:ph idx="1"/>
          </p:nvPr>
        </p:nvSpPr>
        <p:spPr/>
        <p:txBody>
          <a:bodyPr/>
          <a:lstStyle/>
          <a:p>
            <a:r>
              <a:rPr lang="en-US" smtClean="0"/>
              <a:t>Can’t understand current Canadian energy policy and governance without it</a:t>
            </a:r>
          </a:p>
          <a:p>
            <a:r>
              <a:rPr lang="en-US" smtClean="0"/>
              <a:t>Context:</a:t>
            </a:r>
          </a:p>
          <a:p>
            <a:pPr>
              <a:buFontTx/>
              <a:buAutoNum type="arabicPeriod"/>
            </a:pPr>
            <a:r>
              <a:rPr lang="en-US" smtClean="0"/>
              <a:t>Two most important problems in Canadian politics:  Quebec and relations with US</a:t>
            </a:r>
          </a:p>
          <a:p>
            <a:pPr>
              <a:buFontTx/>
              <a:buAutoNum type="arabicPeriod"/>
            </a:pPr>
            <a:r>
              <a:rPr lang="en-US" smtClean="0"/>
              <a:t>In Canadian federal-provincial relations, energy second only to Quebec </a:t>
            </a:r>
          </a:p>
          <a:p>
            <a:endParaRPr lang="en-US" smtClean="0"/>
          </a:p>
        </p:txBody>
      </p:sp>
      <p:sp>
        <p:nvSpPr>
          <p:cNvPr id="6148" name="Date Placeholder 3"/>
          <p:cNvSpPr>
            <a:spLocks noGrp="1"/>
          </p:cNvSpPr>
          <p:nvPr>
            <p:ph type="dt" sz="half" idx="10"/>
          </p:nvPr>
        </p:nvSpPr>
        <p:spPr>
          <a:noFill/>
        </p:spPr>
        <p:txBody>
          <a:bodyPr/>
          <a:lstStyle/>
          <a:p>
            <a:endParaRPr lang="en-CA" dirty="0" smtClean="0"/>
          </a:p>
        </p:txBody>
      </p:sp>
      <p:sp>
        <p:nvSpPr>
          <p:cNvPr id="6149" name="Footer Placeholder 4"/>
          <p:cNvSpPr>
            <a:spLocks noGrp="1"/>
          </p:cNvSpPr>
          <p:nvPr>
            <p:ph type="ftr" sz="quarter" idx="11"/>
          </p:nvPr>
        </p:nvSpPr>
        <p:spPr>
          <a:noFill/>
        </p:spPr>
        <p:txBody>
          <a:bodyPr/>
          <a:lstStyle/>
          <a:p>
            <a:r>
              <a:rPr lang="en-CA" smtClean="0"/>
              <a:t>Sustainable Energy Policy</a:t>
            </a:r>
          </a:p>
        </p:txBody>
      </p:sp>
      <p:sp>
        <p:nvSpPr>
          <p:cNvPr id="6150" name="Slide Number Placeholder 5"/>
          <p:cNvSpPr>
            <a:spLocks noGrp="1"/>
          </p:cNvSpPr>
          <p:nvPr>
            <p:ph type="sldNum" sz="quarter" idx="12"/>
          </p:nvPr>
        </p:nvSpPr>
        <p:spPr>
          <a:noFill/>
        </p:spPr>
        <p:txBody>
          <a:bodyPr/>
          <a:lstStyle/>
          <a:p>
            <a:fld id="{274277C4-A6C7-4FCE-88CF-7FAFC60CE1E1}" type="slidenum">
              <a:rPr lang="en-CA" smtClean="0"/>
              <a:pPr/>
              <a:t>10</a:t>
            </a:fld>
            <a:endParaRPr lang="en-CA" smtClean="0"/>
          </a:p>
        </p:txBody>
      </p:sp>
    </p:spTree>
    <p:extLst>
      <p:ext uri="{BB962C8B-B14F-4D97-AF65-F5344CB8AC3E}">
        <p14:creationId xmlns:p14="http://schemas.microsoft.com/office/powerpoint/2010/main" val="2532526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 Enduring legacy</a:t>
            </a:r>
            <a:endParaRPr lang="en-US" dirty="0"/>
          </a:p>
        </p:txBody>
      </p:sp>
      <p:sp>
        <p:nvSpPr>
          <p:cNvPr id="4" name="Date Placeholder 3"/>
          <p:cNvSpPr>
            <a:spLocks noGrp="1"/>
          </p:cNvSpPr>
          <p:nvPr>
            <p:ph type="dt" sz="half" idx="10"/>
          </p:nvPr>
        </p:nvSpPr>
        <p:spPr/>
        <p:txBody>
          <a:bodyPr/>
          <a:lstStyle/>
          <a:p>
            <a:pPr>
              <a:defRPr/>
            </a:pPr>
            <a:endParaRPr lang="en-CA" dirty="0"/>
          </a:p>
        </p:txBody>
      </p:sp>
      <p:sp>
        <p:nvSpPr>
          <p:cNvPr id="5" name="Footer Placeholder 4"/>
          <p:cNvSpPr>
            <a:spLocks noGrp="1"/>
          </p:cNvSpPr>
          <p:nvPr>
            <p:ph type="ftr" sz="quarter" idx="11"/>
          </p:nvPr>
        </p:nvSpPr>
        <p:spPr/>
        <p:txBody>
          <a:bodyPr/>
          <a:lstStyle/>
          <a:p>
            <a:pPr>
              <a:defRPr/>
            </a:pPr>
            <a:r>
              <a:rPr lang="en-CA" smtClean="0"/>
              <a:t>Sustainable Energy Policy</a:t>
            </a:r>
            <a:endParaRPr lang="en-CA"/>
          </a:p>
        </p:txBody>
      </p:sp>
      <p:sp>
        <p:nvSpPr>
          <p:cNvPr id="6" name="Slide Number Placeholder 5"/>
          <p:cNvSpPr>
            <a:spLocks noGrp="1"/>
          </p:cNvSpPr>
          <p:nvPr>
            <p:ph type="sldNum" sz="quarter" idx="12"/>
          </p:nvPr>
        </p:nvSpPr>
        <p:spPr/>
        <p:txBody>
          <a:bodyPr/>
          <a:lstStyle/>
          <a:p>
            <a:pPr>
              <a:defRPr/>
            </a:pPr>
            <a:fld id="{903CE97F-71F3-44FF-BF67-C596F496061A}" type="slidenum">
              <a:rPr lang="en-CA" smtClean="0"/>
              <a:pPr>
                <a:defRPr/>
              </a:pPr>
              <a:t>11</a:t>
            </a:fld>
            <a:endParaRPr lang="en-CA"/>
          </a:p>
        </p:txBody>
      </p:sp>
      <p:sp>
        <p:nvSpPr>
          <p:cNvPr id="3" name="Content Placeholder 2"/>
          <p:cNvSpPr>
            <a:spLocks noGrp="1"/>
          </p:cNvSpPr>
          <p:nvPr>
            <p:ph idx="4294967295"/>
          </p:nvPr>
        </p:nvSpPr>
        <p:spPr>
          <a:xfrm>
            <a:off x="0" y="1774825"/>
            <a:ext cx="6400800" cy="2187575"/>
          </a:xfrm>
        </p:spPr>
        <p:txBody>
          <a:bodyPr>
            <a:normAutofit/>
          </a:bodyPr>
          <a:lstStyle/>
          <a:p>
            <a:endParaRPr lang="en-US" sz="2400" dirty="0"/>
          </a:p>
          <a:p>
            <a:endParaRPr lang="en-US" sz="2400" dirty="0" smtClean="0"/>
          </a:p>
        </p:txBody>
      </p:sp>
      <p:sp>
        <p:nvSpPr>
          <p:cNvPr id="8" name="TextBox 7"/>
          <p:cNvSpPr txBox="1"/>
          <p:nvPr/>
        </p:nvSpPr>
        <p:spPr>
          <a:xfrm>
            <a:off x="1600200" y="4953000"/>
            <a:ext cx="5562600" cy="707886"/>
          </a:xfrm>
          <a:prstGeom prst="rect">
            <a:avLst/>
          </a:prstGeom>
          <a:noFill/>
        </p:spPr>
        <p:txBody>
          <a:bodyPr wrap="square" rtlCol="0">
            <a:spAutoFit/>
          </a:bodyPr>
          <a:lstStyle/>
          <a:p>
            <a:r>
              <a:rPr lang="en-CA" sz="2000" dirty="0" smtClean="0"/>
              <a:t>Prime Minister Stephen Harper, during 2008 election campaign, on Stephan Dion’s carbon tax</a:t>
            </a:r>
            <a:endParaRPr lang="en-CA" sz="2000" dirty="0"/>
          </a:p>
        </p:txBody>
      </p:sp>
      <p:sp>
        <p:nvSpPr>
          <p:cNvPr id="9" name="TextBox 8"/>
          <p:cNvSpPr txBox="1"/>
          <p:nvPr/>
        </p:nvSpPr>
        <p:spPr>
          <a:xfrm>
            <a:off x="152400" y="1988127"/>
            <a:ext cx="5486400" cy="2585323"/>
          </a:xfrm>
          <a:prstGeom prst="rect">
            <a:avLst/>
          </a:prstGeom>
          <a:noFill/>
        </p:spPr>
        <p:txBody>
          <a:bodyPr wrap="square" rtlCol="0">
            <a:spAutoFit/>
          </a:bodyPr>
          <a:lstStyle/>
          <a:p>
            <a:r>
              <a:rPr lang="en-US" sz="2400" dirty="0"/>
              <a:t>“It’s like the national energy program in the sense that the national energy program was designed to screw the West and really damage the energy sector. This is different in that it will actually screw everybody across the country.” </a:t>
            </a:r>
          </a:p>
          <a:p>
            <a:endParaRPr lang="en-CA"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9855" y="1828800"/>
            <a:ext cx="3057523" cy="1717239"/>
          </a:xfrm>
          <a:prstGeom prst="rect">
            <a:avLst/>
          </a:prstGeom>
        </p:spPr>
      </p:pic>
    </p:spTree>
    <p:extLst>
      <p:ext uri="{BB962C8B-B14F-4D97-AF65-F5344CB8AC3E}">
        <p14:creationId xmlns:p14="http://schemas.microsoft.com/office/powerpoint/2010/main" val="3806048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lstStyle/>
          <a:p>
            <a:pPr algn="l" eaLnBrk="1" hangingPunct="1"/>
            <a:r>
              <a:rPr lang="en-US" smtClean="0"/>
              <a:t>Prelude to NEP 1957-1961</a:t>
            </a:r>
            <a:endParaRPr lang="en-CA" smtClean="0"/>
          </a:p>
        </p:txBody>
      </p:sp>
      <p:sp>
        <p:nvSpPr>
          <p:cNvPr id="7174" name="Rectangle 3"/>
          <p:cNvSpPr>
            <a:spLocks noGrp="1" noChangeArrowheads="1"/>
          </p:cNvSpPr>
          <p:nvPr>
            <p:ph idx="1"/>
          </p:nvPr>
        </p:nvSpPr>
        <p:spPr>
          <a:xfrm>
            <a:off x="457200" y="1600200"/>
            <a:ext cx="7086600" cy="4525963"/>
          </a:xfrm>
        </p:spPr>
        <p:txBody>
          <a:bodyPr/>
          <a:lstStyle/>
          <a:p>
            <a:pPr eaLnBrk="1" hangingPunct="1">
              <a:lnSpc>
                <a:spcPct val="90000"/>
              </a:lnSpc>
            </a:pPr>
            <a:r>
              <a:rPr lang="en-US" sz="2800" smtClean="0"/>
              <a:t>1959 – National Energy Board Created</a:t>
            </a:r>
          </a:p>
          <a:p>
            <a:pPr eaLnBrk="1" hangingPunct="1">
              <a:lnSpc>
                <a:spcPct val="90000"/>
              </a:lnSpc>
            </a:pPr>
            <a:r>
              <a:rPr lang="en-US" sz="2800" smtClean="0"/>
              <a:t>1961 – National Oil Policy</a:t>
            </a:r>
          </a:p>
          <a:p>
            <a:pPr lvl="1" eaLnBrk="1" hangingPunct="1">
              <a:lnSpc>
                <a:spcPct val="90000"/>
              </a:lnSpc>
            </a:pPr>
            <a:r>
              <a:rPr lang="en-US" sz="2400" smtClean="0"/>
              <a:t>two market policy</a:t>
            </a:r>
          </a:p>
          <a:p>
            <a:pPr lvl="2" eaLnBrk="1" hangingPunct="1">
              <a:lnSpc>
                <a:spcPct val="90000"/>
              </a:lnSpc>
            </a:pPr>
            <a:r>
              <a:rPr lang="en-US" sz="2000" smtClean="0"/>
              <a:t>east of Ottawa Valley, cheap imported Venezuela oil</a:t>
            </a:r>
          </a:p>
          <a:p>
            <a:pPr lvl="2" eaLnBrk="1" hangingPunct="1">
              <a:lnSpc>
                <a:spcPct val="90000"/>
              </a:lnSpc>
            </a:pPr>
            <a:r>
              <a:rPr lang="en-US" sz="2000" smtClean="0"/>
              <a:t>Ontario and west, more expensive Canadian oil</a:t>
            </a:r>
          </a:p>
          <a:p>
            <a:pPr lvl="3" eaLnBrk="1" hangingPunct="1">
              <a:lnSpc>
                <a:spcPct val="90000"/>
              </a:lnSpc>
            </a:pPr>
            <a:r>
              <a:rPr lang="en-US" sz="1800" smtClean="0"/>
              <a:t>delivered by Trans-Canada Pipeline</a:t>
            </a:r>
          </a:p>
          <a:p>
            <a:pPr lvl="3" eaLnBrk="1" hangingPunct="1">
              <a:lnSpc>
                <a:spcPct val="90000"/>
              </a:lnSpc>
            </a:pPr>
            <a:r>
              <a:rPr lang="en-US" sz="1800" smtClean="0"/>
              <a:t>continental price under umbrella of US protectionism</a:t>
            </a:r>
          </a:p>
          <a:p>
            <a:pPr lvl="3" eaLnBrk="1" hangingPunct="1">
              <a:lnSpc>
                <a:spcPct val="90000"/>
              </a:lnSpc>
            </a:pPr>
            <a:r>
              <a:rPr lang="en-US" sz="1800" smtClean="0"/>
              <a:t>growing exports to US</a:t>
            </a:r>
          </a:p>
          <a:p>
            <a:pPr eaLnBrk="1" hangingPunct="1">
              <a:lnSpc>
                <a:spcPct val="90000"/>
              </a:lnSpc>
            </a:pPr>
            <a:r>
              <a:rPr lang="en-US" sz="2800" smtClean="0"/>
              <a:t>Rapid growth in oil and gas industry</a:t>
            </a:r>
            <a:endParaRPr lang="en-CA" sz="2800" smtClean="0"/>
          </a:p>
        </p:txBody>
      </p:sp>
      <p:sp>
        <p:nvSpPr>
          <p:cNvPr id="7170" name="Date Placeholder 3"/>
          <p:cNvSpPr>
            <a:spLocks noGrp="1"/>
          </p:cNvSpPr>
          <p:nvPr>
            <p:ph type="dt" sz="half" idx="10"/>
          </p:nvPr>
        </p:nvSpPr>
        <p:spPr>
          <a:noFill/>
        </p:spPr>
        <p:txBody>
          <a:bodyPr/>
          <a:lstStyle/>
          <a:p>
            <a:endParaRPr lang="en-CA" dirty="0" smtClean="0"/>
          </a:p>
        </p:txBody>
      </p:sp>
      <p:sp>
        <p:nvSpPr>
          <p:cNvPr id="7171" name="Footer Placeholder 4"/>
          <p:cNvSpPr>
            <a:spLocks noGrp="1"/>
          </p:cNvSpPr>
          <p:nvPr>
            <p:ph type="ftr" sz="quarter" idx="11"/>
          </p:nvPr>
        </p:nvSpPr>
        <p:spPr>
          <a:noFill/>
        </p:spPr>
        <p:txBody>
          <a:bodyPr/>
          <a:lstStyle/>
          <a:p>
            <a:r>
              <a:rPr lang="en-CA" smtClean="0"/>
              <a:t>Sustainable Energy Policy</a:t>
            </a:r>
          </a:p>
        </p:txBody>
      </p:sp>
      <p:sp>
        <p:nvSpPr>
          <p:cNvPr id="7172" name="Slide Number Placeholder 5"/>
          <p:cNvSpPr>
            <a:spLocks noGrp="1"/>
          </p:cNvSpPr>
          <p:nvPr>
            <p:ph type="sldNum" sz="quarter" idx="12"/>
          </p:nvPr>
        </p:nvSpPr>
        <p:spPr>
          <a:noFill/>
        </p:spPr>
        <p:txBody>
          <a:bodyPr/>
          <a:lstStyle/>
          <a:p>
            <a:fld id="{F2EAED58-1A0F-4B3B-B63F-BD9BC96F6C8D}" type="slidenum">
              <a:rPr lang="en-CA" smtClean="0"/>
              <a:pPr/>
              <a:t>12</a:t>
            </a:fld>
            <a:endParaRPr lang="en-CA" smtClean="0"/>
          </a:p>
        </p:txBody>
      </p:sp>
      <p:pic>
        <p:nvPicPr>
          <p:cNvPr id="7175" name="Picture 4" descr="Leduc_oil"/>
          <p:cNvPicPr>
            <a:picLocks noChangeAspect="1" noChangeArrowheads="1"/>
          </p:cNvPicPr>
          <p:nvPr/>
        </p:nvPicPr>
        <p:blipFill>
          <a:blip r:embed="rId2" cstate="print"/>
          <a:srcRect/>
          <a:stretch>
            <a:fillRect/>
          </a:stretch>
        </p:blipFill>
        <p:spPr bwMode="auto">
          <a:xfrm>
            <a:off x="7493000" y="0"/>
            <a:ext cx="1651000" cy="2286000"/>
          </a:xfrm>
          <a:prstGeom prst="rect">
            <a:avLst/>
          </a:prstGeom>
          <a:noFill/>
          <a:ln w="9525">
            <a:noFill/>
            <a:miter lim="800000"/>
            <a:headEnd/>
            <a:tailEnd/>
          </a:ln>
        </p:spPr>
      </p:pic>
    </p:spTree>
    <p:extLst>
      <p:ext uri="{BB962C8B-B14F-4D97-AF65-F5344CB8AC3E}">
        <p14:creationId xmlns:p14="http://schemas.microsoft.com/office/powerpoint/2010/main" val="2267711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en-US" smtClean="0"/>
              <a:t>Prelude to NEP 1973-1980</a:t>
            </a:r>
            <a:endParaRPr lang="en-CA" smtClean="0"/>
          </a:p>
        </p:txBody>
      </p:sp>
      <p:sp>
        <p:nvSpPr>
          <p:cNvPr id="8198" name="Rectangle 3"/>
          <p:cNvSpPr>
            <a:spLocks noGrp="1" noChangeArrowheads="1"/>
          </p:cNvSpPr>
          <p:nvPr>
            <p:ph idx="1"/>
          </p:nvPr>
        </p:nvSpPr>
        <p:spPr/>
        <p:txBody>
          <a:bodyPr/>
          <a:lstStyle/>
          <a:p>
            <a:pPr eaLnBrk="1" hangingPunct="1">
              <a:lnSpc>
                <a:spcPct val="90000"/>
              </a:lnSpc>
              <a:spcAft>
                <a:spcPts val="600"/>
              </a:spcAft>
            </a:pPr>
            <a:r>
              <a:rPr lang="en-US" sz="2400" dirty="0" smtClean="0"/>
              <a:t>1973 – OPEC oil embargo </a:t>
            </a:r>
          </a:p>
          <a:p>
            <a:pPr lvl="1" eaLnBrk="1" hangingPunct="1">
              <a:lnSpc>
                <a:spcPct val="90000"/>
              </a:lnSpc>
              <a:spcAft>
                <a:spcPts val="600"/>
              </a:spcAft>
            </a:pPr>
            <a:r>
              <a:rPr lang="en-US" sz="2000" dirty="0" smtClean="0"/>
              <a:t>link to global geo-politics:  Arab-Israeli War</a:t>
            </a:r>
          </a:p>
          <a:p>
            <a:pPr eaLnBrk="1" hangingPunct="1">
              <a:lnSpc>
                <a:spcPct val="90000"/>
              </a:lnSpc>
              <a:spcAft>
                <a:spcPts val="600"/>
              </a:spcAft>
            </a:pPr>
            <a:r>
              <a:rPr lang="en-US" sz="2400" dirty="0" smtClean="0"/>
              <a:t>price controls on domestic crude oil and natural gas</a:t>
            </a:r>
          </a:p>
          <a:p>
            <a:pPr eaLnBrk="1" hangingPunct="1">
              <a:lnSpc>
                <a:spcPct val="90000"/>
              </a:lnSpc>
              <a:spcAft>
                <a:spcPts val="600"/>
              </a:spcAft>
            </a:pPr>
            <a:r>
              <a:rPr lang="en-US" sz="2400" dirty="0" smtClean="0"/>
              <a:t>subsidized consumption by refiners through oil import compensation program (OICP)</a:t>
            </a:r>
          </a:p>
          <a:p>
            <a:pPr eaLnBrk="1" hangingPunct="1">
              <a:lnSpc>
                <a:spcPct val="90000"/>
              </a:lnSpc>
              <a:spcAft>
                <a:spcPts val="600"/>
              </a:spcAft>
            </a:pPr>
            <a:r>
              <a:rPr lang="en-US" sz="2400" dirty="0" smtClean="0"/>
              <a:t>1975 – Petro-Canada established</a:t>
            </a:r>
          </a:p>
          <a:p>
            <a:pPr lvl="1" eaLnBrk="1" hangingPunct="1">
              <a:lnSpc>
                <a:spcPct val="90000"/>
              </a:lnSpc>
              <a:spcAft>
                <a:spcPts val="600"/>
              </a:spcAft>
            </a:pPr>
            <a:r>
              <a:rPr lang="en-US" sz="2000" dirty="0" smtClean="0"/>
              <a:t>foster resource development</a:t>
            </a:r>
          </a:p>
          <a:p>
            <a:pPr lvl="1" eaLnBrk="1" hangingPunct="1">
              <a:lnSpc>
                <a:spcPct val="90000"/>
              </a:lnSpc>
              <a:spcAft>
                <a:spcPts val="600"/>
              </a:spcAft>
            </a:pPr>
            <a:r>
              <a:rPr lang="en-US" sz="2000" dirty="0" smtClean="0"/>
              <a:t>increase federal government information about reserves</a:t>
            </a:r>
          </a:p>
          <a:p>
            <a:pPr eaLnBrk="1" hangingPunct="1">
              <a:lnSpc>
                <a:spcPct val="90000"/>
              </a:lnSpc>
              <a:spcAft>
                <a:spcPts val="600"/>
              </a:spcAft>
            </a:pPr>
            <a:r>
              <a:rPr lang="en-US" sz="2400" dirty="0" smtClean="0"/>
              <a:t>1979 – Iranian revolution led to world price doubling</a:t>
            </a:r>
          </a:p>
          <a:p>
            <a:pPr lvl="1" eaLnBrk="1" hangingPunct="1">
              <a:lnSpc>
                <a:spcPct val="90000"/>
              </a:lnSpc>
              <a:spcAft>
                <a:spcPts val="600"/>
              </a:spcAft>
            </a:pPr>
            <a:r>
              <a:rPr lang="en-US" sz="2000" dirty="0" smtClean="0"/>
              <a:t>gap between Canadian prices and world prices increased</a:t>
            </a:r>
            <a:endParaRPr lang="en-CA" sz="2000" dirty="0" smtClean="0"/>
          </a:p>
        </p:txBody>
      </p:sp>
      <p:sp>
        <p:nvSpPr>
          <p:cNvPr id="8194" name="Date Placeholder 3"/>
          <p:cNvSpPr>
            <a:spLocks noGrp="1"/>
          </p:cNvSpPr>
          <p:nvPr>
            <p:ph type="dt" sz="half" idx="10"/>
          </p:nvPr>
        </p:nvSpPr>
        <p:spPr>
          <a:noFill/>
        </p:spPr>
        <p:txBody>
          <a:bodyPr/>
          <a:lstStyle/>
          <a:p>
            <a:endParaRPr lang="en-CA" dirty="0" smtClean="0"/>
          </a:p>
        </p:txBody>
      </p:sp>
      <p:sp>
        <p:nvSpPr>
          <p:cNvPr id="8195" name="Footer Placeholder 4"/>
          <p:cNvSpPr>
            <a:spLocks noGrp="1"/>
          </p:cNvSpPr>
          <p:nvPr>
            <p:ph type="ftr" sz="quarter" idx="11"/>
          </p:nvPr>
        </p:nvSpPr>
        <p:spPr>
          <a:noFill/>
        </p:spPr>
        <p:txBody>
          <a:bodyPr/>
          <a:lstStyle/>
          <a:p>
            <a:r>
              <a:rPr lang="en-CA" smtClean="0"/>
              <a:t>Sustainable Energy Policy</a:t>
            </a:r>
          </a:p>
        </p:txBody>
      </p:sp>
      <p:sp>
        <p:nvSpPr>
          <p:cNvPr id="8196" name="Slide Number Placeholder 5"/>
          <p:cNvSpPr>
            <a:spLocks noGrp="1"/>
          </p:cNvSpPr>
          <p:nvPr>
            <p:ph type="sldNum" sz="quarter" idx="12"/>
          </p:nvPr>
        </p:nvSpPr>
        <p:spPr>
          <a:noFill/>
        </p:spPr>
        <p:txBody>
          <a:bodyPr/>
          <a:lstStyle/>
          <a:p>
            <a:fld id="{86B2E607-D76E-491A-B6F4-DA82B3439764}" type="slidenum">
              <a:rPr lang="en-CA" smtClean="0"/>
              <a:pPr/>
              <a:t>13</a:t>
            </a:fld>
            <a:endParaRPr lang="en-CA" smtClean="0"/>
          </a:p>
        </p:txBody>
      </p:sp>
    </p:spTree>
    <p:extLst>
      <p:ext uri="{BB962C8B-B14F-4D97-AF65-F5344CB8AC3E}">
        <p14:creationId xmlns:p14="http://schemas.microsoft.com/office/powerpoint/2010/main" val="291835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normAutofit fontScale="90000"/>
          </a:bodyPr>
          <a:lstStyle/>
          <a:p>
            <a:pPr eaLnBrk="1" hangingPunct="1"/>
            <a:r>
              <a:rPr lang="en-US" sz="4000" smtClean="0"/>
              <a:t>1980 Political Economy </a:t>
            </a:r>
            <a:br>
              <a:rPr lang="en-US" sz="4000" smtClean="0"/>
            </a:br>
            <a:r>
              <a:rPr lang="en-US" sz="4000" smtClean="0"/>
              <a:t>of Energy in Canada</a:t>
            </a:r>
            <a:endParaRPr lang="en-CA" sz="4000" smtClean="0"/>
          </a:p>
        </p:txBody>
      </p:sp>
      <p:sp>
        <p:nvSpPr>
          <p:cNvPr id="9222" name="Rectangle 3"/>
          <p:cNvSpPr>
            <a:spLocks noGrp="1" noChangeArrowheads="1"/>
          </p:cNvSpPr>
          <p:nvPr>
            <p:ph sz="half" idx="1"/>
          </p:nvPr>
        </p:nvSpPr>
        <p:spPr/>
        <p:txBody>
          <a:bodyPr/>
          <a:lstStyle/>
          <a:p>
            <a:pPr eaLnBrk="1" hangingPunct="1"/>
            <a:r>
              <a:rPr lang="en-US" sz="2400" dirty="0" smtClean="0"/>
              <a:t>Oil coalition:  federal Conservative Party, western provincial governments, and oil industry</a:t>
            </a:r>
          </a:p>
          <a:p>
            <a:pPr lvl="1" eaLnBrk="1" hangingPunct="1"/>
            <a:r>
              <a:rPr lang="en-US" sz="2000" dirty="0" smtClean="0"/>
              <a:t>rapid convergence to world prices</a:t>
            </a:r>
          </a:p>
          <a:p>
            <a:pPr lvl="1" eaLnBrk="1" hangingPunct="1"/>
            <a:r>
              <a:rPr lang="en-US" sz="2000" dirty="0" smtClean="0"/>
              <a:t>smaller federal share of revenues</a:t>
            </a:r>
          </a:p>
          <a:p>
            <a:pPr lvl="1" eaLnBrk="1" hangingPunct="1"/>
            <a:r>
              <a:rPr lang="en-US" sz="2000" dirty="0" smtClean="0"/>
              <a:t>privatization of Petro-Canada</a:t>
            </a:r>
          </a:p>
          <a:p>
            <a:pPr lvl="1" eaLnBrk="1" hangingPunct="1"/>
            <a:r>
              <a:rPr lang="en-US" sz="2000" dirty="0" smtClean="0"/>
              <a:t>enabling foreign ownership</a:t>
            </a:r>
          </a:p>
          <a:p>
            <a:pPr eaLnBrk="1" hangingPunct="1"/>
            <a:endParaRPr lang="en-CA" sz="2400" dirty="0" smtClean="0"/>
          </a:p>
        </p:txBody>
      </p:sp>
      <p:sp>
        <p:nvSpPr>
          <p:cNvPr id="9223" name="Rectangle 4"/>
          <p:cNvSpPr>
            <a:spLocks noGrp="1" noChangeArrowheads="1"/>
          </p:cNvSpPr>
          <p:nvPr>
            <p:ph sz="half" idx="2"/>
          </p:nvPr>
        </p:nvSpPr>
        <p:spPr/>
        <p:txBody>
          <a:bodyPr/>
          <a:lstStyle/>
          <a:p>
            <a:pPr eaLnBrk="1" hangingPunct="1"/>
            <a:r>
              <a:rPr lang="en-US" sz="2400" smtClean="0"/>
              <a:t>Federal Coalition:  federal Liberal and NDP Party, central and eastern provincial governments</a:t>
            </a:r>
          </a:p>
          <a:p>
            <a:pPr lvl="1" eaLnBrk="1" hangingPunct="1"/>
            <a:r>
              <a:rPr lang="en-US" sz="2000" smtClean="0"/>
              <a:t>slower increase in prices</a:t>
            </a:r>
          </a:p>
          <a:p>
            <a:pPr lvl="1" eaLnBrk="1" hangingPunct="1"/>
            <a:r>
              <a:rPr lang="en-US" sz="2000" smtClean="0"/>
              <a:t>larger federal share of revenues</a:t>
            </a:r>
          </a:p>
          <a:p>
            <a:pPr lvl="1" eaLnBrk="1" hangingPunct="1"/>
            <a:r>
              <a:rPr lang="en-US" sz="2000" smtClean="0"/>
              <a:t>strengthening of Petro-Canada</a:t>
            </a:r>
          </a:p>
          <a:p>
            <a:pPr lvl="1" eaLnBrk="1" hangingPunct="1"/>
            <a:r>
              <a:rPr lang="en-US" sz="2000" smtClean="0"/>
              <a:t>regulation on foreign ownership</a:t>
            </a:r>
          </a:p>
          <a:p>
            <a:pPr lvl="1" eaLnBrk="1" hangingPunct="1"/>
            <a:endParaRPr lang="en-CA" sz="2000" smtClean="0"/>
          </a:p>
        </p:txBody>
      </p:sp>
      <p:sp>
        <p:nvSpPr>
          <p:cNvPr id="9218" name="Date Placeholder 4"/>
          <p:cNvSpPr>
            <a:spLocks noGrp="1"/>
          </p:cNvSpPr>
          <p:nvPr>
            <p:ph type="dt" sz="half" idx="10"/>
          </p:nvPr>
        </p:nvSpPr>
        <p:spPr>
          <a:noFill/>
        </p:spPr>
        <p:txBody>
          <a:bodyPr/>
          <a:lstStyle/>
          <a:p>
            <a:endParaRPr lang="en-CA" dirty="0" smtClean="0"/>
          </a:p>
        </p:txBody>
      </p:sp>
      <p:sp>
        <p:nvSpPr>
          <p:cNvPr id="9219" name="Footer Placeholder 5"/>
          <p:cNvSpPr>
            <a:spLocks noGrp="1"/>
          </p:cNvSpPr>
          <p:nvPr>
            <p:ph type="ftr" sz="quarter" idx="11"/>
          </p:nvPr>
        </p:nvSpPr>
        <p:spPr>
          <a:noFill/>
        </p:spPr>
        <p:txBody>
          <a:bodyPr/>
          <a:lstStyle/>
          <a:p>
            <a:r>
              <a:rPr lang="en-CA" smtClean="0"/>
              <a:t>Sustainable Energy Policy</a:t>
            </a:r>
          </a:p>
        </p:txBody>
      </p:sp>
      <p:sp>
        <p:nvSpPr>
          <p:cNvPr id="9220" name="Slide Number Placeholder 6"/>
          <p:cNvSpPr>
            <a:spLocks noGrp="1"/>
          </p:cNvSpPr>
          <p:nvPr>
            <p:ph type="sldNum" sz="quarter" idx="12"/>
          </p:nvPr>
        </p:nvSpPr>
        <p:spPr>
          <a:noFill/>
        </p:spPr>
        <p:txBody>
          <a:bodyPr/>
          <a:lstStyle/>
          <a:p>
            <a:fld id="{44A9D6A3-18CA-47C6-B150-5D213019DA94}" type="slidenum">
              <a:rPr lang="en-CA" smtClean="0"/>
              <a:pPr/>
              <a:t>14</a:t>
            </a:fld>
            <a:endParaRPr lang="en-CA" smtClean="0"/>
          </a:p>
        </p:txBody>
      </p:sp>
    </p:spTree>
    <p:extLst>
      <p:ext uri="{BB962C8B-B14F-4D97-AF65-F5344CB8AC3E}">
        <p14:creationId xmlns:p14="http://schemas.microsoft.com/office/powerpoint/2010/main" val="51040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p:txBody>
          <a:bodyPr/>
          <a:lstStyle/>
          <a:p>
            <a:pPr eaLnBrk="1" hangingPunct="1"/>
            <a:r>
              <a:rPr lang="en-US" smtClean="0"/>
              <a:t>National Energy Program </a:t>
            </a:r>
            <a:endParaRPr lang="en-CA" smtClean="0"/>
          </a:p>
        </p:txBody>
      </p:sp>
      <p:sp>
        <p:nvSpPr>
          <p:cNvPr id="10246" name="Rectangle 3"/>
          <p:cNvSpPr>
            <a:spLocks noGrp="1" noChangeArrowheads="1"/>
          </p:cNvSpPr>
          <p:nvPr>
            <p:ph idx="1"/>
          </p:nvPr>
        </p:nvSpPr>
        <p:spPr/>
        <p:txBody>
          <a:bodyPr/>
          <a:lstStyle/>
          <a:p>
            <a:pPr eaLnBrk="1" hangingPunct="1"/>
            <a:r>
              <a:rPr lang="en-US" smtClean="0"/>
              <a:t>October 1980 budget</a:t>
            </a:r>
          </a:p>
          <a:p>
            <a:pPr eaLnBrk="1" hangingPunct="1"/>
            <a:r>
              <a:rPr lang="en-US" smtClean="0"/>
              <a:t>“a centralist, nationalist and interventionist political and policy initiative which at its core was intended to substantially restructure the key relationships of power and the sectoral and regional distribution of wealth in Canadian energy politics” (Toner and Bregha 1984).</a:t>
            </a:r>
            <a:endParaRPr lang="en-CA" smtClean="0"/>
          </a:p>
        </p:txBody>
      </p:sp>
      <p:sp>
        <p:nvSpPr>
          <p:cNvPr id="10242" name="Date Placeholder 3"/>
          <p:cNvSpPr>
            <a:spLocks noGrp="1"/>
          </p:cNvSpPr>
          <p:nvPr>
            <p:ph type="dt" sz="half" idx="10"/>
          </p:nvPr>
        </p:nvSpPr>
        <p:spPr>
          <a:noFill/>
        </p:spPr>
        <p:txBody>
          <a:bodyPr/>
          <a:lstStyle/>
          <a:p>
            <a:endParaRPr lang="en-CA" dirty="0" smtClean="0"/>
          </a:p>
        </p:txBody>
      </p:sp>
      <p:sp>
        <p:nvSpPr>
          <p:cNvPr id="10243" name="Footer Placeholder 4"/>
          <p:cNvSpPr>
            <a:spLocks noGrp="1"/>
          </p:cNvSpPr>
          <p:nvPr>
            <p:ph type="ftr" sz="quarter" idx="11"/>
          </p:nvPr>
        </p:nvSpPr>
        <p:spPr>
          <a:noFill/>
        </p:spPr>
        <p:txBody>
          <a:bodyPr/>
          <a:lstStyle/>
          <a:p>
            <a:r>
              <a:rPr lang="en-CA" smtClean="0"/>
              <a:t>Sustainable Energy Policy</a:t>
            </a:r>
          </a:p>
        </p:txBody>
      </p:sp>
      <p:sp>
        <p:nvSpPr>
          <p:cNvPr id="10244" name="Slide Number Placeholder 5"/>
          <p:cNvSpPr>
            <a:spLocks noGrp="1"/>
          </p:cNvSpPr>
          <p:nvPr>
            <p:ph type="sldNum" sz="quarter" idx="12"/>
          </p:nvPr>
        </p:nvSpPr>
        <p:spPr>
          <a:noFill/>
        </p:spPr>
        <p:txBody>
          <a:bodyPr/>
          <a:lstStyle/>
          <a:p>
            <a:fld id="{D40A5A1A-DF31-4518-848D-C5362F994DAA}" type="slidenum">
              <a:rPr lang="en-CA" smtClean="0"/>
              <a:pPr/>
              <a:t>15</a:t>
            </a:fld>
            <a:endParaRPr lang="en-CA" smtClean="0"/>
          </a:p>
        </p:txBody>
      </p:sp>
      <p:pic>
        <p:nvPicPr>
          <p:cNvPr id="10247" name="Content Placeholder 7" descr="Pierre_Trudeau.jpg"/>
          <p:cNvPicPr>
            <a:picLocks noChangeAspect="1"/>
          </p:cNvPicPr>
          <p:nvPr/>
        </p:nvPicPr>
        <p:blipFill>
          <a:blip r:embed="rId2" cstate="print"/>
          <a:srcRect/>
          <a:stretch>
            <a:fillRect/>
          </a:stretch>
        </p:blipFill>
        <p:spPr bwMode="auto">
          <a:xfrm>
            <a:off x="7742238" y="152400"/>
            <a:ext cx="1401762" cy="1981200"/>
          </a:xfrm>
          <a:prstGeom prst="rect">
            <a:avLst/>
          </a:prstGeom>
          <a:noFill/>
          <a:ln w="9525">
            <a:noFill/>
            <a:miter lim="800000"/>
            <a:headEnd/>
            <a:tailEnd/>
          </a:ln>
        </p:spPr>
      </p:pic>
    </p:spTree>
    <p:extLst>
      <p:ext uri="{BB962C8B-B14F-4D97-AF65-F5344CB8AC3E}">
        <p14:creationId xmlns:p14="http://schemas.microsoft.com/office/powerpoint/2010/main" val="3681592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pPr eaLnBrk="1" hangingPunct="1"/>
            <a:r>
              <a:rPr lang="en-US" smtClean="0"/>
              <a:t>National Energy Program 1980</a:t>
            </a:r>
            <a:endParaRPr lang="en-CA" smtClean="0"/>
          </a:p>
        </p:txBody>
      </p:sp>
      <p:sp>
        <p:nvSpPr>
          <p:cNvPr id="11270" name="Rectangle 3"/>
          <p:cNvSpPr>
            <a:spLocks noGrp="1" noChangeArrowheads="1"/>
          </p:cNvSpPr>
          <p:nvPr>
            <p:ph idx="1"/>
          </p:nvPr>
        </p:nvSpPr>
        <p:spPr/>
        <p:txBody>
          <a:bodyPr/>
          <a:lstStyle/>
          <a:p>
            <a:pPr eaLnBrk="1" hangingPunct="1"/>
            <a:r>
              <a:rPr lang="en-US" sz="2800" smtClean="0"/>
              <a:t>3 goals</a:t>
            </a:r>
          </a:p>
          <a:p>
            <a:pPr lvl="1" eaLnBrk="1" hangingPunct="1"/>
            <a:r>
              <a:rPr lang="en-US" sz="2400" smtClean="0"/>
              <a:t>security of supply</a:t>
            </a:r>
          </a:p>
          <a:p>
            <a:pPr lvl="2" eaLnBrk="1" hangingPunct="1"/>
            <a:r>
              <a:rPr lang="en-US" sz="2000" smtClean="0"/>
              <a:t>Petroleum Incentive Program (PIP) encouraged exploration and development</a:t>
            </a:r>
          </a:p>
          <a:p>
            <a:pPr lvl="1" eaLnBrk="1" hangingPunct="1"/>
            <a:r>
              <a:rPr lang="en-US" sz="2400" smtClean="0"/>
              <a:t>Canadianization</a:t>
            </a:r>
          </a:p>
          <a:p>
            <a:pPr lvl="2" eaLnBrk="1" hangingPunct="1"/>
            <a:r>
              <a:rPr lang="en-US" sz="2000" smtClean="0"/>
              <a:t>50% Canadian ownership by 1990 (from 29%)</a:t>
            </a:r>
          </a:p>
          <a:p>
            <a:pPr lvl="2" eaLnBrk="1" hangingPunct="1"/>
            <a:r>
              <a:rPr lang="en-US" sz="2000" smtClean="0"/>
              <a:t>PIP criteria favoured Canadian firms on Canada Lands</a:t>
            </a:r>
          </a:p>
          <a:p>
            <a:pPr lvl="2" eaLnBrk="1" hangingPunct="1"/>
            <a:r>
              <a:rPr lang="en-US" sz="2000" smtClean="0"/>
              <a:t>enlarge Petro-Canada through acquisitions</a:t>
            </a:r>
          </a:p>
          <a:p>
            <a:pPr lvl="1" eaLnBrk="1" hangingPunct="1"/>
            <a:r>
              <a:rPr lang="en-US" sz="2400" smtClean="0"/>
              <a:t>interregional equity in price and revenue sharing</a:t>
            </a:r>
          </a:p>
          <a:p>
            <a:pPr lvl="2" eaLnBrk="1" hangingPunct="1"/>
            <a:r>
              <a:rPr lang="en-US" sz="2000" smtClean="0"/>
              <a:t>8% Petroleum and Gas Revenue Tax (PGRT)</a:t>
            </a:r>
            <a:endParaRPr lang="en-CA" sz="2000" smtClean="0"/>
          </a:p>
        </p:txBody>
      </p:sp>
      <p:sp>
        <p:nvSpPr>
          <p:cNvPr id="11266" name="Date Placeholder 3"/>
          <p:cNvSpPr>
            <a:spLocks noGrp="1"/>
          </p:cNvSpPr>
          <p:nvPr>
            <p:ph type="dt" sz="half" idx="10"/>
          </p:nvPr>
        </p:nvSpPr>
        <p:spPr>
          <a:noFill/>
        </p:spPr>
        <p:txBody>
          <a:bodyPr/>
          <a:lstStyle/>
          <a:p>
            <a:endParaRPr lang="en-CA" dirty="0" smtClean="0"/>
          </a:p>
        </p:txBody>
      </p:sp>
      <p:sp>
        <p:nvSpPr>
          <p:cNvPr id="11267" name="Footer Placeholder 4"/>
          <p:cNvSpPr>
            <a:spLocks noGrp="1"/>
          </p:cNvSpPr>
          <p:nvPr>
            <p:ph type="ftr" sz="quarter" idx="11"/>
          </p:nvPr>
        </p:nvSpPr>
        <p:spPr>
          <a:noFill/>
        </p:spPr>
        <p:txBody>
          <a:bodyPr/>
          <a:lstStyle/>
          <a:p>
            <a:r>
              <a:rPr lang="en-CA" smtClean="0"/>
              <a:t>Sustainable Energy Policy</a:t>
            </a:r>
          </a:p>
        </p:txBody>
      </p:sp>
      <p:sp>
        <p:nvSpPr>
          <p:cNvPr id="11268" name="Slide Number Placeholder 5"/>
          <p:cNvSpPr>
            <a:spLocks noGrp="1"/>
          </p:cNvSpPr>
          <p:nvPr>
            <p:ph type="sldNum" sz="quarter" idx="12"/>
          </p:nvPr>
        </p:nvSpPr>
        <p:spPr>
          <a:noFill/>
        </p:spPr>
        <p:txBody>
          <a:bodyPr/>
          <a:lstStyle/>
          <a:p>
            <a:fld id="{B0049199-F3A9-4050-A050-9FEF7A41D7C8}" type="slidenum">
              <a:rPr lang="en-CA" smtClean="0"/>
              <a:pPr/>
              <a:t>16</a:t>
            </a:fld>
            <a:endParaRPr lang="en-CA" smtClean="0"/>
          </a:p>
        </p:txBody>
      </p:sp>
    </p:spTree>
    <p:extLst>
      <p:ext uri="{BB962C8B-B14F-4D97-AF65-F5344CB8AC3E}">
        <p14:creationId xmlns:p14="http://schemas.microsoft.com/office/powerpoint/2010/main" val="111692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normAutofit fontScale="90000"/>
          </a:bodyPr>
          <a:lstStyle/>
          <a:p>
            <a:pPr eaLnBrk="1" hangingPunct="1"/>
            <a:r>
              <a:rPr lang="en-US" dirty="0" smtClean="0"/>
              <a:t>Backlash Against NEP</a:t>
            </a:r>
            <a:br>
              <a:rPr lang="en-US" dirty="0" smtClean="0"/>
            </a:br>
            <a:r>
              <a:rPr lang="en-US" sz="2800" dirty="0" err="1" smtClean="0">
                <a:hlinkClick r:id="rId3"/>
              </a:rPr>
              <a:t>cbc</a:t>
            </a:r>
            <a:r>
              <a:rPr lang="en-US" sz="2800" dirty="0" smtClean="0">
                <a:hlinkClick r:id="rId3"/>
              </a:rPr>
              <a:t> retrospective video</a:t>
            </a:r>
            <a:endParaRPr lang="en-CA" dirty="0" smtClean="0"/>
          </a:p>
        </p:txBody>
      </p:sp>
      <p:sp>
        <p:nvSpPr>
          <p:cNvPr id="12294" name="Rectangle 3"/>
          <p:cNvSpPr>
            <a:spLocks noGrp="1" noChangeArrowheads="1"/>
          </p:cNvSpPr>
          <p:nvPr>
            <p:ph sz="half" idx="1"/>
          </p:nvPr>
        </p:nvSpPr>
        <p:spPr>
          <a:xfrm>
            <a:off x="457200" y="1773936"/>
            <a:ext cx="5867400" cy="4623816"/>
          </a:xfrm>
        </p:spPr>
        <p:txBody>
          <a:bodyPr>
            <a:normAutofit/>
          </a:bodyPr>
          <a:lstStyle/>
          <a:p>
            <a:pPr eaLnBrk="1" hangingPunct="1">
              <a:lnSpc>
                <a:spcPct val="90000"/>
              </a:lnSpc>
              <a:spcBef>
                <a:spcPts val="600"/>
              </a:spcBef>
            </a:pPr>
            <a:r>
              <a:rPr lang="en-US" dirty="0" smtClean="0"/>
              <a:t>Universal industry opposition</a:t>
            </a:r>
          </a:p>
          <a:p>
            <a:pPr eaLnBrk="1" hangingPunct="1">
              <a:lnSpc>
                <a:spcPct val="90000"/>
              </a:lnSpc>
              <a:spcBef>
                <a:spcPts val="600"/>
              </a:spcBef>
            </a:pPr>
            <a:r>
              <a:rPr lang="en-US" dirty="0" smtClean="0"/>
              <a:t>Vehement opposition by Alberta – led by Premier Peter </a:t>
            </a:r>
            <a:r>
              <a:rPr lang="en-US" dirty="0" err="1" smtClean="0"/>
              <a:t>Lougheed</a:t>
            </a:r>
            <a:endParaRPr lang="en-US" dirty="0" smtClean="0"/>
          </a:p>
          <a:p>
            <a:pPr lvl="1" eaLnBrk="1" hangingPunct="1">
              <a:lnSpc>
                <a:spcPct val="90000"/>
              </a:lnSpc>
              <a:spcBef>
                <a:spcPts val="600"/>
              </a:spcBef>
            </a:pPr>
            <a:r>
              <a:rPr lang="en-US" dirty="0" smtClean="0"/>
              <a:t>cutback in oil production</a:t>
            </a:r>
          </a:p>
          <a:p>
            <a:pPr lvl="1" eaLnBrk="1" hangingPunct="1">
              <a:lnSpc>
                <a:spcPct val="90000"/>
              </a:lnSpc>
              <a:spcBef>
                <a:spcPts val="600"/>
              </a:spcBef>
            </a:pPr>
            <a:r>
              <a:rPr lang="en-US" dirty="0" smtClean="0"/>
              <a:t>cancellation of 2 oil sands projects</a:t>
            </a:r>
          </a:p>
          <a:p>
            <a:pPr eaLnBrk="1" hangingPunct="1">
              <a:lnSpc>
                <a:spcPct val="90000"/>
              </a:lnSpc>
              <a:spcBef>
                <a:spcPts val="600"/>
              </a:spcBef>
            </a:pPr>
            <a:r>
              <a:rPr lang="en-US" dirty="0" smtClean="0"/>
              <a:t>Compromise of 1981 produced a new pricing system</a:t>
            </a:r>
          </a:p>
          <a:p>
            <a:pPr lvl="1" eaLnBrk="1" hangingPunct="1">
              <a:lnSpc>
                <a:spcPct val="90000"/>
              </a:lnSpc>
              <a:spcBef>
                <a:spcPts val="600"/>
              </a:spcBef>
            </a:pPr>
            <a:r>
              <a:rPr lang="en-US" dirty="0" smtClean="0"/>
              <a:t>old domestic oil increased to 75% world price</a:t>
            </a:r>
          </a:p>
          <a:p>
            <a:pPr lvl="1" eaLnBrk="1" hangingPunct="1">
              <a:lnSpc>
                <a:spcPct val="90000"/>
              </a:lnSpc>
              <a:spcBef>
                <a:spcPts val="600"/>
              </a:spcBef>
            </a:pPr>
            <a:r>
              <a:rPr lang="en-US" dirty="0" smtClean="0"/>
              <a:t>new conventional oil at world price</a:t>
            </a:r>
            <a:endParaRPr lang="en-CA" dirty="0" smtClean="0"/>
          </a:p>
        </p:txBody>
      </p:sp>
      <p:pic>
        <p:nvPicPr>
          <p:cNvPr id="1026"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133600"/>
            <a:ext cx="2004443"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Date Placeholder 3"/>
          <p:cNvSpPr>
            <a:spLocks noGrp="1"/>
          </p:cNvSpPr>
          <p:nvPr>
            <p:ph type="dt" sz="half" idx="10"/>
          </p:nvPr>
        </p:nvSpPr>
        <p:spPr>
          <a:noFill/>
        </p:spPr>
        <p:txBody>
          <a:bodyPr/>
          <a:lstStyle/>
          <a:p>
            <a:endParaRPr lang="en-CA" dirty="0" smtClean="0"/>
          </a:p>
        </p:txBody>
      </p:sp>
      <p:sp>
        <p:nvSpPr>
          <p:cNvPr id="12291" name="Footer Placeholder 4"/>
          <p:cNvSpPr>
            <a:spLocks noGrp="1"/>
          </p:cNvSpPr>
          <p:nvPr>
            <p:ph type="ftr" sz="quarter" idx="11"/>
          </p:nvPr>
        </p:nvSpPr>
        <p:spPr>
          <a:noFill/>
        </p:spPr>
        <p:txBody>
          <a:bodyPr/>
          <a:lstStyle/>
          <a:p>
            <a:r>
              <a:rPr lang="en-CA" smtClean="0"/>
              <a:t>Sustainable Energy Policy</a:t>
            </a:r>
          </a:p>
        </p:txBody>
      </p:sp>
      <p:sp>
        <p:nvSpPr>
          <p:cNvPr id="12292" name="Slide Number Placeholder 5"/>
          <p:cNvSpPr>
            <a:spLocks noGrp="1"/>
          </p:cNvSpPr>
          <p:nvPr>
            <p:ph type="sldNum" sz="quarter" idx="12"/>
          </p:nvPr>
        </p:nvSpPr>
        <p:spPr>
          <a:noFill/>
        </p:spPr>
        <p:txBody>
          <a:bodyPr/>
          <a:lstStyle/>
          <a:p>
            <a:fld id="{CF393855-A7F9-4B72-9A12-1D46A23F38D1}" type="slidenum">
              <a:rPr lang="en-CA" smtClean="0"/>
              <a:pPr/>
              <a:t>17</a:t>
            </a:fld>
            <a:endParaRPr lang="en-CA" smtClean="0"/>
          </a:p>
        </p:txBody>
      </p:sp>
    </p:spTree>
    <p:extLst>
      <p:ext uri="{BB962C8B-B14F-4D97-AF65-F5344CB8AC3E}">
        <p14:creationId xmlns:p14="http://schemas.microsoft.com/office/powerpoint/2010/main" val="119144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Grp="1" noChangeArrowheads="1"/>
          </p:cNvSpPr>
          <p:nvPr>
            <p:ph type="title"/>
          </p:nvPr>
        </p:nvSpPr>
        <p:spPr>
          <a:xfrm>
            <a:off x="457200" y="0"/>
            <a:ext cx="8229600" cy="1143000"/>
          </a:xfrm>
        </p:spPr>
        <p:txBody>
          <a:bodyPr/>
          <a:lstStyle/>
          <a:p>
            <a:pPr eaLnBrk="1" hangingPunct="1"/>
            <a:r>
              <a:rPr lang="en-US" dirty="0" smtClean="0"/>
              <a:t>Demise of NEP</a:t>
            </a:r>
            <a:endParaRPr lang="en-CA" dirty="0" smtClean="0"/>
          </a:p>
        </p:txBody>
      </p:sp>
      <p:sp>
        <p:nvSpPr>
          <p:cNvPr id="13318" name="Rectangle 3"/>
          <p:cNvSpPr>
            <a:spLocks noGrp="1" noChangeArrowheads="1"/>
          </p:cNvSpPr>
          <p:nvPr>
            <p:ph idx="1"/>
          </p:nvPr>
        </p:nvSpPr>
        <p:spPr>
          <a:xfrm>
            <a:off x="609600" y="3581400"/>
            <a:ext cx="8229600" cy="4525963"/>
          </a:xfrm>
        </p:spPr>
        <p:txBody>
          <a:bodyPr/>
          <a:lstStyle/>
          <a:p>
            <a:pPr marL="0" indent="0">
              <a:buNone/>
            </a:pPr>
            <a:r>
              <a:rPr lang="en-US" dirty="0" smtClean="0"/>
              <a:t>Beginning in 1982, world oil prices began to plummet</a:t>
            </a:r>
          </a:p>
        </p:txBody>
      </p:sp>
      <p:sp>
        <p:nvSpPr>
          <p:cNvPr id="13314" name="Date Placeholder 3"/>
          <p:cNvSpPr>
            <a:spLocks noGrp="1"/>
          </p:cNvSpPr>
          <p:nvPr>
            <p:ph type="dt" sz="half" idx="10"/>
          </p:nvPr>
        </p:nvSpPr>
        <p:spPr>
          <a:noFill/>
        </p:spPr>
        <p:txBody>
          <a:bodyPr/>
          <a:lstStyle/>
          <a:p>
            <a:r>
              <a:rPr lang="en-CA" dirty="0" smtClean="0"/>
              <a:t>24, 2013</a:t>
            </a:r>
          </a:p>
        </p:txBody>
      </p:sp>
      <p:sp>
        <p:nvSpPr>
          <p:cNvPr id="13315" name="Footer Placeholder 4"/>
          <p:cNvSpPr>
            <a:spLocks noGrp="1"/>
          </p:cNvSpPr>
          <p:nvPr>
            <p:ph type="ftr" sz="quarter" idx="11"/>
          </p:nvPr>
        </p:nvSpPr>
        <p:spPr>
          <a:noFill/>
        </p:spPr>
        <p:txBody>
          <a:bodyPr/>
          <a:lstStyle/>
          <a:p>
            <a:r>
              <a:rPr lang="en-CA" smtClean="0"/>
              <a:t>Sustainable Energy Policy</a:t>
            </a:r>
          </a:p>
        </p:txBody>
      </p:sp>
      <p:sp>
        <p:nvSpPr>
          <p:cNvPr id="13316" name="Slide Number Placeholder 5"/>
          <p:cNvSpPr>
            <a:spLocks noGrp="1"/>
          </p:cNvSpPr>
          <p:nvPr>
            <p:ph type="sldNum" sz="quarter" idx="12"/>
          </p:nvPr>
        </p:nvSpPr>
        <p:spPr>
          <a:noFill/>
        </p:spPr>
        <p:txBody>
          <a:bodyPr/>
          <a:lstStyle/>
          <a:p>
            <a:fld id="{AC91B6DF-C44C-4F42-A2EF-9445326A8234}" type="slidenum">
              <a:rPr lang="en-CA" smtClean="0"/>
              <a:pPr/>
              <a:t>18</a:t>
            </a:fld>
            <a:endParaRPr lang="en-CA" smtClean="0"/>
          </a:p>
        </p:txBody>
      </p:sp>
      <p:pic>
        <p:nvPicPr>
          <p:cNvPr id="13319" name="Picture 4" descr="oilprice1947"/>
          <p:cNvPicPr>
            <a:picLocks noChangeAspect="1" noChangeArrowheads="1"/>
          </p:cNvPicPr>
          <p:nvPr/>
        </p:nvPicPr>
        <p:blipFill>
          <a:blip r:embed="rId2" cstate="print"/>
          <a:srcRect/>
          <a:stretch>
            <a:fillRect/>
          </a:stretch>
        </p:blipFill>
        <p:spPr bwMode="auto">
          <a:xfrm>
            <a:off x="838200" y="1203121"/>
            <a:ext cx="7620000" cy="5715000"/>
          </a:xfrm>
          <a:prstGeom prst="rect">
            <a:avLst/>
          </a:prstGeom>
          <a:noFill/>
          <a:ln w="9525">
            <a:noFill/>
            <a:miter lim="800000"/>
            <a:headEnd/>
            <a:tailEnd/>
          </a:ln>
        </p:spPr>
      </p:pic>
    </p:spTree>
    <p:extLst>
      <p:ext uri="{BB962C8B-B14F-4D97-AF65-F5344CB8AC3E}">
        <p14:creationId xmlns:p14="http://schemas.microsoft.com/office/powerpoint/2010/main" val="24661345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pPr eaLnBrk="1" hangingPunct="1"/>
            <a:r>
              <a:rPr lang="en-US" smtClean="0"/>
              <a:t>Demise </a:t>
            </a:r>
            <a:r>
              <a:rPr lang="en-US" dirty="0" smtClean="0"/>
              <a:t>of the NEP</a:t>
            </a:r>
            <a:endParaRPr lang="en-CA" dirty="0" smtClean="0"/>
          </a:p>
        </p:txBody>
      </p:sp>
      <p:graphicFrame>
        <p:nvGraphicFramePr>
          <p:cNvPr id="2" name="Content Placeholder 1"/>
          <p:cNvGraphicFramePr>
            <a:graphicFrameLocks noGrp="1"/>
          </p:cNvGraphicFramePr>
          <p:nvPr>
            <p:ph sz="half" idx="1"/>
            <p:extLst>
              <p:ext uri="{D42A27DB-BD31-4B8C-83A1-F6EECF244321}">
                <p14:modId xmlns:p14="http://schemas.microsoft.com/office/powerpoint/2010/main" val="2518837399"/>
              </p:ext>
            </p:extLst>
          </p:nvPr>
        </p:nvGraphicFramePr>
        <p:xfrm>
          <a:off x="457200" y="1600200"/>
          <a:ext cx="4038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948780" y="1600200"/>
            <a:ext cx="3437440" cy="4525963"/>
          </a:xfrm>
        </p:spPr>
      </p:pic>
      <p:sp>
        <p:nvSpPr>
          <p:cNvPr id="14338" name="Date Placeholder 3"/>
          <p:cNvSpPr>
            <a:spLocks noGrp="1"/>
          </p:cNvSpPr>
          <p:nvPr>
            <p:ph type="dt" sz="half" idx="10"/>
          </p:nvPr>
        </p:nvSpPr>
        <p:spPr>
          <a:noFill/>
        </p:spPr>
        <p:txBody>
          <a:bodyPr/>
          <a:lstStyle/>
          <a:p>
            <a:r>
              <a:rPr lang="en-CA" dirty="0" smtClean="0"/>
              <a:t>January 26, 2016</a:t>
            </a:r>
          </a:p>
        </p:txBody>
      </p:sp>
      <p:sp>
        <p:nvSpPr>
          <p:cNvPr id="14339" name="Footer Placeholder 4"/>
          <p:cNvSpPr>
            <a:spLocks noGrp="1"/>
          </p:cNvSpPr>
          <p:nvPr>
            <p:ph type="ftr" sz="quarter" idx="11"/>
          </p:nvPr>
        </p:nvSpPr>
        <p:spPr>
          <a:noFill/>
        </p:spPr>
        <p:txBody>
          <a:bodyPr/>
          <a:lstStyle/>
          <a:p>
            <a:r>
              <a:rPr lang="en-CA" smtClean="0"/>
              <a:t>Sustainable Energy Policy</a:t>
            </a:r>
          </a:p>
        </p:txBody>
      </p:sp>
      <p:sp>
        <p:nvSpPr>
          <p:cNvPr id="14340" name="Slide Number Placeholder 5"/>
          <p:cNvSpPr>
            <a:spLocks noGrp="1"/>
          </p:cNvSpPr>
          <p:nvPr>
            <p:ph type="sldNum" sz="quarter" idx="12"/>
          </p:nvPr>
        </p:nvSpPr>
        <p:spPr>
          <a:noFill/>
        </p:spPr>
        <p:txBody>
          <a:bodyPr/>
          <a:lstStyle/>
          <a:p>
            <a:fld id="{22AB62F7-5368-4A86-9925-7E0C162DC20D}" type="slidenum">
              <a:rPr lang="en-CA" smtClean="0"/>
              <a:pPr/>
              <a:t>19</a:t>
            </a:fld>
            <a:endParaRPr lang="en-CA" smtClean="0"/>
          </a:p>
        </p:txBody>
      </p:sp>
    </p:spTree>
    <p:extLst>
      <p:ext uri="{BB962C8B-B14F-4D97-AF65-F5344CB8AC3E}">
        <p14:creationId xmlns:p14="http://schemas.microsoft.com/office/powerpoint/2010/main" val="199435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b="1" dirty="0"/>
              <a:t>Mini-brief 2: Your minister has been asked to give a presentation to the International Energy Agency, which has just decided to conduct a review of your country’s energy system and policies. You are tasked with providing an overview of your system of government according to the following template (due February 7 in class) </a:t>
            </a:r>
            <a:endParaRPr lang="en-CA" sz="1800"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In </a:t>
            </a:r>
            <a:r>
              <a:rPr lang="en-US" dirty="0"/>
              <a:t>500-1000 words, explain how the formal machinery of government in your jurisdiction works, and include several other contextual indicators. In particular, address each of the following in some way:</a:t>
            </a:r>
            <a:endParaRPr lang="en-CA" dirty="0"/>
          </a:p>
          <a:p>
            <a:pPr lvl="0"/>
            <a:r>
              <a:rPr lang="en-US" dirty="0"/>
              <a:t>Is your jurisdiction generally considered to be democratic or authoritarian? You might find </a:t>
            </a:r>
            <a:r>
              <a:rPr lang="en-US" u="sng" dirty="0">
                <a:hlinkClick r:id="rId2"/>
              </a:rPr>
              <a:t>this</a:t>
            </a:r>
            <a:r>
              <a:rPr lang="en-US" dirty="0"/>
              <a:t> data set useful.</a:t>
            </a:r>
            <a:endParaRPr lang="en-CA" dirty="0"/>
          </a:p>
          <a:p>
            <a:pPr lvl="0"/>
            <a:r>
              <a:rPr lang="en-US" dirty="0"/>
              <a:t>What electoral system does your jurisdiction use?</a:t>
            </a:r>
            <a:endParaRPr lang="en-CA" dirty="0"/>
          </a:p>
          <a:p>
            <a:pPr lvl="0"/>
            <a:r>
              <a:rPr lang="en-US" dirty="0"/>
              <a:t>Is the legislative-executive system presidential or parliamentary? </a:t>
            </a:r>
            <a:endParaRPr lang="en-CA" dirty="0"/>
          </a:p>
          <a:p>
            <a:pPr lvl="0"/>
            <a:r>
              <a:rPr lang="en-US" dirty="0"/>
              <a:t>What party or parties have been in government (i.e., held executive authority) over the past decade?</a:t>
            </a:r>
            <a:endParaRPr lang="en-CA" dirty="0"/>
          </a:p>
          <a:p>
            <a:pPr lvl="0"/>
            <a:r>
              <a:rPr lang="en-US" dirty="0"/>
              <a:t>Is the system unitary or federal? If federal, give 2 examples of how the division of authority between national and subnational governments influences energy policy.</a:t>
            </a:r>
            <a:endParaRPr lang="en-CA" dirty="0"/>
          </a:p>
          <a:p>
            <a:pPr lvl="0"/>
            <a:r>
              <a:rPr lang="en-US" dirty="0"/>
              <a:t>Where does your jurisdiction stand on widely cited indices of </a:t>
            </a:r>
            <a:r>
              <a:rPr lang="en-US" u="sng" dirty="0">
                <a:hlinkClick r:id="rId3"/>
              </a:rPr>
              <a:t>corruption</a:t>
            </a:r>
            <a:r>
              <a:rPr lang="en-US" dirty="0"/>
              <a:t> and </a:t>
            </a:r>
            <a:r>
              <a:rPr lang="en-US" u="sng" dirty="0">
                <a:hlinkClick r:id="rId4"/>
              </a:rPr>
              <a:t>ease of doing business</a:t>
            </a:r>
            <a:r>
              <a:rPr lang="en-US" dirty="0"/>
              <a:t>?</a:t>
            </a:r>
            <a:endParaRPr lang="en-CA" dirty="0"/>
          </a:p>
          <a:p>
            <a:pPr lvl="0"/>
            <a:r>
              <a:rPr lang="en-US" dirty="0"/>
              <a:t>Where does your jurisdiction rank in </a:t>
            </a:r>
            <a:r>
              <a:rPr lang="en-US" u="sng" dirty="0">
                <a:hlinkClick r:id="rId5"/>
              </a:rPr>
              <a:t>UN Human Development Index</a:t>
            </a:r>
            <a:r>
              <a:rPr lang="en-US" dirty="0"/>
              <a:t>?</a:t>
            </a:r>
            <a:endParaRPr lang="en-CA" dirty="0"/>
          </a:p>
          <a:p>
            <a:r>
              <a:rPr lang="en-US" dirty="0"/>
              <a:t>Notes (1) if your jurisdiction is subnational, use the national framework for this paper, (2) if your jurisdiction is an international organization, we will need to agree on an alternative classification of the governance structure.</a:t>
            </a:r>
            <a:endParaRPr lang="en-CA" dirty="0"/>
          </a:p>
          <a:p>
            <a:endParaRPr lang="en-CA" dirty="0"/>
          </a:p>
        </p:txBody>
      </p:sp>
      <p:sp>
        <p:nvSpPr>
          <p:cNvPr id="4" name="Date Placeholder 3"/>
          <p:cNvSpPr>
            <a:spLocks noGrp="1"/>
          </p:cNvSpPr>
          <p:nvPr>
            <p:ph type="dt" sz="half" idx="10"/>
          </p:nvPr>
        </p:nvSpPr>
        <p:spPr/>
        <p:txBody>
          <a:bodyPr/>
          <a:lstStyle/>
          <a:p>
            <a:pPr>
              <a:defRPr/>
            </a:pPr>
            <a:r>
              <a:rPr lang="en-CA" smtClean="0"/>
              <a:t>January 31, 2017</a:t>
            </a:r>
            <a:endParaRPr lang="en-CA" dirty="0"/>
          </a:p>
        </p:txBody>
      </p:sp>
      <p:sp>
        <p:nvSpPr>
          <p:cNvPr id="5" name="Footer Placeholder 4"/>
          <p:cNvSpPr>
            <a:spLocks noGrp="1"/>
          </p:cNvSpPr>
          <p:nvPr>
            <p:ph type="ftr" sz="quarter" idx="11"/>
          </p:nvPr>
        </p:nvSpPr>
        <p:spPr/>
        <p:txBody>
          <a:bodyPr/>
          <a:lstStyle/>
          <a:p>
            <a:pPr>
              <a:defRPr/>
            </a:pPr>
            <a:r>
              <a:rPr lang="en-CA" smtClean="0"/>
              <a:t> </a:t>
            </a:r>
            <a:endParaRPr lang="en-CA" dirty="0"/>
          </a:p>
        </p:txBody>
      </p:sp>
      <p:sp>
        <p:nvSpPr>
          <p:cNvPr id="6" name="Slide Number Placeholder 5"/>
          <p:cNvSpPr>
            <a:spLocks noGrp="1"/>
          </p:cNvSpPr>
          <p:nvPr>
            <p:ph type="sldNum" sz="quarter" idx="12"/>
          </p:nvPr>
        </p:nvSpPr>
        <p:spPr/>
        <p:txBody>
          <a:bodyPr/>
          <a:lstStyle/>
          <a:p>
            <a:pPr>
              <a:defRPr/>
            </a:pPr>
            <a:fld id="{7709950A-213C-4C0B-BC39-13120E959964}" type="slidenum">
              <a:rPr lang="en-CA" smtClean="0"/>
              <a:pPr>
                <a:defRPr/>
              </a:pPr>
              <a:t>2</a:t>
            </a:fld>
            <a:endParaRPr lang="en-CA"/>
          </a:p>
        </p:txBody>
      </p:sp>
    </p:spTree>
    <p:extLst>
      <p:ext uri="{BB962C8B-B14F-4D97-AF65-F5344CB8AC3E}">
        <p14:creationId xmlns:p14="http://schemas.microsoft.com/office/powerpoint/2010/main" val="3080157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NEP Enduring Legacy</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84384139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4" name="Date Placeholder 3"/>
          <p:cNvSpPr>
            <a:spLocks noGrp="1"/>
          </p:cNvSpPr>
          <p:nvPr>
            <p:ph type="dt" sz="half" idx="10"/>
          </p:nvPr>
        </p:nvSpPr>
        <p:spPr>
          <a:noFill/>
        </p:spPr>
        <p:txBody>
          <a:bodyPr/>
          <a:lstStyle/>
          <a:p>
            <a:r>
              <a:rPr lang="en-CA" dirty="0" smtClean="0"/>
              <a:t>January 26, 2016</a:t>
            </a:r>
          </a:p>
        </p:txBody>
      </p:sp>
      <p:sp>
        <p:nvSpPr>
          <p:cNvPr id="15365" name="Footer Placeholder 4"/>
          <p:cNvSpPr>
            <a:spLocks noGrp="1"/>
          </p:cNvSpPr>
          <p:nvPr>
            <p:ph type="ftr" sz="quarter" idx="11"/>
          </p:nvPr>
        </p:nvSpPr>
        <p:spPr>
          <a:noFill/>
        </p:spPr>
        <p:txBody>
          <a:bodyPr/>
          <a:lstStyle/>
          <a:p>
            <a:r>
              <a:rPr lang="en-CA" smtClean="0"/>
              <a:t>Sustainable Energy Policy</a:t>
            </a:r>
          </a:p>
        </p:txBody>
      </p:sp>
      <p:sp>
        <p:nvSpPr>
          <p:cNvPr id="15366" name="Slide Number Placeholder 5"/>
          <p:cNvSpPr>
            <a:spLocks noGrp="1"/>
          </p:cNvSpPr>
          <p:nvPr>
            <p:ph type="sldNum" sz="quarter" idx="12"/>
          </p:nvPr>
        </p:nvSpPr>
        <p:spPr>
          <a:noFill/>
        </p:spPr>
        <p:txBody>
          <a:bodyPr/>
          <a:lstStyle/>
          <a:p>
            <a:fld id="{78CAE76F-37F3-4B01-945E-05C76916F379}" type="slidenum">
              <a:rPr lang="en-CA" smtClean="0"/>
              <a:pPr/>
              <a:t>20</a:t>
            </a:fld>
            <a:endParaRPr lang="en-CA" smtClean="0"/>
          </a:p>
        </p:txBody>
      </p:sp>
    </p:spTree>
    <p:extLst>
      <p:ext uri="{BB962C8B-B14F-4D97-AF65-F5344CB8AC3E}">
        <p14:creationId xmlns:p14="http://schemas.microsoft.com/office/powerpoint/2010/main" val="726036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2">
                    <a:lumMod val="75000"/>
                  </a:schemeClr>
                </a:solidFill>
              </a:rPr>
              <a:t>Overview</a:t>
            </a:r>
          </a:p>
          <a:p>
            <a:r>
              <a:rPr lang="en-US" dirty="0" smtClean="0">
                <a:solidFill>
                  <a:schemeClr val="bg2">
                    <a:lumMod val="75000"/>
                  </a:schemeClr>
                </a:solidFill>
              </a:rPr>
              <a:t>Oil Sands Emission Limit </a:t>
            </a:r>
            <a:r>
              <a:rPr lang="en-US" dirty="0" smtClean="0">
                <a:solidFill>
                  <a:schemeClr val="bg2">
                    <a:lumMod val="75000"/>
                  </a:schemeClr>
                </a:solidFill>
              </a:rPr>
              <a:t>Act</a:t>
            </a:r>
            <a:endParaRPr lang="en-US" dirty="0" smtClean="0">
              <a:solidFill>
                <a:schemeClr val="bg2">
                  <a:lumMod val="75000"/>
                </a:schemeClr>
              </a:solidFill>
            </a:endParaRPr>
          </a:p>
          <a:p>
            <a:r>
              <a:rPr lang="en-US" dirty="0" smtClean="0">
                <a:solidFill>
                  <a:schemeClr val="bg2">
                    <a:lumMod val="75000"/>
                  </a:schemeClr>
                </a:solidFill>
              </a:rPr>
              <a:t>Canadian energy </a:t>
            </a:r>
            <a:r>
              <a:rPr lang="en-US" dirty="0" smtClean="0">
                <a:solidFill>
                  <a:schemeClr val="bg2">
                    <a:lumMod val="75000"/>
                  </a:schemeClr>
                </a:solidFill>
              </a:rPr>
              <a:t>governance </a:t>
            </a:r>
          </a:p>
          <a:p>
            <a:pPr lvl="1"/>
            <a:r>
              <a:rPr lang="en-US" dirty="0" smtClean="0">
                <a:solidFill>
                  <a:schemeClr val="bg2">
                    <a:lumMod val="75000"/>
                  </a:schemeClr>
                </a:solidFill>
              </a:rPr>
              <a:t>Federalism in Canada</a:t>
            </a:r>
          </a:p>
          <a:p>
            <a:pPr lvl="1"/>
            <a:r>
              <a:rPr lang="en-US" dirty="0" smtClean="0">
                <a:solidFill>
                  <a:schemeClr val="bg2">
                    <a:lumMod val="75000"/>
                  </a:schemeClr>
                </a:solidFill>
              </a:rPr>
              <a:t>Case Study: NEP</a:t>
            </a:r>
            <a:endParaRPr lang="en-US" dirty="0" smtClean="0">
              <a:solidFill>
                <a:schemeClr val="bg2">
                  <a:lumMod val="75000"/>
                </a:schemeClr>
              </a:solidFill>
            </a:endParaRPr>
          </a:p>
          <a:p>
            <a:pPr lvl="1"/>
            <a:r>
              <a:rPr lang="en-US" dirty="0" smtClean="0"/>
              <a:t>Canadian (and BC) government</a:t>
            </a:r>
          </a:p>
          <a:p>
            <a:r>
              <a:rPr lang="en-US" dirty="0" smtClean="0"/>
              <a:t>Aboriginal rights </a:t>
            </a:r>
            <a:endParaRPr lang="en-US" dirty="0"/>
          </a:p>
        </p:txBody>
      </p:sp>
    </p:spTree>
    <p:extLst>
      <p:ext uri="{BB962C8B-B14F-4D97-AF65-F5344CB8AC3E}">
        <p14:creationId xmlns:p14="http://schemas.microsoft.com/office/powerpoint/2010/main" val="18701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eaLnBrk="1" fontAlgn="auto" hangingPunct="1">
              <a:spcAft>
                <a:spcPts val="0"/>
              </a:spcAft>
              <a:defRPr/>
            </a:pPr>
            <a:r>
              <a:rPr lang="en-US" dirty="0" smtClean="0">
                <a:solidFill>
                  <a:schemeClr val="accent1">
                    <a:satMod val="150000"/>
                  </a:schemeClr>
                </a:solidFill>
              </a:rPr>
              <a:t>Government in Canada</a:t>
            </a:r>
            <a:endParaRPr lang="en-US" dirty="0">
              <a:solidFill>
                <a:schemeClr val="accent1">
                  <a:satMod val="150000"/>
                </a:schemeClr>
              </a:solidFill>
            </a:endParaRPr>
          </a:p>
        </p:txBody>
      </p:sp>
      <p:sp>
        <p:nvSpPr>
          <p:cNvPr id="36867" name="Content Placeholder 11"/>
          <p:cNvSpPr>
            <a:spLocks noGrp="1"/>
          </p:cNvSpPr>
          <p:nvPr>
            <p:ph idx="1"/>
          </p:nvPr>
        </p:nvSpPr>
        <p:spPr/>
        <p:txBody>
          <a:bodyPr/>
          <a:lstStyle/>
          <a:p>
            <a:pPr eaLnBrk="1" hangingPunct="1"/>
            <a:r>
              <a:rPr lang="en-US" u="sng" dirty="0" smtClean="0">
                <a:hlinkClick r:id="rId2"/>
              </a:rPr>
              <a:t>http://www.youtube.com/watch?v=yi1yhp-_x7A</a:t>
            </a:r>
            <a:endParaRPr lang="en-US" u="sng" dirty="0" smtClean="0"/>
          </a:p>
          <a:p>
            <a:pPr eaLnBrk="1" hangingPunct="1"/>
            <a:endParaRPr lang="en-US" dirty="0" smtClean="0"/>
          </a:p>
        </p:txBody>
      </p:sp>
      <p:sp>
        <p:nvSpPr>
          <p:cNvPr id="7" name="Date Placeholder 6"/>
          <p:cNvSpPr>
            <a:spLocks noGrp="1"/>
          </p:cNvSpPr>
          <p:nvPr>
            <p:ph type="dt" sz="half" idx="10"/>
          </p:nvPr>
        </p:nvSpPr>
        <p:spPr/>
        <p:txBody>
          <a:bodyPr/>
          <a:lstStyle/>
          <a:p>
            <a:pPr>
              <a:defRPr/>
            </a:pPr>
            <a:endParaRPr lang="en-CA" dirty="0"/>
          </a:p>
        </p:txBody>
      </p:sp>
      <p:sp>
        <p:nvSpPr>
          <p:cNvPr id="8" name="Footer Placeholder 7"/>
          <p:cNvSpPr>
            <a:spLocks noGrp="1"/>
          </p:cNvSpPr>
          <p:nvPr>
            <p:ph type="ftr" sz="quarter" idx="11"/>
          </p:nvPr>
        </p:nvSpPr>
        <p:spPr/>
        <p:txBody>
          <a:bodyPr/>
          <a:lstStyle/>
          <a:p>
            <a:pPr>
              <a:defRPr/>
            </a:pPr>
            <a:r>
              <a:rPr lang="en-CA"/>
              <a:t>Sustainable Energy Policy</a:t>
            </a:r>
          </a:p>
        </p:txBody>
      </p:sp>
      <p:sp>
        <p:nvSpPr>
          <p:cNvPr id="9" name="Slide Number Placeholder 8"/>
          <p:cNvSpPr>
            <a:spLocks noGrp="1"/>
          </p:cNvSpPr>
          <p:nvPr>
            <p:ph type="sldNum" sz="quarter" idx="12"/>
          </p:nvPr>
        </p:nvSpPr>
        <p:spPr/>
        <p:txBody>
          <a:bodyPr/>
          <a:lstStyle/>
          <a:p>
            <a:pPr>
              <a:defRPr/>
            </a:pPr>
            <a:fld id="{9A6FEF0A-227A-44C6-8649-000CCB6AD8CE}" type="slidenum">
              <a:rPr lang="en-CA"/>
              <a:pPr>
                <a:defRPr/>
              </a:pPr>
              <a:t>22</a:t>
            </a:fld>
            <a:endParaRPr lang="en-CA"/>
          </a:p>
        </p:txBody>
      </p:sp>
      <p:pic>
        <p:nvPicPr>
          <p:cNvPr id="36871" name="Picture 12" descr="rick10.jpg"/>
          <p:cNvPicPr>
            <a:picLocks noChangeAspect="1"/>
          </p:cNvPicPr>
          <p:nvPr/>
        </p:nvPicPr>
        <p:blipFill>
          <a:blip r:embed="rId3" cstate="print"/>
          <a:srcRect/>
          <a:stretch>
            <a:fillRect/>
          </a:stretch>
        </p:blipFill>
        <p:spPr bwMode="auto">
          <a:xfrm>
            <a:off x="4648200" y="25146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normAutofit fontScale="90000"/>
          </a:bodyPr>
          <a:lstStyle/>
          <a:p>
            <a:pPr fontAlgn="auto">
              <a:spcAft>
                <a:spcPts val="0"/>
              </a:spcAft>
              <a:defRPr/>
            </a:pPr>
            <a:r>
              <a:rPr lang="en-US" dirty="0" smtClean="0"/>
              <a:t>Parliamentary Government –Executive</a:t>
            </a:r>
          </a:p>
        </p:txBody>
      </p:sp>
      <p:sp>
        <p:nvSpPr>
          <p:cNvPr id="12290" name="Date Placeholder 3"/>
          <p:cNvSpPr>
            <a:spLocks noGrp="1"/>
          </p:cNvSpPr>
          <p:nvPr>
            <p:ph type="dt" sz="half" idx="10"/>
          </p:nvPr>
        </p:nvSpPr>
        <p:spPr/>
        <p:txBody>
          <a:bodyPr/>
          <a:lstStyle/>
          <a:p>
            <a:pPr>
              <a:defRPr/>
            </a:pPr>
            <a:r>
              <a:rPr lang="en-US" dirty="0" smtClean="0"/>
              <a:t>January 19, 2016</a:t>
            </a:r>
            <a:endParaRPr lang="en-US" dirty="0"/>
          </a:p>
        </p:txBody>
      </p:sp>
      <p:sp>
        <p:nvSpPr>
          <p:cNvPr id="12291" name="Footer Placeholder 4"/>
          <p:cNvSpPr>
            <a:spLocks noGrp="1"/>
          </p:cNvSpPr>
          <p:nvPr>
            <p:ph type="ftr" sz="quarter" idx="11"/>
          </p:nvPr>
        </p:nvSpPr>
        <p:spPr>
          <a:xfrm>
            <a:off x="2667000" y="6400800"/>
            <a:ext cx="5508625" cy="274638"/>
          </a:xfrm>
        </p:spPr>
        <p:txBody>
          <a:bodyPr/>
          <a:lstStyle/>
          <a:p>
            <a:pPr>
              <a:defRPr/>
            </a:pPr>
            <a:endParaRPr lang="en-US"/>
          </a:p>
        </p:txBody>
      </p:sp>
      <p:sp>
        <p:nvSpPr>
          <p:cNvPr id="12292" name="Slide Number Placeholder 5"/>
          <p:cNvSpPr>
            <a:spLocks noGrp="1"/>
          </p:cNvSpPr>
          <p:nvPr>
            <p:ph type="sldNum" sz="quarter" idx="12"/>
          </p:nvPr>
        </p:nvSpPr>
        <p:spPr/>
        <p:txBody>
          <a:bodyPr/>
          <a:lstStyle/>
          <a:p>
            <a:pPr>
              <a:defRPr/>
            </a:pPr>
            <a:fld id="{737635EA-C25A-4478-AB3D-F4B17FBDE814}" type="slidenum">
              <a:rPr lang="en-US"/>
              <a:pPr>
                <a:defRPr/>
              </a:pPr>
              <a:t>23</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24026"/>
            <a:ext cx="9127066" cy="5133975"/>
          </a:xfrm>
        </p:spPr>
      </p:pic>
      <p:sp>
        <p:nvSpPr>
          <p:cNvPr id="5" name="TextBox 4"/>
          <p:cNvSpPr txBox="1"/>
          <p:nvPr/>
        </p:nvSpPr>
        <p:spPr>
          <a:xfrm>
            <a:off x="67733" y="1905000"/>
            <a:ext cx="3437467" cy="1077218"/>
          </a:xfrm>
          <a:prstGeom prst="rect">
            <a:avLst/>
          </a:prstGeom>
          <a:solidFill>
            <a:schemeClr val="bg1">
              <a:alpha val="38000"/>
            </a:schemeClr>
          </a:solidFill>
        </p:spPr>
        <p:txBody>
          <a:bodyPr wrap="square" rtlCol="0">
            <a:spAutoFit/>
          </a:bodyPr>
          <a:lstStyle/>
          <a:p>
            <a:r>
              <a:rPr lang="en-CA" sz="1600" dirty="0" smtClean="0"/>
              <a:t>Queen’s Representative</a:t>
            </a:r>
          </a:p>
          <a:p>
            <a:pPr marL="285750" indent="-285750">
              <a:buFont typeface="Arial" panose="020B0604020202020204" pitchFamily="34" charset="0"/>
              <a:buChar char="•"/>
            </a:pPr>
            <a:r>
              <a:rPr lang="en-CA" sz="1600" dirty="0" smtClean="0"/>
              <a:t>Governor General (Federal)</a:t>
            </a:r>
          </a:p>
          <a:p>
            <a:pPr marL="285750" indent="-285750">
              <a:buFont typeface="Arial" panose="020B0604020202020204" pitchFamily="34" charset="0"/>
              <a:buChar char="•"/>
            </a:pPr>
            <a:r>
              <a:rPr lang="en-CA" sz="1600" dirty="0" smtClean="0"/>
              <a:t>Lieutenant Governor (Provincial)</a:t>
            </a:r>
          </a:p>
          <a:p>
            <a:endParaRPr lang="en-CA" sz="1600" dirty="0"/>
          </a:p>
        </p:txBody>
      </p:sp>
      <p:sp>
        <p:nvSpPr>
          <p:cNvPr id="6" name="TextBox 5"/>
          <p:cNvSpPr txBox="1"/>
          <p:nvPr/>
        </p:nvSpPr>
        <p:spPr>
          <a:xfrm>
            <a:off x="5562600" y="1905000"/>
            <a:ext cx="3276600" cy="907941"/>
          </a:xfrm>
          <a:prstGeom prst="rect">
            <a:avLst/>
          </a:prstGeom>
          <a:solidFill>
            <a:schemeClr val="bg1">
              <a:alpha val="42000"/>
            </a:schemeClr>
          </a:solidFill>
        </p:spPr>
        <p:txBody>
          <a:bodyPr wrap="square" rtlCol="0">
            <a:spAutoFit/>
          </a:bodyPr>
          <a:lstStyle/>
          <a:p>
            <a:pPr marL="285750" indent="-285750">
              <a:spcAft>
                <a:spcPts val="600"/>
              </a:spcAft>
              <a:buFont typeface="Arial" panose="020B0604020202020204" pitchFamily="34" charset="0"/>
              <a:buChar char="•"/>
            </a:pPr>
            <a:r>
              <a:rPr lang="en-CA" sz="1600" dirty="0" smtClean="0"/>
              <a:t>Prime Minister (Federal) or Premier (Provincial)</a:t>
            </a:r>
          </a:p>
          <a:p>
            <a:pPr marL="285750" indent="-285750">
              <a:spcAft>
                <a:spcPts val="600"/>
              </a:spcAft>
              <a:buFont typeface="Arial" panose="020B0604020202020204" pitchFamily="34" charset="0"/>
              <a:buChar char="•"/>
            </a:pPr>
            <a:r>
              <a:rPr lang="en-CA" sz="1600" dirty="0" smtClean="0"/>
              <a:t>Cabinet</a:t>
            </a:r>
            <a:endParaRPr lang="en-CA" sz="1600" dirty="0"/>
          </a:p>
        </p:txBody>
      </p:sp>
    </p:spTree>
    <p:extLst>
      <p:ext uri="{BB962C8B-B14F-4D97-AF65-F5344CB8AC3E}">
        <p14:creationId xmlns:p14="http://schemas.microsoft.com/office/powerpoint/2010/main" val="29713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fontAlgn="auto">
              <a:spcAft>
                <a:spcPts val="0"/>
              </a:spcAft>
              <a:defRPr/>
            </a:pPr>
            <a:r>
              <a:rPr lang="en-US" dirty="0" smtClean="0"/>
              <a:t>Parliamentary Government –</a:t>
            </a:r>
            <a:br>
              <a:rPr lang="en-US" dirty="0" smtClean="0"/>
            </a:br>
            <a:r>
              <a:rPr lang="en-US" dirty="0" smtClean="0"/>
              <a:t>A Misnomer?</a:t>
            </a:r>
          </a:p>
        </p:txBody>
      </p:sp>
      <p:sp>
        <p:nvSpPr>
          <p:cNvPr id="45058" name="Rectangle 3"/>
          <p:cNvSpPr>
            <a:spLocks noGrp="1" noChangeArrowheads="1"/>
          </p:cNvSpPr>
          <p:nvPr>
            <p:ph idx="1"/>
          </p:nvPr>
        </p:nvSpPr>
        <p:spPr>
          <a:xfrm>
            <a:off x="457200" y="1600200"/>
            <a:ext cx="5029200" cy="4525963"/>
          </a:xfrm>
        </p:spPr>
        <p:txBody>
          <a:bodyPr/>
          <a:lstStyle/>
          <a:p>
            <a:r>
              <a:rPr lang="en-US" sz="2800" dirty="0" smtClean="0"/>
              <a:t>MP – member of Parliament (federal)</a:t>
            </a:r>
          </a:p>
          <a:p>
            <a:r>
              <a:rPr lang="en-US" sz="2800" dirty="0" smtClean="0"/>
              <a:t>MLA – members of legislative assembly (provincial)</a:t>
            </a:r>
          </a:p>
          <a:p>
            <a:r>
              <a:rPr lang="en-US" sz="2400" dirty="0" smtClean="0"/>
              <a:t>influence limited by </a:t>
            </a:r>
          </a:p>
          <a:p>
            <a:pPr lvl="1"/>
            <a:r>
              <a:rPr lang="en-US" sz="2000" dirty="0" smtClean="0"/>
              <a:t>majority rule – government must have support of majority</a:t>
            </a:r>
          </a:p>
          <a:p>
            <a:pPr lvl="1"/>
            <a:r>
              <a:rPr lang="en-US" sz="2000" dirty="0" smtClean="0"/>
              <a:t>party discipline – all members must vote how their party tells them to</a:t>
            </a:r>
          </a:p>
          <a:p>
            <a:pPr lvl="2"/>
            <a:r>
              <a:rPr lang="en-US" sz="1600" dirty="0" smtClean="0"/>
              <a:t>Party policy set by caucus – in reality by cabinet and especially leader</a:t>
            </a:r>
            <a:r>
              <a:rPr lang="en-US" sz="1600" dirty="0"/>
              <a:t>	</a:t>
            </a:r>
            <a:r>
              <a:rPr lang="en-US" sz="1600" dirty="0" smtClean="0"/>
              <a:t>	</a:t>
            </a:r>
          </a:p>
        </p:txBody>
      </p:sp>
      <p:sp>
        <p:nvSpPr>
          <p:cNvPr id="9220" name="Date Placeholder 3"/>
          <p:cNvSpPr>
            <a:spLocks noGrp="1"/>
          </p:cNvSpPr>
          <p:nvPr>
            <p:ph type="dt" sz="half" idx="10"/>
          </p:nvPr>
        </p:nvSpPr>
        <p:spPr/>
        <p:txBody>
          <a:bodyPr/>
          <a:lstStyle/>
          <a:p>
            <a:pPr>
              <a:defRPr/>
            </a:pPr>
            <a:endParaRPr lang="en-US" dirty="0"/>
          </a:p>
        </p:txBody>
      </p:sp>
      <p:sp>
        <p:nvSpPr>
          <p:cNvPr id="9221" name="Footer Placeholder 4"/>
          <p:cNvSpPr>
            <a:spLocks noGrp="1"/>
          </p:cNvSpPr>
          <p:nvPr>
            <p:ph type="ftr" sz="quarter" idx="11"/>
          </p:nvPr>
        </p:nvSpPr>
        <p:spPr/>
        <p:txBody>
          <a:bodyPr/>
          <a:lstStyle/>
          <a:p>
            <a:pPr>
              <a:defRPr/>
            </a:pPr>
            <a:endParaRPr lang="en-US"/>
          </a:p>
        </p:txBody>
      </p:sp>
      <p:sp>
        <p:nvSpPr>
          <p:cNvPr id="9222" name="Slide Number Placeholder 5"/>
          <p:cNvSpPr>
            <a:spLocks noGrp="1"/>
          </p:cNvSpPr>
          <p:nvPr>
            <p:ph type="sldNum" sz="quarter" idx="12"/>
          </p:nvPr>
        </p:nvSpPr>
        <p:spPr/>
        <p:txBody>
          <a:bodyPr/>
          <a:lstStyle/>
          <a:p>
            <a:pPr>
              <a:defRPr/>
            </a:pPr>
            <a:fld id="{5369BE6B-3C81-41CC-826C-88E0D2B10373}" type="slidenum">
              <a:rPr lang="en-US"/>
              <a:pPr>
                <a:defRPr/>
              </a:pPr>
              <a:t>24</a:t>
            </a:fld>
            <a:endParaRPr lang="en-US"/>
          </a:p>
        </p:txBody>
      </p:sp>
      <p:pic>
        <p:nvPicPr>
          <p:cNvPr id="45062" name="Picture 9" descr="peace tower.jpg"/>
          <p:cNvPicPr>
            <a:picLocks noChangeAspect="1"/>
          </p:cNvPicPr>
          <p:nvPr/>
        </p:nvPicPr>
        <p:blipFill>
          <a:blip r:embed="rId3" cstate="print"/>
          <a:srcRect/>
          <a:stretch>
            <a:fillRect/>
          </a:stretch>
        </p:blipFill>
        <p:spPr bwMode="auto">
          <a:xfrm>
            <a:off x="5943600" y="1905000"/>
            <a:ext cx="2717800" cy="3657600"/>
          </a:xfrm>
          <a:prstGeom prst="rect">
            <a:avLst/>
          </a:prstGeom>
          <a:noFill/>
          <a:ln w="9525">
            <a:noFill/>
            <a:miter lim="800000"/>
            <a:headEnd/>
            <a:tailEnd/>
          </a:ln>
        </p:spPr>
      </p:pic>
    </p:spTree>
    <p:extLst>
      <p:ext uri="{BB962C8B-B14F-4D97-AF65-F5344CB8AC3E}">
        <p14:creationId xmlns:p14="http://schemas.microsoft.com/office/powerpoint/2010/main" val="972765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CA" smtClean="0">
                <a:solidFill>
                  <a:prstClr val="black">
                    <a:tint val="75000"/>
                  </a:prstClr>
                </a:solidFill>
              </a:rPr>
              <a:t>January 15, 2009</a:t>
            </a:r>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solidFill>
                  <a:prstClr val="black">
                    <a:tint val="75000"/>
                  </a:prstClr>
                </a:solidFill>
              </a:rPr>
              <a:pPr>
                <a:defRPr/>
              </a:pPr>
              <a:t>25</a:t>
            </a:fld>
            <a:endParaRPr lang="en-CA">
              <a:solidFill>
                <a:prstClr val="black">
                  <a:tint val="75000"/>
                </a:prstClr>
              </a:solidFill>
            </a:endParaRPr>
          </a:p>
        </p:txBody>
      </p:sp>
      <p:sp>
        <p:nvSpPr>
          <p:cNvPr id="7" name="TextBox 6"/>
          <p:cNvSpPr txBox="1"/>
          <p:nvPr/>
        </p:nvSpPr>
        <p:spPr>
          <a:xfrm>
            <a:off x="228600" y="1253823"/>
            <a:ext cx="3962400" cy="1569660"/>
          </a:xfrm>
          <a:prstGeom prst="rect">
            <a:avLst/>
          </a:prstGeom>
          <a:noFill/>
        </p:spPr>
        <p:txBody>
          <a:bodyPr wrap="square" rtlCol="0">
            <a:spAutoFit/>
          </a:bodyPr>
          <a:lstStyle/>
          <a:p>
            <a:pPr fontAlgn="base">
              <a:spcBef>
                <a:spcPct val="0"/>
              </a:spcBef>
              <a:spcAft>
                <a:spcPct val="0"/>
              </a:spcAft>
            </a:pPr>
            <a:r>
              <a:rPr lang="en-CA" sz="3200" dirty="0" smtClean="0">
                <a:solidFill>
                  <a:prstClr val="white"/>
                </a:solidFill>
                <a:latin typeface="Arial" charset="0"/>
                <a:cs typeface="Arial" charset="0"/>
              </a:rPr>
              <a:t>Is “Parliamentary Government” a misnomer?</a:t>
            </a:r>
            <a:endParaRPr lang="en-CA" sz="3200" dirty="0">
              <a:solidFill>
                <a:prstClr val="white"/>
              </a:solidFill>
              <a:latin typeface="Arial" charset="0"/>
              <a:cs typeface="Arial" charset="0"/>
            </a:endParaRPr>
          </a:p>
        </p:txBody>
      </p:sp>
    </p:spTree>
    <p:extLst>
      <p:ext uri="{BB962C8B-B14F-4D97-AF65-F5344CB8AC3E}">
        <p14:creationId xmlns:p14="http://schemas.microsoft.com/office/powerpoint/2010/main" val="1929464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Organization of legislature</a:t>
            </a:r>
            <a:endParaRPr lang="en-CA"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0741544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pPr>
              <a:defRPr/>
            </a:pPr>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solidFill>
                  <a:prstClr val="black">
                    <a:tint val="75000"/>
                  </a:prstClr>
                </a:solidFill>
              </a:rPr>
              <a:pPr>
                <a:defRPr/>
              </a:pPr>
              <a:t>26</a:t>
            </a:fld>
            <a:endParaRPr lang="en-CA">
              <a:solidFill>
                <a:prstClr val="black">
                  <a:tint val="75000"/>
                </a:prstClr>
              </a:solidFill>
            </a:endParaRPr>
          </a:p>
        </p:txBody>
      </p:sp>
    </p:spTree>
    <p:extLst>
      <p:ext uri="{BB962C8B-B14F-4D97-AF65-F5344CB8AC3E}">
        <p14:creationId xmlns:p14="http://schemas.microsoft.com/office/powerpoint/2010/main" val="3004059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a:solidFill>
                  <a:schemeClr val="bg1"/>
                </a:solidFill>
              </a:rPr>
              <a:t>Party composition of Parliament</a:t>
            </a:r>
            <a:br>
              <a:rPr lang="en-US" dirty="0">
                <a:solidFill>
                  <a:schemeClr val="bg1"/>
                </a:solidFill>
              </a:rPr>
            </a:br>
            <a:r>
              <a:rPr lang="en-US" dirty="0">
                <a:solidFill>
                  <a:schemeClr val="bg1"/>
                </a:solidFill>
              </a:rPr>
              <a:t>House of Commons – 338 seats</a:t>
            </a:r>
            <a:endParaRPr lang="en-CA"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1572934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Date Placeholder 3"/>
          <p:cNvSpPr>
            <a:spLocks noGrp="1"/>
          </p:cNvSpPr>
          <p:nvPr>
            <p:ph type="dt" sz="half" idx="10"/>
          </p:nvPr>
        </p:nvSpPr>
        <p:spPr/>
        <p:txBody>
          <a:bodyPr/>
          <a:lstStyle/>
          <a:p>
            <a:pPr>
              <a:defRPr/>
            </a:pPr>
            <a:r>
              <a:rPr lang="en-CA" dirty="0" smtClean="0">
                <a:solidFill>
                  <a:prstClr val="black">
                    <a:tint val="75000"/>
                  </a:prstClr>
                </a:solidFill>
              </a:rPr>
              <a:t>January 19, 2016</a:t>
            </a:r>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CA" smtClean="0">
                <a:solidFill>
                  <a:prstClr val="black">
                    <a:tint val="75000"/>
                  </a:prstClr>
                </a:solidFill>
              </a:rPr>
              <a:t>Sustainable Energy Policy</a:t>
            </a: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solidFill>
                  <a:prstClr val="black">
                    <a:tint val="75000"/>
                  </a:prstClr>
                </a:solidFill>
              </a:rPr>
              <a:pPr>
                <a:defRPr/>
              </a:pPr>
              <a:t>27</a:t>
            </a:fld>
            <a:endParaRPr lang="en-CA">
              <a:solidFill>
                <a:prstClr val="black">
                  <a:tint val="75000"/>
                </a:prstClr>
              </a:solidFill>
            </a:endParaRPr>
          </a:p>
        </p:txBody>
      </p:sp>
    </p:spTree>
    <p:extLst>
      <p:ext uri="{BB962C8B-B14F-4D97-AF65-F5344CB8AC3E}">
        <p14:creationId xmlns:p14="http://schemas.microsoft.com/office/powerpoint/2010/main" val="3089018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Votes and Seats – </a:t>
            </a:r>
            <a:br>
              <a:rPr lang="en-US" dirty="0" smtClean="0"/>
            </a:br>
            <a:r>
              <a:rPr lang="en-US" dirty="0" smtClean="0"/>
              <a:t>House of Commons 2011 + 2015</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1118055"/>
              </p:ext>
            </p:extLst>
          </p:nvPr>
        </p:nvGraphicFramePr>
        <p:xfrm>
          <a:off x="457200" y="1752600"/>
          <a:ext cx="8229600" cy="38862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641758">
                <a:tc>
                  <a:txBody>
                    <a:bodyPr/>
                    <a:lstStyle/>
                    <a:p>
                      <a:endParaRPr lang="en-US" dirty="0"/>
                    </a:p>
                  </a:txBody>
                  <a:tcPr/>
                </a:tc>
                <a:tc>
                  <a:txBody>
                    <a:bodyPr/>
                    <a:lstStyle/>
                    <a:p>
                      <a:pPr algn="ctr"/>
                      <a:r>
                        <a:rPr lang="en-US" dirty="0" smtClean="0"/>
                        <a:t>Vote %</a:t>
                      </a:r>
                    </a:p>
                    <a:p>
                      <a:pPr algn="ctr"/>
                      <a:r>
                        <a:rPr lang="en-US" dirty="0" smtClean="0"/>
                        <a:t>2011</a:t>
                      </a:r>
                      <a:endParaRPr lang="en-US" dirty="0"/>
                    </a:p>
                  </a:txBody>
                  <a:tcPr/>
                </a:tc>
                <a:tc>
                  <a:txBody>
                    <a:bodyPr/>
                    <a:lstStyle/>
                    <a:p>
                      <a:pPr algn="ctr"/>
                      <a:r>
                        <a:rPr lang="en-US" dirty="0" smtClean="0"/>
                        <a:t>Seat %</a:t>
                      </a:r>
                    </a:p>
                    <a:p>
                      <a:pPr algn="ctr"/>
                      <a:r>
                        <a:rPr lang="en-US" dirty="0" smtClean="0"/>
                        <a:t>2011</a:t>
                      </a:r>
                      <a:endParaRPr lang="en-US" dirty="0"/>
                    </a:p>
                  </a:txBody>
                  <a:tcPr/>
                </a:tc>
                <a:tc>
                  <a:txBody>
                    <a:bodyPr/>
                    <a:lstStyle/>
                    <a:p>
                      <a:pPr algn="ctr"/>
                      <a:endParaRPr lang="en-US" dirty="0"/>
                    </a:p>
                  </a:txBody>
                  <a:tcPr/>
                </a:tc>
                <a:tc>
                  <a:txBody>
                    <a:bodyPr/>
                    <a:lstStyle/>
                    <a:p>
                      <a:pPr algn="ctr"/>
                      <a:endParaRPr lang="en-US" dirty="0"/>
                    </a:p>
                  </a:txBody>
                  <a:tcPr/>
                </a:tc>
              </a:tr>
              <a:tr h="650671">
                <a:tc>
                  <a:txBody>
                    <a:bodyPr/>
                    <a:lstStyle/>
                    <a:p>
                      <a:r>
                        <a:rPr lang="en-US" dirty="0" smtClean="0"/>
                        <a:t>Conservative</a:t>
                      </a:r>
                      <a:endParaRPr lang="en-US" dirty="0"/>
                    </a:p>
                  </a:txBody>
                  <a:tcPr anchor="ctr"/>
                </a:tc>
                <a:tc>
                  <a:txBody>
                    <a:bodyPr/>
                    <a:lstStyle/>
                    <a:p>
                      <a:pPr algn="ctr"/>
                      <a:r>
                        <a:rPr lang="en-US" dirty="0" smtClean="0"/>
                        <a:t>40</a:t>
                      </a:r>
                      <a:endParaRPr lang="en-US" dirty="0"/>
                    </a:p>
                  </a:txBody>
                  <a:tcPr anchor="ctr"/>
                </a:tc>
                <a:tc>
                  <a:txBody>
                    <a:bodyPr/>
                    <a:lstStyle/>
                    <a:p>
                      <a:pPr algn="ctr"/>
                      <a:r>
                        <a:rPr lang="en-US" dirty="0" smtClean="0"/>
                        <a:t>53</a:t>
                      </a: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50671">
                <a:tc>
                  <a:txBody>
                    <a:bodyPr/>
                    <a:lstStyle/>
                    <a:p>
                      <a:r>
                        <a:rPr lang="en-US" dirty="0" smtClean="0"/>
                        <a:t>NDP</a:t>
                      </a:r>
                      <a:endParaRPr lang="en-US" dirty="0"/>
                    </a:p>
                  </a:txBody>
                  <a:tcPr anchor="ctr"/>
                </a:tc>
                <a:tc>
                  <a:txBody>
                    <a:bodyPr/>
                    <a:lstStyle/>
                    <a:p>
                      <a:pPr algn="ctr"/>
                      <a:r>
                        <a:rPr lang="en-US" dirty="0" smtClean="0"/>
                        <a:t>31</a:t>
                      </a:r>
                      <a:endParaRPr lang="en-US" dirty="0"/>
                    </a:p>
                  </a:txBody>
                  <a:tcPr anchor="ctr"/>
                </a:tc>
                <a:tc>
                  <a:txBody>
                    <a:bodyPr/>
                    <a:lstStyle/>
                    <a:p>
                      <a:pPr algn="ctr"/>
                      <a:r>
                        <a:rPr lang="en-US" dirty="0" smtClean="0"/>
                        <a:t>33</a:t>
                      </a: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50671">
                <a:tc>
                  <a:txBody>
                    <a:bodyPr/>
                    <a:lstStyle/>
                    <a:p>
                      <a:r>
                        <a:rPr lang="en-US" dirty="0" smtClean="0"/>
                        <a:t>Liberal</a:t>
                      </a:r>
                      <a:endParaRPr lang="en-US" dirty="0"/>
                    </a:p>
                  </a:txBody>
                  <a:tcPr anchor="ctr"/>
                </a:tc>
                <a:tc>
                  <a:txBody>
                    <a:bodyPr/>
                    <a:lstStyle/>
                    <a:p>
                      <a:pPr algn="ctr"/>
                      <a:r>
                        <a:rPr lang="en-US" dirty="0" smtClean="0"/>
                        <a:t>19</a:t>
                      </a:r>
                      <a:endParaRPr lang="en-US" dirty="0"/>
                    </a:p>
                  </a:txBody>
                  <a:tcPr anchor="ctr"/>
                </a:tc>
                <a:tc>
                  <a:txBody>
                    <a:bodyPr/>
                    <a:lstStyle/>
                    <a:p>
                      <a:pPr algn="ctr"/>
                      <a:r>
                        <a:rPr lang="en-US" dirty="0" smtClean="0"/>
                        <a:t>11</a:t>
                      </a: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50671">
                <a:tc>
                  <a:txBody>
                    <a:bodyPr/>
                    <a:lstStyle/>
                    <a:p>
                      <a:r>
                        <a:rPr lang="en-US" dirty="0" smtClean="0"/>
                        <a:t>BQ</a:t>
                      </a:r>
                      <a:endParaRPr lang="en-US" dirty="0"/>
                    </a:p>
                  </a:txBody>
                  <a:tcPr anchor="ctr"/>
                </a:tc>
                <a:tc>
                  <a:txBody>
                    <a:bodyPr/>
                    <a:lstStyle/>
                    <a:p>
                      <a:pPr algn="ctr"/>
                      <a:r>
                        <a:rPr lang="en-US" dirty="0" smtClean="0"/>
                        <a:t>6</a:t>
                      </a:r>
                      <a:endParaRPr lang="en-US" dirty="0"/>
                    </a:p>
                  </a:txBody>
                  <a:tcPr anchor="ctr"/>
                </a:tc>
                <a:tc>
                  <a:txBody>
                    <a:bodyPr/>
                    <a:lstStyle/>
                    <a:p>
                      <a:pPr algn="ctr"/>
                      <a:r>
                        <a:rPr lang="en-US" dirty="0" smtClean="0"/>
                        <a:t>1</a:t>
                      </a: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41758">
                <a:tc>
                  <a:txBody>
                    <a:bodyPr/>
                    <a:lstStyle/>
                    <a:p>
                      <a:r>
                        <a:rPr lang="en-US" dirty="0" smtClean="0"/>
                        <a:t>Green</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0.3</a:t>
                      </a:r>
                      <a:endParaRPr lang="en-US" dirty="0"/>
                    </a:p>
                  </a:txBody>
                  <a:tcPr anchor="ctr"/>
                </a:tc>
                <a:tc>
                  <a:txBody>
                    <a:bodyPr/>
                    <a:lstStyle/>
                    <a:p>
                      <a:pPr algn="ctr"/>
                      <a:endParaRPr lang="en-US" dirty="0"/>
                    </a:p>
                  </a:txBody>
                  <a:tcPr anchor="ctr"/>
                </a:tc>
                <a:tc>
                  <a:txBody>
                    <a:bodyPr/>
                    <a:lstStyle/>
                    <a:p>
                      <a:pPr algn="ctr"/>
                      <a:endParaRPr lang="en-US" dirty="0"/>
                    </a:p>
                  </a:txBody>
                  <a:tcPr anchor="ctr"/>
                </a:tc>
              </a:tr>
            </a:tbl>
          </a:graphicData>
        </a:graphic>
      </p:graphicFrame>
    </p:spTree>
    <p:extLst>
      <p:ext uri="{BB962C8B-B14F-4D97-AF65-F5344CB8AC3E}">
        <p14:creationId xmlns:p14="http://schemas.microsoft.com/office/powerpoint/2010/main" val="2114048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Votes and Seats – </a:t>
            </a:r>
            <a:br>
              <a:rPr lang="en-US" dirty="0" smtClean="0"/>
            </a:br>
            <a:r>
              <a:rPr lang="en-US" dirty="0" smtClean="0"/>
              <a:t>House of Commons 2011 + 2015</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80044565"/>
              </p:ext>
            </p:extLst>
          </p:nvPr>
        </p:nvGraphicFramePr>
        <p:xfrm>
          <a:off x="457200" y="1752600"/>
          <a:ext cx="8229600" cy="38862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641758">
                <a:tc>
                  <a:txBody>
                    <a:bodyPr/>
                    <a:lstStyle/>
                    <a:p>
                      <a:endParaRPr lang="en-US" dirty="0"/>
                    </a:p>
                  </a:txBody>
                  <a:tcPr/>
                </a:tc>
                <a:tc>
                  <a:txBody>
                    <a:bodyPr/>
                    <a:lstStyle/>
                    <a:p>
                      <a:pPr algn="ctr"/>
                      <a:r>
                        <a:rPr lang="en-US" dirty="0" smtClean="0"/>
                        <a:t>Vote %</a:t>
                      </a:r>
                    </a:p>
                    <a:p>
                      <a:pPr algn="ctr"/>
                      <a:r>
                        <a:rPr lang="en-US" dirty="0" smtClean="0"/>
                        <a:t>2011</a:t>
                      </a:r>
                      <a:endParaRPr lang="en-US" dirty="0"/>
                    </a:p>
                  </a:txBody>
                  <a:tcPr/>
                </a:tc>
                <a:tc>
                  <a:txBody>
                    <a:bodyPr/>
                    <a:lstStyle/>
                    <a:p>
                      <a:pPr algn="ctr"/>
                      <a:r>
                        <a:rPr lang="en-US" dirty="0" smtClean="0"/>
                        <a:t>Seat %</a:t>
                      </a:r>
                    </a:p>
                    <a:p>
                      <a:pPr algn="ctr"/>
                      <a:r>
                        <a:rPr lang="en-US" dirty="0" smtClean="0"/>
                        <a:t>2011</a:t>
                      </a:r>
                      <a:endParaRPr lang="en-US" dirty="0"/>
                    </a:p>
                  </a:txBody>
                  <a:tcPr/>
                </a:tc>
                <a:tc>
                  <a:txBody>
                    <a:bodyPr/>
                    <a:lstStyle/>
                    <a:p>
                      <a:pPr algn="ctr"/>
                      <a:r>
                        <a:rPr lang="en-US" dirty="0" smtClean="0"/>
                        <a:t>Vote %</a:t>
                      </a:r>
                    </a:p>
                    <a:p>
                      <a:pPr algn="ctr"/>
                      <a:r>
                        <a:rPr lang="en-US" dirty="0" smtClean="0"/>
                        <a:t>2015</a:t>
                      </a:r>
                      <a:endParaRPr lang="en-US" dirty="0"/>
                    </a:p>
                  </a:txBody>
                  <a:tcPr/>
                </a:tc>
                <a:tc>
                  <a:txBody>
                    <a:bodyPr/>
                    <a:lstStyle/>
                    <a:p>
                      <a:pPr algn="ctr"/>
                      <a:r>
                        <a:rPr lang="en-US" dirty="0" smtClean="0"/>
                        <a:t>Seat %</a:t>
                      </a:r>
                    </a:p>
                    <a:p>
                      <a:pPr algn="ctr"/>
                      <a:r>
                        <a:rPr lang="en-US" dirty="0" smtClean="0"/>
                        <a:t>2015</a:t>
                      </a:r>
                      <a:endParaRPr lang="en-US" dirty="0"/>
                    </a:p>
                  </a:txBody>
                  <a:tcPr/>
                </a:tc>
              </a:tr>
              <a:tr h="650671">
                <a:tc>
                  <a:txBody>
                    <a:bodyPr/>
                    <a:lstStyle/>
                    <a:p>
                      <a:r>
                        <a:rPr lang="en-US" dirty="0" smtClean="0"/>
                        <a:t>Conservative</a:t>
                      </a:r>
                      <a:endParaRPr lang="en-US" dirty="0"/>
                    </a:p>
                  </a:txBody>
                  <a:tcPr anchor="ctr"/>
                </a:tc>
                <a:tc>
                  <a:txBody>
                    <a:bodyPr/>
                    <a:lstStyle/>
                    <a:p>
                      <a:pPr algn="ctr"/>
                      <a:r>
                        <a:rPr lang="en-US" dirty="0" smtClean="0"/>
                        <a:t>40</a:t>
                      </a:r>
                      <a:endParaRPr lang="en-US" dirty="0"/>
                    </a:p>
                  </a:txBody>
                  <a:tcPr anchor="ctr">
                    <a:solidFill>
                      <a:srgbClr val="FFFF00"/>
                    </a:solidFill>
                  </a:tcPr>
                </a:tc>
                <a:tc>
                  <a:txBody>
                    <a:bodyPr/>
                    <a:lstStyle/>
                    <a:p>
                      <a:pPr algn="ctr"/>
                      <a:r>
                        <a:rPr lang="en-US" dirty="0" smtClean="0"/>
                        <a:t>53</a:t>
                      </a:r>
                      <a:endParaRPr lang="en-US" dirty="0"/>
                    </a:p>
                  </a:txBody>
                  <a:tcPr anchor="ctr">
                    <a:solidFill>
                      <a:srgbClr val="FFFF00"/>
                    </a:solidFill>
                  </a:tcPr>
                </a:tc>
                <a:tc>
                  <a:txBody>
                    <a:bodyPr/>
                    <a:lstStyle/>
                    <a:p>
                      <a:pPr algn="ctr"/>
                      <a:r>
                        <a:rPr lang="en-US" dirty="0" smtClean="0"/>
                        <a:t>32</a:t>
                      </a:r>
                      <a:endParaRPr lang="en-US" dirty="0"/>
                    </a:p>
                  </a:txBody>
                  <a:tcPr anchor="ctr"/>
                </a:tc>
                <a:tc>
                  <a:txBody>
                    <a:bodyPr/>
                    <a:lstStyle/>
                    <a:p>
                      <a:pPr algn="ctr"/>
                      <a:r>
                        <a:rPr lang="en-US" dirty="0" smtClean="0"/>
                        <a:t>29</a:t>
                      </a:r>
                      <a:endParaRPr lang="en-US" dirty="0"/>
                    </a:p>
                  </a:txBody>
                  <a:tcPr anchor="ctr"/>
                </a:tc>
              </a:tr>
              <a:tr h="650671">
                <a:tc>
                  <a:txBody>
                    <a:bodyPr/>
                    <a:lstStyle/>
                    <a:p>
                      <a:r>
                        <a:rPr lang="en-US" dirty="0" smtClean="0"/>
                        <a:t>NDP</a:t>
                      </a:r>
                      <a:endParaRPr lang="en-US" dirty="0"/>
                    </a:p>
                  </a:txBody>
                  <a:tcPr anchor="ctr"/>
                </a:tc>
                <a:tc>
                  <a:txBody>
                    <a:bodyPr/>
                    <a:lstStyle/>
                    <a:p>
                      <a:pPr algn="ctr"/>
                      <a:r>
                        <a:rPr lang="en-US" dirty="0" smtClean="0"/>
                        <a:t>31</a:t>
                      </a:r>
                      <a:endParaRPr lang="en-US" dirty="0"/>
                    </a:p>
                  </a:txBody>
                  <a:tcPr anchor="ctr"/>
                </a:tc>
                <a:tc>
                  <a:txBody>
                    <a:bodyPr/>
                    <a:lstStyle/>
                    <a:p>
                      <a:pPr algn="ctr"/>
                      <a:r>
                        <a:rPr lang="en-US" dirty="0" smtClean="0"/>
                        <a:t>33</a:t>
                      </a:r>
                      <a:endParaRPr lang="en-US" dirty="0"/>
                    </a:p>
                  </a:txBody>
                  <a:tcPr anchor="ctr"/>
                </a:tc>
                <a:tc>
                  <a:txBody>
                    <a:bodyPr/>
                    <a:lstStyle/>
                    <a:p>
                      <a:pPr algn="ctr"/>
                      <a:r>
                        <a:rPr lang="en-US" dirty="0" smtClean="0"/>
                        <a:t>20</a:t>
                      </a:r>
                      <a:endParaRPr lang="en-US" dirty="0"/>
                    </a:p>
                  </a:txBody>
                  <a:tcPr anchor="ctr"/>
                </a:tc>
                <a:tc>
                  <a:txBody>
                    <a:bodyPr/>
                    <a:lstStyle/>
                    <a:p>
                      <a:pPr algn="ctr"/>
                      <a:r>
                        <a:rPr lang="en-US" dirty="0" smtClean="0"/>
                        <a:t>13</a:t>
                      </a:r>
                      <a:endParaRPr lang="en-US" dirty="0"/>
                    </a:p>
                  </a:txBody>
                  <a:tcPr anchor="ctr"/>
                </a:tc>
              </a:tr>
              <a:tr h="650671">
                <a:tc>
                  <a:txBody>
                    <a:bodyPr/>
                    <a:lstStyle/>
                    <a:p>
                      <a:r>
                        <a:rPr lang="en-US" dirty="0" smtClean="0"/>
                        <a:t>Liberal</a:t>
                      </a:r>
                      <a:endParaRPr lang="en-US" dirty="0"/>
                    </a:p>
                  </a:txBody>
                  <a:tcPr anchor="ctr"/>
                </a:tc>
                <a:tc>
                  <a:txBody>
                    <a:bodyPr/>
                    <a:lstStyle/>
                    <a:p>
                      <a:pPr algn="ctr"/>
                      <a:r>
                        <a:rPr lang="en-US" dirty="0" smtClean="0"/>
                        <a:t>19</a:t>
                      </a:r>
                      <a:endParaRPr lang="en-US" dirty="0"/>
                    </a:p>
                  </a:txBody>
                  <a:tcPr anchor="ctr"/>
                </a:tc>
                <a:tc>
                  <a:txBody>
                    <a:bodyPr/>
                    <a:lstStyle/>
                    <a:p>
                      <a:pPr algn="ctr"/>
                      <a:r>
                        <a:rPr lang="en-US" dirty="0" smtClean="0"/>
                        <a:t>11</a:t>
                      </a:r>
                      <a:endParaRPr lang="en-US" dirty="0"/>
                    </a:p>
                  </a:txBody>
                  <a:tcPr anchor="ctr"/>
                </a:tc>
                <a:tc>
                  <a:txBody>
                    <a:bodyPr/>
                    <a:lstStyle/>
                    <a:p>
                      <a:pPr algn="ctr"/>
                      <a:r>
                        <a:rPr lang="en-US" dirty="0" smtClean="0"/>
                        <a:t>40</a:t>
                      </a:r>
                      <a:endParaRPr lang="en-US" dirty="0"/>
                    </a:p>
                  </a:txBody>
                  <a:tcPr anchor="ctr">
                    <a:solidFill>
                      <a:srgbClr val="FFFF00"/>
                    </a:solidFill>
                  </a:tcPr>
                </a:tc>
                <a:tc>
                  <a:txBody>
                    <a:bodyPr/>
                    <a:lstStyle/>
                    <a:p>
                      <a:pPr algn="ctr"/>
                      <a:r>
                        <a:rPr lang="en-US" dirty="0" smtClean="0"/>
                        <a:t>54</a:t>
                      </a:r>
                      <a:endParaRPr lang="en-US" dirty="0"/>
                    </a:p>
                  </a:txBody>
                  <a:tcPr anchor="ctr">
                    <a:solidFill>
                      <a:srgbClr val="FFFF00"/>
                    </a:solidFill>
                  </a:tcPr>
                </a:tc>
              </a:tr>
              <a:tr h="650671">
                <a:tc>
                  <a:txBody>
                    <a:bodyPr/>
                    <a:lstStyle/>
                    <a:p>
                      <a:r>
                        <a:rPr lang="en-US" dirty="0" smtClean="0"/>
                        <a:t>BQ</a:t>
                      </a:r>
                      <a:endParaRPr lang="en-US" dirty="0"/>
                    </a:p>
                  </a:txBody>
                  <a:tcPr anchor="ctr"/>
                </a:tc>
                <a:tc>
                  <a:txBody>
                    <a:bodyPr/>
                    <a:lstStyle/>
                    <a:p>
                      <a:pPr algn="ctr"/>
                      <a:r>
                        <a:rPr lang="en-US" dirty="0" smtClean="0"/>
                        <a:t>6</a:t>
                      </a:r>
                      <a:endParaRPr lang="en-US" dirty="0"/>
                    </a:p>
                  </a:txBody>
                  <a:tcPr anchor="ctr"/>
                </a:tc>
                <a:tc>
                  <a:txBody>
                    <a:bodyPr/>
                    <a:lstStyle/>
                    <a:p>
                      <a:pPr algn="ctr"/>
                      <a:r>
                        <a:rPr lang="en-US" dirty="0" smtClean="0"/>
                        <a:t>1</a:t>
                      </a:r>
                      <a:endParaRPr lang="en-US" dirty="0"/>
                    </a:p>
                  </a:txBody>
                  <a:tcPr anchor="ctr"/>
                </a:tc>
                <a:tc>
                  <a:txBody>
                    <a:bodyPr/>
                    <a:lstStyle/>
                    <a:p>
                      <a:pPr algn="ctr"/>
                      <a:r>
                        <a:rPr lang="en-US" dirty="0" smtClean="0"/>
                        <a:t>5</a:t>
                      </a:r>
                      <a:endParaRPr lang="en-US" dirty="0"/>
                    </a:p>
                  </a:txBody>
                  <a:tcPr anchor="ctr"/>
                </a:tc>
                <a:tc>
                  <a:txBody>
                    <a:bodyPr/>
                    <a:lstStyle/>
                    <a:p>
                      <a:pPr algn="ctr"/>
                      <a:r>
                        <a:rPr lang="en-US" dirty="0" smtClean="0"/>
                        <a:t>3</a:t>
                      </a:r>
                      <a:endParaRPr lang="en-US" dirty="0"/>
                    </a:p>
                  </a:txBody>
                  <a:tcPr anchor="ctr"/>
                </a:tc>
              </a:tr>
              <a:tr h="641758">
                <a:tc>
                  <a:txBody>
                    <a:bodyPr/>
                    <a:lstStyle/>
                    <a:p>
                      <a:r>
                        <a:rPr lang="en-US" dirty="0" smtClean="0"/>
                        <a:t>Green</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0.3</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0.3</a:t>
                      </a:r>
                      <a:endParaRPr lang="en-US" dirty="0"/>
                    </a:p>
                  </a:txBody>
                  <a:tcPr anchor="ctr"/>
                </a:tc>
              </a:tr>
            </a:tbl>
          </a:graphicData>
        </a:graphic>
      </p:graphicFrame>
    </p:spTree>
    <p:extLst>
      <p:ext uri="{BB962C8B-B14F-4D97-AF65-F5344CB8AC3E}">
        <p14:creationId xmlns:p14="http://schemas.microsoft.com/office/powerpoint/2010/main" val="457368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t>Oil Sands Emission Limit </a:t>
            </a:r>
            <a:r>
              <a:rPr lang="en-US" dirty="0" smtClean="0"/>
              <a:t>Act</a:t>
            </a:r>
            <a:endParaRPr lang="en-US" dirty="0" smtClean="0"/>
          </a:p>
          <a:p>
            <a:r>
              <a:rPr lang="en-US" dirty="0" smtClean="0"/>
              <a:t>Canadian energy </a:t>
            </a:r>
            <a:r>
              <a:rPr lang="en-US" dirty="0" smtClean="0"/>
              <a:t>governance </a:t>
            </a:r>
          </a:p>
          <a:p>
            <a:pPr lvl="1"/>
            <a:r>
              <a:rPr lang="en-US" dirty="0" smtClean="0"/>
              <a:t>Federalism in Canada</a:t>
            </a:r>
          </a:p>
          <a:p>
            <a:pPr lvl="1"/>
            <a:r>
              <a:rPr lang="en-US" dirty="0" smtClean="0"/>
              <a:t>Case Study: NEP</a:t>
            </a:r>
            <a:endParaRPr lang="en-US" dirty="0" smtClean="0"/>
          </a:p>
          <a:p>
            <a:pPr lvl="1"/>
            <a:r>
              <a:rPr lang="en-US" dirty="0" smtClean="0"/>
              <a:t>Canadian (and BC) government</a:t>
            </a:r>
          </a:p>
          <a:p>
            <a:r>
              <a:rPr lang="en-US" dirty="0" smtClean="0"/>
              <a:t>Aboriginal rights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fontAlgn="auto">
              <a:spcAft>
                <a:spcPts val="0"/>
              </a:spcAft>
              <a:defRPr/>
            </a:pPr>
            <a:r>
              <a:rPr lang="en-US" dirty="0" smtClean="0"/>
              <a:t>Provincial Party Balance</a:t>
            </a:r>
          </a:p>
        </p:txBody>
      </p:sp>
      <p:sp>
        <p:nvSpPr>
          <p:cNvPr id="11267" name="Text Placeholder 6"/>
          <p:cNvSpPr>
            <a:spLocks noGrp="1"/>
          </p:cNvSpPr>
          <p:nvPr>
            <p:ph type="body" idx="1"/>
          </p:nvPr>
        </p:nvSpPr>
        <p:spPr>
          <a:xfrm>
            <a:off x="304800" y="1600200"/>
            <a:ext cx="4267200" cy="639763"/>
          </a:xfrm>
        </p:spPr>
        <p:txBody>
          <a:bodyPr>
            <a:normAutofit/>
          </a:bodyPr>
          <a:lstStyle/>
          <a:p>
            <a:r>
              <a:rPr lang="en-US" cap="none" dirty="0" smtClean="0"/>
              <a:t>BC – 85 SEATS</a:t>
            </a:r>
          </a:p>
        </p:txBody>
      </p:sp>
      <p:sp>
        <p:nvSpPr>
          <p:cNvPr id="47107" name="Content Placeholder 2"/>
          <p:cNvSpPr>
            <a:spLocks noGrp="1"/>
          </p:cNvSpPr>
          <p:nvPr>
            <p:ph sz="half" idx="2"/>
          </p:nvPr>
        </p:nvSpPr>
        <p:spPr>
          <a:xfrm>
            <a:off x="457200" y="2209800"/>
            <a:ext cx="4040188" cy="3951288"/>
          </a:xfrm>
        </p:spPr>
        <p:txBody>
          <a:bodyPr/>
          <a:lstStyle/>
          <a:p>
            <a:endParaRPr lang="en-US" dirty="0" smtClean="0"/>
          </a:p>
          <a:p>
            <a:r>
              <a:rPr lang="en-US" dirty="0" smtClean="0"/>
              <a:t>BC Liberal (49) - 58%</a:t>
            </a:r>
          </a:p>
          <a:p>
            <a:r>
              <a:rPr lang="en-US" dirty="0" smtClean="0"/>
              <a:t>New Democrat (34)</a:t>
            </a:r>
          </a:p>
          <a:p>
            <a:r>
              <a:rPr lang="en-US" dirty="0" smtClean="0"/>
              <a:t>Green (1)</a:t>
            </a:r>
          </a:p>
        </p:txBody>
      </p:sp>
      <p:sp>
        <p:nvSpPr>
          <p:cNvPr id="11269" name="Text Placeholder 7"/>
          <p:cNvSpPr>
            <a:spLocks noGrp="1"/>
          </p:cNvSpPr>
          <p:nvPr>
            <p:ph type="body" sz="quarter" idx="3"/>
          </p:nvPr>
        </p:nvSpPr>
        <p:spPr>
          <a:xfrm>
            <a:off x="5969000" y="1524000"/>
            <a:ext cx="4041775" cy="715963"/>
          </a:xfrm>
        </p:spPr>
        <p:txBody>
          <a:bodyPr rtlCol="0">
            <a:normAutofit/>
          </a:bodyPr>
          <a:lstStyle/>
          <a:p>
            <a:pPr fontAlgn="auto">
              <a:spcBef>
                <a:spcPts val="0"/>
              </a:spcBef>
              <a:spcAft>
                <a:spcPts val="0"/>
              </a:spcAft>
              <a:buFont typeface="Wingdings 2"/>
              <a:buNone/>
              <a:defRPr/>
            </a:pPr>
            <a:r>
              <a:rPr lang="en-US" dirty="0" smtClean="0"/>
              <a:t>Alberta – 87 seats</a:t>
            </a:r>
          </a:p>
        </p:txBody>
      </p:sp>
      <p:sp>
        <p:nvSpPr>
          <p:cNvPr id="47109" name="Content Placeholder 8"/>
          <p:cNvSpPr>
            <a:spLocks noGrp="1"/>
          </p:cNvSpPr>
          <p:nvPr>
            <p:ph sz="quarter" idx="4"/>
          </p:nvPr>
        </p:nvSpPr>
        <p:spPr>
          <a:xfrm>
            <a:off x="6096000" y="2362200"/>
            <a:ext cx="4041775" cy="3951288"/>
          </a:xfrm>
        </p:spPr>
        <p:txBody>
          <a:bodyPr/>
          <a:lstStyle/>
          <a:p>
            <a:r>
              <a:rPr lang="en-US" dirty="0"/>
              <a:t>NDP </a:t>
            </a:r>
            <a:r>
              <a:rPr lang="en-US" dirty="0" smtClean="0"/>
              <a:t>(54</a:t>
            </a:r>
            <a:r>
              <a:rPr lang="en-US" dirty="0"/>
              <a:t>) </a:t>
            </a:r>
            <a:r>
              <a:rPr lang="en-US" dirty="0" smtClean="0"/>
              <a:t>62%</a:t>
            </a:r>
          </a:p>
          <a:p>
            <a:r>
              <a:rPr lang="en-US" dirty="0" err="1"/>
              <a:t>Wildrose</a:t>
            </a:r>
            <a:r>
              <a:rPr lang="en-US" dirty="0"/>
              <a:t> </a:t>
            </a:r>
            <a:r>
              <a:rPr lang="en-US" dirty="0" smtClean="0"/>
              <a:t>(22) 25%</a:t>
            </a:r>
            <a:endParaRPr lang="en-US" dirty="0"/>
          </a:p>
          <a:p>
            <a:pPr eaLnBrk="1" hangingPunct="1"/>
            <a:r>
              <a:rPr lang="en-US" dirty="0" smtClean="0"/>
              <a:t>Conservatives (</a:t>
            </a:r>
            <a:r>
              <a:rPr lang="en-US" dirty="0"/>
              <a:t>8</a:t>
            </a:r>
            <a:r>
              <a:rPr lang="en-US" dirty="0" smtClean="0"/>
              <a:t>) 9%</a:t>
            </a:r>
            <a:endParaRPr lang="en-US" dirty="0"/>
          </a:p>
          <a:p>
            <a:pPr eaLnBrk="1" hangingPunct="1"/>
            <a:r>
              <a:rPr lang="en-US" dirty="0" smtClean="0"/>
              <a:t>Liberal (1) </a:t>
            </a:r>
          </a:p>
          <a:p>
            <a:pPr eaLnBrk="1" hangingPunct="1"/>
            <a:r>
              <a:rPr lang="en-US" dirty="0" smtClean="0"/>
              <a:t>Alberta Party (1)</a:t>
            </a:r>
          </a:p>
          <a:p>
            <a:pPr eaLnBrk="1" hangingPunct="1"/>
            <a:r>
              <a:rPr lang="en-US" dirty="0" smtClean="0"/>
              <a:t>Vacant (1)</a:t>
            </a:r>
            <a:endParaRPr lang="en-US" dirty="0"/>
          </a:p>
        </p:txBody>
      </p:sp>
      <p:sp>
        <p:nvSpPr>
          <p:cNvPr id="11271" name="Date Placeholder 3"/>
          <p:cNvSpPr>
            <a:spLocks noGrp="1"/>
          </p:cNvSpPr>
          <p:nvPr>
            <p:ph type="dt" sz="half" idx="10"/>
          </p:nvPr>
        </p:nvSpPr>
        <p:spPr/>
        <p:txBody>
          <a:bodyPr/>
          <a:lstStyle/>
          <a:p>
            <a:pPr>
              <a:defRPr/>
            </a:pPr>
            <a:endParaRPr lang="en-CA" dirty="0"/>
          </a:p>
        </p:txBody>
      </p:sp>
      <p:sp>
        <p:nvSpPr>
          <p:cNvPr id="11272" name="Footer Placeholder 4"/>
          <p:cNvSpPr>
            <a:spLocks noGrp="1"/>
          </p:cNvSpPr>
          <p:nvPr>
            <p:ph type="ftr" sz="quarter" idx="11"/>
          </p:nvPr>
        </p:nvSpPr>
        <p:spPr/>
        <p:txBody>
          <a:bodyPr/>
          <a:lstStyle/>
          <a:p>
            <a:pPr>
              <a:defRPr/>
            </a:pPr>
            <a:r>
              <a:rPr lang="en-CA"/>
              <a:t>Sustainable Energy Policy</a:t>
            </a:r>
          </a:p>
        </p:txBody>
      </p:sp>
      <p:sp>
        <p:nvSpPr>
          <p:cNvPr id="11273" name="Slide Number Placeholder 5"/>
          <p:cNvSpPr>
            <a:spLocks noGrp="1"/>
          </p:cNvSpPr>
          <p:nvPr>
            <p:ph type="sldNum" sz="quarter" idx="12"/>
          </p:nvPr>
        </p:nvSpPr>
        <p:spPr/>
        <p:txBody>
          <a:bodyPr/>
          <a:lstStyle/>
          <a:p>
            <a:pPr>
              <a:defRPr/>
            </a:pPr>
            <a:fld id="{81CE2BC8-8731-4716-A9ED-DAF6C5740DDB}" type="slidenum">
              <a:rPr lang="en-CA"/>
              <a:pPr>
                <a:defRPr/>
              </a:pPr>
              <a:t>30</a:t>
            </a:fld>
            <a:endParaRPr lang="en-CA"/>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889" t="44589" r="57222" b="16985"/>
          <a:stretch/>
        </p:blipFill>
        <p:spPr>
          <a:xfrm>
            <a:off x="2438400" y="4487333"/>
            <a:ext cx="3556000" cy="2345267"/>
          </a:xfrm>
          <a:prstGeom prst="rect">
            <a:avLst/>
          </a:prstGeom>
        </p:spPr>
      </p:pic>
    </p:spTree>
    <p:extLst>
      <p:ext uri="{BB962C8B-B14F-4D97-AF65-F5344CB8AC3E}">
        <p14:creationId xmlns:p14="http://schemas.microsoft.com/office/powerpoint/2010/main" val="3980086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a:xfrm>
            <a:off x="228600" y="304800"/>
            <a:ext cx="8686800" cy="1143000"/>
          </a:xfrm>
        </p:spPr>
        <p:txBody>
          <a:bodyPr>
            <a:normAutofit/>
          </a:bodyPr>
          <a:lstStyle/>
          <a:p>
            <a:pPr fontAlgn="auto">
              <a:spcBef>
                <a:spcPts val="500"/>
              </a:spcBef>
              <a:spcAft>
                <a:spcPts val="500"/>
              </a:spcAft>
              <a:defRPr/>
            </a:pPr>
            <a:r>
              <a:rPr lang="en-US" sz="4000" dirty="0" smtClean="0"/>
              <a:t>Forms of Law</a:t>
            </a:r>
          </a:p>
        </p:txBody>
      </p:sp>
      <p:sp>
        <p:nvSpPr>
          <p:cNvPr id="14342" name="Rectangle 3"/>
          <p:cNvSpPr>
            <a:spLocks noGrp="1" noChangeArrowheads="1"/>
          </p:cNvSpPr>
          <p:nvPr>
            <p:ph idx="1"/>
          </p:nvPr>
        </p:nvSpPr>
        <p:spPr>
          <a:xfrm>
            <a:off x="838200" y="1447800"/>
            <a:ext cx="7772400" cy="4114800"/>
          </a:xfrm>
        </p:spPr>
        <p:txBody>
          <a:bodyPr rtlCol="0">
            <a:normAutofit fontScale="92500" lnSpcReduction="20000"/>
          </a:bodyPr>
          <a:lstStyle/>
          <a:p>
            <a:pPr marL="438912" indent="-320040" fontAlgn="auto">
              <a:spcBef>
                <a:spcPts val="500"/>
              </a:spcBef>
              <a:spcAft>
                <a:spcPts val="500"/>
              </a:spcAft>
              <a:buFontTx/>
              <a:buNone/>
              <a:defRPr/>
            </a:pPr>
            <a:r>
              <a:rPr lang="en-US" sz="2800" dirty="0" smtClean="0"/>
              <a:t>statute</a:t>
            </a:r>
          </a:p>
          <a:p>
            <a:pPr marL="731520" lvl="1" indent="-274320" fontAlgn="auto">
              <a:spcBef>
                <a:spcPts val="500"/>
              </a:spcBef>
              <a:spcAft>
                <a:spcPts val="500"/>
              </a:spcAft>
              <a:buFontTx/>
              <a:buNone/>
              <a:defRPr/>
            </a:pPr>
            <a:r>
              <a:rPr lang="en-US" sz="2400" dirty="0" smtClean="0"/>
              <a:t>enabling legislation</a:t>
            </a:r>
          </a:p>
          <a:p>
            <a:pPr marL="731520" lvl="1" indent="-274320" fontAlgn="auto">
              <a:spcBef>
                <a:spcPts val="500"/>
              </a:spcBef>
              <a:spcAft>
                <a:spcPts val="500"/>
              </a:spcAft>
              <a:buFontTx/>
              <a:buNone/>
              <a:defRPr/>
            </a:pPr>
            <a:r>
              <a:rPr lang="en-US" sz="2400" dirty="0" smtClean="0">
                <a:hlinkClick r:id="rId3"/>
              </a:rPr>
              <a:t>Act of legislature</a:t>
            </a:r>
            <a:endParaRPr lang="en-US" sz="2400" dirty="0" smtClean="0"/>
          </a:p>
          <a:p>
            <a:pPr marL="438912" indent="-320040" fontAlgn="auto">
              <a:spcBef>
                <a:spcPts val="500"/>
              </a:spcBef>
              <a:spcAft>
                <a:spcPts val="500"/>
              </a:spcAft>
              <a:buFontTx/>
              <a:buNone/>
              <a:defRPr/>
            </a:pPr>
            <a:r>
              <a:rPr lang="en-US" sz="2800" dirty="0" smtClean="0"/>
              <a:t>regulation</a:t>
            </a:r>
          </a:p>
          <a:p>
            <a:pPr marL="731520" lvl="1" indent="-274320" fontAlgn="auto">
              <a:spcBef>
                <a:spcPts val="500"/>
              </a:spcBef>
              <a:spcAft>
                <a:spcPts val="500"/>
              </a:spcAft>
              <a:buFontTx/>
              <a:buNone/>
              <a:defRPr/>
            </a:pPr>
            <a:r>
              <a:rPr lang="en-US" sz="2400" dirty="0" smtClean="0"/>
              <a:t>delegated legislation</a:t>
            </a:r>
          </a:p>
          <a:p>
            <a:pPr marL="731520" lvl="1" indent="-274320" fontAlgn="auto">
              <a:spcBef>
                <a:spcPts val="500"/>
              </a:spcBef>
              <a:spcAft>
                <a:spcPts val="500"/>
              </a:spcAft>
              <a:buFontTx/>
              <a:buNone/>
              <a:defRPr/>
            </a:pPr>
            <a:r>
              <a:rPr lang="en-US" sz="2400" dirty="0" smtClean="0">
                <a:hlinkClick r:id="rId4"/>
              </a:rPr>
              <a:t>order in council</a:t>
            </a:r>
            <a:endParaRPr lang="en-US" sz="2400" dirty="0" smtClean="0"/>
          </a:p>
          <a:p>
            <a:pPr marL="731520" lvl="1" indent="-274320" fontAlgn="auto">
              <a:spcBef>
                <a:spcPts val="500"/>
              </a:spcBef>
              <a:spcAft>
                <a:spcPts val="500"/>
              </a:spcAft>
              <a:buFontTx/>
              <a:buNone/>
              <a:defRPr/>
            </a:pPr>
            <a:r>
              <a:rPr lang="en-US" sz="2400" dirty="0" smtClean="0"/>
              <a:t>cabinet (informal)</a:t>
            </a:r>
          </a:p>
          <a:p>
            <a:pPr marL="731520" lvl="1" indent="-274320" fontAlgn="auto">
              <a:spcBef>
                <a:spcPts val="500"/>
              </a:spcBef>
              <a:spcAft>
                <a:spcPts val="500"/>
              </a:spcAft>
              <a:buFontTx/>
              <a:buNone/>
              <a:defRPr/>
            </a:pPr>
            <a:r>
              <a:rPr lang="en-US" sz="2400" dirty="0" smtClean="0"/>
              <a:t>lieutenant governor (formal) </a:t>
            </a:r>
          </a:p>
          <a:p>
            <a:pPr marL="438912" indent="-320040" fontAlgn="auto">
              <a:spcBef>
                <a:spcPts val="500"/>
              </a:spcBef>
              <a:spcAft>
                <a:spcPts val="500"/>
              </a:spcAft>
              <a:buFontTx/>
              <a:buNone/>
              <a:defRPr/>
            </a:pPr>
            <a:r>
              <a:rPr lang="en-US" sz="2800" dirty="0" smtClean="0"/>
              <a:t>contracts, permits</a:t>
            </a:r>
            <a:br>
              <a:rPr lang="en-US" sz="2800" dirty="0" smtClean="0"/>
            </a:br>
            <a:endParaRPr lang="en-US" sz="2800" dirty="0" smtClean="0"/>
          </a:p>
        </p:txBody>
      </p:sp>
      <p:sp>
        <p:nvSpPr>
          <p:cNvPr id="14338" name="Date Placeholder 3"/>
          <p:cNvSpPr>
            <a:spLocks noGrp="1"/>
          </p:cNvSpPr>
          <p:nvPr>
            <p:ph type="dt" sz="half" idx="10"/>
          </p:nvPr>
        </p:nvSpPr>
        <p:spPr/>
        <p:txBody>
          <a:bodyPr/>
          <a:lstStyle/>
          <a:p>
            <a:pPr>
              <a:defRPr/>
            </a:pPr>
            <a:endParaRPr lang="en-US" dirty="0"/>
          </a:p>
        </p:txBody>
      </p:sp>
      <p:sp>
        <p:nvSpPr>
          <p:cNvPr id="14339" name="Footer Placeholder 4"/>
          <p:cNvSpPr>
            <a:spLocks noGrp="1"/>
          </p:cNvSpPr>
          <p:nvPr>
            <p:ph type="ftr" sz="quarter" idx="11"/>
          </p:nvPr>
        </p:nvSpPr>
        <p:spPr/>
        <p:txBody>
          <a:bodyPr/>
          <a:lstStyle/>
          <a:p>
            <a:pPr>
              <a:defRPr/>
            </a:pPr>
            <a:endParaRPr lang="en-US"/>
          </a:p>
        </p:txBody>
      </p:sp>
      <p:sp>
        <p:nvSpPr>
          <p:cNvPr id="14340" name="Slide Number Placeholder 5"/>
          <p:cNvSpPr>
            <a:spLocks noGrp="1"/>
          </p:cNvSpPr>
          <p:nvPr>
            <p:ph type="sldNum" sz="quarter" idx="12"/>
          </p:nvPr>
        </p:nvSpPr>
        <p:spPr/>
        <p:txBody>
          <a:bodyPr/>
          <a:lstStyle/>
          <a:p>
            <a:pPr>
              <a:defRPr/>
            </a:pPr>
            <a:fld id="{73128B18-515C-4CF8-AC54-3351F7038A8E}" type="slidenum">
              <a:rPr lang="en-US"/>
              <a:pPr>
                <a:defRPr/>
              </a:pPr>
              <a:t>31</a:t>
            </a:fld>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850" y="2057400"/>
            <a:ext cx="4095750" cy="3295650"/>
          </a:xfrm>
          <a:prstGeom prst="rect">
            <a:avLst/>
          </a:prstGeom>
        </p:spPr>
      </p:pic>
    </p:spTree>
    <p:extLst>
      <p:ext uri="{BB962C8B-B14F-4D97-AF65-F5344CB8AC3E}">
        <p14:creationId xmlns:p14="http://schemas.microsoft.com/office/powerpoint/2010/main" val="1360886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7" name="Rectangle 2"/>
          <p:cNvSpPr>
            <a:spLocks noGrp="1" noChangeArrowheads="1"/>
          </p:cNvSpPr>
          <p:nvPr>
            <p:ph type="title"/>
          </p:nvPr>
        </p:nvSpPr>
        <p:spPr/>
        <p:txBody>
          <a:bodyPr>
            <a:normAutofit/>
          </a:bodyPr>
          <a:lstStyle/>
          <a:p>
            <a:pPr fontAlgn="auto">
              <a:spcAft>
                <a:spcPts val="0"/>
              </a:spcAft>
              <a:defRPr/>
            </a:pPr>
            <a:r>
              <a:rPr lang="en-US" sz="4800" dirty="0" smtClean="0"/>
              <a:t>Judicial Branch</a:t>
            </a:r>
          </a:p>
        </p:txBody>
      </p:sp>
      <p:sp>
        <p:nvSpPr>
          <p:cNvPr id="48133" name="Rectangle 3"/>
          <p:cNvSpPr>
            <a:spLocks noGrp="1" noChangeArrowheads="1"/>
          </p:cNvSpPr>
          <p:nvPr>
            <p:ph idx="1"/>
          </p:nvPr>
        </p:nvSpPr>
        <p:spPr>
          <a:xfrm>
            <a:off x="685800" y="1981200"/>
            <a:ext cx="4572000" cy="4114800"/>
          </a:xfrm>
        </p:spPr>
        <p:txBody>
          <a:bodyPr>
            <a:normAutofit fontScale="92500"/>
          </a:bodyPr>
          <a:lstStyle/>
          <a:p>
            <a:r>
              <a:rPr lang="en-US" dirty="0" smtClean="0"/>
              <a:t>Provincial Courts</a:t>
            </a:r>
          </a:p>
          <a:p>
            <a:r>
              <a:rPr lang="en-US" dirty="0" smtClean="0"/>
              <a:t>Federal Court of Appeals</a:t>
            </a:r>
          </a:p>
          <a:p>
            <a:r>
              <a:rPr lang="en-US" dirty="0" smtClean="0"/>
              <a:t>Supreme Court of Canada</a:t>
            </a:r>
          </a:p>
          <a:p>
            <a:r>
              <a:rPr lang="en-US" dirty="0" smtClean="0"/>
              <a:t>Very little role in energy policy except for aboriginal rights </a:t>
            </a:r>
            <a:br>
              <a:rPr lang="en-US" dirty="0" smtClean="0"/>
            </a:br>
            <a:endParaRPr lang="en-US" dirty="0" smtClean="0"/>
          </a:p>
        </p:txBody>
      </p:sp>
      <p:sp>
        <p:nvSpPr>
          <p:cNvPr id="13314" name="Date Placeholder 3"/>
          <p:cNvSpPr>
            <a:spLocks noGrp="1"/>
          </p:cNvSpPr>
          <p:nvPr>
            <p:ph type="dt" sz="half" idx="10"/>
          </p:nvPr>
        </p:nvSpPr>
        <p:spPr/>
        <p:txBody>
          <a:bodyPr/>
          <a:lstStyle/>
          <a:p>
            <a:pPr>
              <a:defRPr/>
            </a:pPr>
            <a:endParaRPr lang="en-US" dirty="0"/>
          </a:p>
        </p:txBody>
      </p:sp>
      <p:sp>
        <p:nvSpPr>
          <p:cNvPr id="13315" name="Footer Placeholder 4"/>
          <p:cNvSpPr>
            <a:spLocks noGrp="1"/>
          </p:cNvSpPr>
          <p:nvPr>
            <p:ph type="ftr" sz="quarter" idx="11"/>
          </p:nvPr>
        </p:nvSpPr>
        <p:spPr/>
        <p:txBody>
          <a:bodyPr/>
          <a:lstStyle/>
          <a:p>
            <a:pPr>
              <a:defRPr/>
            </a:pPr>
            <a:endParaRPr lang="en-US"/>
          </a:p>
        </p:txBody>
      </p:sp>
      <p:sp>
        <p:nvSpPr>
          <p:cNvPr id="13316" name="Slide Number Placeholder 5"/>
          <p:cNvSpPr>
            <a:spLocks noGrp="1"/>
          </p:cNvSpPr>
          <p:nvPr>
            <p:ph type="sldNum" sz="quarter" idx="12"/>
          </p:nvPr>
        </p:nvSpPr>
        <p:spPr/>
        <p:txBody>
          <a:bodyPr/>
          <a:lstStyle/>
          <a:p>
            <a:pPr>
              <a:defRPr/>
            </a:pPr>
            <a:fld id="{3E1207FD-76CE-441E-9667-A1E0BCD325CA}" type="slidenum">
              <a:rPr lang="en-US"/>
              <a:pPr>
                <a:defRPr/>
              </a:pPr>
              <a:t>32</a:t>
            </a:fld>
            <a:endParaRPr lang="en-US"/>
          </a:p>
        </p:txBody>
      </p:sp>
      <p:pic>
        <p:nvPicPr>
          <p:cNvPr id="48134" name="Picture 5" descr="law courts"/>
          <p:cNvPicPr>
            <a:picLocks noChangeAspect="1" noChangeArrowheads="1"/>
          </p:cNvPicPr>
          <p:nvPr/>
        </p:nvPicPr>
        <p:blipFill>
          <a:blip r:embed="rId2" cstate="print"/>
          <a:srcRect/>
          <a:stretch>
            <a:fillRect/>
          </a:stretch>
        </p:blipFill>
        <p:spPr bwMode="auto">
          <a:xfrm>
            <a:off x="5257800" y="2514600"/>
            <a:ext cx="3289300" cy="2235200"/>
          </a:xfrm>
          <a:prstGeom prst="rect">
            <a:avLst/>
          </a:prstGeom>
          <a:noFill/>
          <a:ln w="9525">
            <a:noFill/>
            <a:miter lim="800000"/>
            <a:headEnd/>
            <a:tailEnd/>
          </a:ln>
        </p:spPr>
      </p:pic>
    </p:spTree>
    <p:extLst>
      <p:ext uri="{BB962C8B-B14F-4D97-AF65-F5344CB8AC3E}">
        <p14:creationId xmlns:p14="http://schemas.microsoft.com/office/powerpoint/2010/main" val="21002378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p:txBody>
          <a:bodyPr/>
          <a:lstStyle/>
          <a:p>
            <a:pPr fontAlgn="auto">
              <a:spcAft>
                <a:spcPts val="0"/>
              </a:spcAft>
              <a:defRPr/>
            </a:pPr>
            <a:r>
              <a:rPr lang="en-US" dirty="0" smtClean="0"/>
              <a:t>Bureaucracy</a:t>
            </a:r>
          </a:p>
        </p:txBody>
      </p:sp>
      <p:sp>
        <p:nvSpPr>
          <p:cNvPr id="52229" name="Rectangle 5"/>
          <p:cNvSpPr>
            <a:spLocks noGrp="1" noChangeArrowheads="1"/>
          </p:cNvSpPr>
          <p:nvPr>
            <p:ph idx="1"/>
          </p:nvPr>
        </p:nvSpPr>
        <p:spPr>
          <a:xfrm>
            <a:off x="457200" y="1774825"/>
            <a:ext cx="6493171" cy="4625975"/>
          </a:xfrm>
        </p:spPr>
        <p:txBody>
          <a:bodyPr>
            <a:normAutofit/>
          </a:bodyPr>
          <a:lstStyle/>
          <a:p>
            <a:r>
              <a:rPr lang="en-US" dirty="0" smtClean="0"/>
              <a:t>Ministers (elected)</a:t>
            </a:r>
          </a:p>
          <a:p>
            <a:r>
              <a:rPr lang="en-US" dirty="0" smtClean="0"/>
              <a:t>Appointed Officials (bureaucrats)</a:t>
            </a:r>
          </a:p>
          <a:p>
            <a:r>
              <a:rPr lang="en-US" dirty="0" smtClean="0"/>
              <a:t>Special type:  Independent regulatory commission</a:t>
            </a:r>
          </a:p>
        </p:txBody>
      </p:sp>
      <p:sp>
        <p:nvSpPr>
          <p:cNvPr id="16386" name="Date Placeholder 3"/>
          <p:cNvSpPr>
            <a:spLocks noGrp="1"/>
          </p:cNvSpPr>
          <p:nvPr>
            <p:ph type="dt" sz="half" idx="10"/>
          </p:nvPr>
        </p:nvSpPr>
        <p:spPr/>
        <p:txBody>
          <a:bodyPr/>
          <a:lstStyle/>
          <a:p>
            <a:pPr>
              <a:defRPr/>
            </a:pPr>
            <a:endParaRPr lang="en-US" dirty="0"/>
          </a:p>
        </p:txBody>
      </p:sp>
      <p:sp>
        <p:nvSpPr>
          <p:cNvPr id="16387" name="Footer Placeholder 4"/>
          <p:cNvSpPr>
            <a:spLocks noGrp="1"/>
          </p:cNvSpPr>
          <p:nvPr>
            <p:ph type="ftr" sz="quarter" idx="11"/>
          </p:nvPr>
        </p:nvSpPr>
        <p:spPr/>
        <p:txBody>
          <a:bodyPr/>
          <a:lstStyle/>
          <a:p>
            <a:pPr>
              <a:defRPr/>
            </a:pPr>
            <a:endParaRPr lang="en-US"/>
          </a:p>
        </p:txBody>
      </p:sp>
      <p:sp>
        <p:nvSpPr>
          <p:cNvPr id="16388" name="Slide Number Placeholder 5"/>
          <p:cNvSpPr>
            <a:spLocks noGrp="1"/>
          </p:cNvSpPr>
          <p:nvPr>
            <p:ph type="sldNum" sz="quarter" idx="12"/>
          </p:nvPr>
        </p:nvSpPr>
        <p:spPr/>
        <p:txBody>
          <a:bodyPr/>
          <a:lstStyle/>
          <a:p>
            <a:pPr>
              <a:defRPr/>
            </a:pPr>
            <a:fld id="{40EAD1E5-F128-4555-BC0A-ABE40CE63F43}" type="slidenum">
              <a:rPr lang="en-US"/>
              <a:pPr>
                <a:defRPr/>
              </a:pPr>
              <a:t>33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0" y="3657600"/>
            <a:ext cx="4229100" cy="2819400"/>
          </a:xfrm>
          <a:prstGeom prst="rect">
            <a:avLst/>
          </a:prstGeom>
        </p:spPr>
      </p:pic>
    </p:spTree>
    <p:extLst>
      <p:ext uri="{BB962C8B-B14F-4D97-AF65-F5344CB8AC3E}">
        <p14:creationId xmlns:p14="http://schemas.microsoft.com/office/powerpoint/2010/main" val="716030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rgbClr val="FFC000"/>
          </a:solidFill>
        </p:spPr>
        <p:txBody>
          <a:bodyPr/>
          <a:lstStyle/>
          <a:p>
            <a:pPr fontAlgn="auto">
              <a:spcAft>
                <a:spcPts val="0"/>
              </a:spcAft>
              <a:defRPr/>
            </a:pPr>
            <a:r>
              <a:rPr lang="en-US" dirty="0" smtClean="0"/>
              <a:t>Essential Elements of Authority</a:t>
            </a:r>
          </a:p>
        </p:txBody>
      </p:sp>
      <p:sp>
        <p:nvSpPr>
          <p:cNvPr id="55298" name="Content Placeholder 2"/>
          <p:cNvSpPr>
            <a:spLocks noGrp="1"/>
          </p:cNvSpPr>
          <p:nvPr>
            <p:ph sz="half" idx="1"/>
          </p:nvPr>
        </p:nvSpPr>
        <p:spPr/>
        <p:txBody>
          <a:bodyPr/>
          <a:lstStyle/>
          <a:p>
            <a:r>
              <a:rPr lang="en-US" sz="3600" dirty="0" smtClean="0"/>
              <a:t>Division of powers</a:t>
            </a:r>
          </a:p>
          <a:p>
            <a:r>
              <a:rPr lang="en-US" sz="3600" dirty="0" smtClean="0"/>
              <a:t>Head of state</a:t>
            </a:r>
          </a:p>
          <a:p>
            <a:r>
              <a:rPr lang="en-US" sz="3600" dirty="0" smtClean="0"/>
              <a:t>PM or premier</a:t>
            </a:r>
          </a:p>
          <a:p>
            <a:r>
              <a:rPr lang="en-US" sz="3600" dirty="0" smtClean="0"/>
              <a:t>Cabinet</a:t>
            </a:r>
          </a:p>
          <a:p>
            <a:r>
              <a:rPr lang="en-US" sz="3600" dirty="0" smtClean="0"/>
              <a:t>Members of legislature</a:t>
            </a:r>
          </a:p>
          <a:p>
            <a:endParaRPr lang="en-US" dirty="0" smtClean="0"/>
          </a:p>
          <a:p>
            <a:endParaRPr lang="en-US" dirty="0" smtClean="0"/>
          </a:p>
        </p:txBody>
      </p:sp>
      <p:sp>
        <p:nvSpPr>
          <p:cNvPr id="55299" name="Content Placeholder 3"/>
          <p:cNvSpPr>
            <a:spLocks noGrp="1"/>
          </p:cNvSpPr>
          <p:nvPr>
            <p:ph sz="half" idx="2"/>
          </p:nvPr>
        </p:nvSpPr>
        <p:spPr/>
        <p:txBody>
          <a:bodyPr/>
          <a:lstStyle/>
          <a:p>
            <a:r>
              <a:rPr lang="en-US" sz="4000" dirty="0" smtClean="0"/>
              <a:t>Legislatures</a:t>
            </a:r>
          </a:p>
          <a:p>
            <a:r>
              <a:rPr lang="en-US" sz="4000" dirty="0" smtClean="0"/>
              <a:t>Minister</a:t>
            </a:r>
          </a:p>
          <a:p>
            <a:r>
              <a:rPr lang="en-US" sz="4000" dirty="0" smtClean="0"/>
              <a:t>Appointed officials</a:t>
            </a:r>
          </a:p>
          <a:p>
            <a:r>
              <a:rPr lang="en-US" sz="4000" dirty="0" smtClean="0"/>
              <a:t>Agencies</a:t>
            </a:r>
          </a:p>
          <a:p>
            <a:r>
              <a:rPr lang="en-US" sz="4000" dirty="0" smtClean="0"/>
              <a:t>Courts</a:t>
            </a:r>
          </a:p>
          <a:p>
            <a:pPr>
              <a:buFontTx/>
              <a:buNone/>
            </a:pPr>
            <a:endParaRPr lang="en-US" dirty="0" smtClean="0"/>
          </a:p>
        </p:txBody>
      </p:sp>
      <p:sp>
        <p:nvSpPr>
          <p:cNvPr id="20485" name="Date Placeholder 4"/>
          <p:cNvSpPr>
            <a:spLocks noGrp="1"/>
          </p:cNvSpPr>
          <p:nvPr>
            <p:ph type="dt" sz="half" idx="10"/>
          </p:nvPr>
        </p:nvSpPr>
        <p:spPr/>
        <p:txBody>
          <a:bodyPr/>
          <a:lstStyle/>
          <a:p>
            <a:pPr>
              <a:defRPr/>
            </a:pPr>
            <a:endParaRPr lang="en-CA" dirty="0"/>
          </a:p>
        </p:txBody>
      </p:sp>
      <p:sp>
        <p:nvSpPr>
          <p:cNvPr id="20486" name="Footer Placeholder 5"/>
          <p:cNvSpPr>
            <a:spLocks noGrp="1"/>
          </p:cNvSpPr>
          <p:nvPr>
            <p:ph type="ftr" sz="quarter" idx="11"/>
          </p:nvPr>
        </p:nvSpPr>
        <p:spPr/>
        <p:txBody>
          <a:bodyPr/>
          <a:lstStyle/>
          <a:p>
            <a:pPr>
              <a:defRPr/>
            </a:pPr>
            <a:r>
              <a:rPr lang="en-CA"/>
              <a:t>Sustainable Energy Policy</a:t>
            </a:r>
          </a:p>
        </p:txBody>
      </p:sp>
      <p:sp>
        <p:nvSpPr>
          <p:cNvPr id="20487" name="Slide Number Placeholder 6"/>
          <p:cNvSpPr>
            <a:spLocks noGrp="1"/>
          </p:cNvSpPr>
          <p:nvPr>
            <p:ph type="sldNum" sz="quarter" idx="12"/>
          </p:nvPr>
        </p:nvSpPr>
        <p:spPr/>
        <p:txBody>
          <a:bodyPr/>
          <a:lstStyle/>
          <a:p>
            <a:pPr>
              <a:defRPr/>
            </a:pPr>
            <a:fld id="{C0DA3E67-5D53-469E-8E1B-E164EEEFE5D4}" type="slidenum">
              <a:rPr lang="en-CA"/>
              <a:pPr>
                <a:defRPr/>
              </a:pPr>
              <a:t>34</a:t>
            </a:fld>
            <a:endParaRPr lang="en-CA"/>
          </a:p>
        </p:txBody>
      </p:sp>
    </p:spTree>
    <p:extLst>
      <p:ext uri="{BB962C8B-B14F-4D97-AF65-F5344CB8AC3E}">
        <p14:creationId xmlns:p14="http://schemas.microsoft.com/office/powerpoint/2010/main" val="3046822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CA" smtClean="0"/>
              <a:t>January 15, 2009</a:t>
            </a:r>
            <a:endParaRPr lang="en-CA"/>
          </a:p>
        </p:txBody>
      </p:sp>
      <p:sp>
        <p:nvSpPr>
          <p:cNvPr id="4" name="Footer Placeholder 3"/>
          <p:cNvSpPr>
            <a:spLocks noGrp="1"/>
          </p:cNvSpPr>
          <p:nvPr>
            <p:ph type="ftr" sz="quarter" idx="11"/>
          </p:nvPr>
        </p:nvSpPr>
        <p:spPr/>
        <p:txBody>
          <a:bodyPr/>
          <a:lstStyle/>
          <a:p>
            <a:pPr>
              <a:defRPr/>
            </a:pPr>
            <a:r>
              <a:rPr lang="en-CA" smtClean="0"/>
              <a:t>Sustainable Energy Policy</a:t>
            </a:r>
            <a:endParaRPr lang="en-CA"/>
          </a:p>
        </p:txBody>
      </p:sp>
      <p:sp>
        <p:nvSpPr>
          <p:cNvPr id="5" name="Slide Number Placeholder 4"/>
          <p:cNvSpPr>
            <a:spLocks noGrp="1"/>
          </p:cNvSpPr>
          <p:nvPr>
            <p:ph type="sldNum" sz="quarter" idx="12"/>
          </p:nvPr>
        </p:nvSpPr>
        <p:spPr/>
        <p:txBody>
          <a:bodyPr/>
          <a:lstStyle/>
          <a:p>
            <a:pPr>
              <a:defRPr/>
            </a:pPr>
            <a:fld id="{C57DA112-21A6-4BB8-9352-CF22B6843490}" type="slidenum">
              <a:rPr lang="en-CA" smtClean="0"/>
              <a:pPr>
                <a:defRPr/>
              </a:pPr>
              <a:t>35</a:t>
            </a:fld>
            <a:endParaRPr lang="en-CA"/>
          </a:p>
        </p:txBody>
      </p:sp>
      <p:sp>
        <p:nvSpPr>
          <p:cNvPr id="2" name="Title 1"/>
          <p:cNvSpPr>
            <a:spLocks noGrp="1"/>
          </p:cNvSpPr>
          <p:nvPr>
            <p:ph type="title" idx="4294967295"/>
          </p:nvPr>
        </p:nvSpPr>
        <p:spPr>
          <a:xfrm>
            <a:off x="0" y="152400"/>
            <a:ext cx="8229600" cy="1250950"/>
          </a:xfrm>
        </p:spPr>
        <p:txBody>
          <a:bodyPr/>
          <a:lstStyle/>
          <a:p>
            <a:r>
              <a:rPr lang="en-US" dirty="0" smtClean="0"/>
              <a:t>Diagram</a:t>
            </a:r>
            <a:endParaRPr lang="en-US" dirty="0"/>
          </a:p>
        </p:txBody>
      </p:sp>
      <p:pic>
        <p:nvPicPr>
          <p:cNvPr id="7" name="Picture 6" descr="Governance Structure Diagram_Page_1.jpg"/>
          <p:cNvPicPr>
            <a:picLocks noChangeAspect="1"/>
          </p:cNvPicPr>
          <p:nvPr/>
        </p:nvPicPr>
        <p:blipFill>
          <a:blip r:embed="rId2" cstate="print"/>
          <a:stretch>
            <a:fillRect/>
          </a:stretch>
        </p:blipFill>
        <p:spPr>
          <a:xfrm>
            <a:off x="0" y="228600"/>
            <a:ext cx="9144000" cy="6508124"/>
          </a:xfrm>
          <a:prstGeom prst="rect">
            <a:avLst/>
          </a:prstGeom>
        </p:spPr>
      </p:pic>
    </p:spTree>
    <p:extLst>
      <p:ext uri="{BB962C8B-B14F-4D97-AF65-F5344CB8AC3E}">
        <p14:creationId xmlns:p14="http://schemas.microsoft.com/office/powerpoint/2010/main" val="3494365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2">
                    <a:lumMod val="75000"/>
                  </a:schemeClr>
                </a:solidFill>
              </a:rPr>
              <a:t>Overview</a:t>
            </a:r>
          </a:p>
          <a:p>
            <a:r>
              <a:rPr lang="en-US" dirty="0" smtClean="0">
                <a:solidFill>
                  <a:schemeClr val="bg2">
                    <a:lumMod val="75000"/>
                  </a:schemeClr>
                </a:solidFill>
              </a:rPr>
              <a:t>Oil Sands Emission Limit </a:t>
            </a:r>
            <a:r>
              <a:rPr lang="en-US" dirty="0" smtClean="0">
                <a:solidFill>
                  <a:schemeClr val="bg2">
                    <a:lumMod val="75000"/>
                  </a:schemeClr>
                </a:solidFill>
              </a:rPr>
              <a:t>Act</a:t>
            </a:r>
            <a:endParaRPr lang="en-US" dirty="0" smtClean="0">
              <a:solidFill>
                <a:schemeClr val="bg2">
                  <a:lumMod val="75000"/>
                </a:schemeClr>
              </a:solidFill>
            </a:endParaRPr>
          </a:p>
          <a:p>
            <a:r>
              <a:rPr lang="en-US" dirty="0" smtClean="0">
                <a:solidFill>
                  <a:schemeClr val="bg2">
                    <a:lumMod val="75000"/>
                  </a:schemeClr>
                </a:solidFill>
              </a:rPr>
              <a:t>Canadian energy </a:t>
            </a:r>
            <a:r>
              <a:rPr lang="en-US" dirty="0" smtClean="0">
                <a:solidFill>
                  <a:schemeClr val="bg2">
                    <a:lumMod val="75000"/>
                  </a:schemeClr>
                </a:solidFill>
              </a:rPr>
              <a:t>governance </a:t>
            </a:r>
          </a:p>
          <a:p>
            <a:pPr lvl="1"/>
            <a:r>
              <a:rPr lang="en-US" dirty="0" smtClean="0">
                <a:solidFill>
                  <a:schemeClr val="bg2">
                    <a:lumMod val="75000"/>
                  </a:schemeClr>
                </a:solidFill>
              </a:rPr>
              <a:t>Federalism in Canada</a:t>
            </a:r>
          </a:p>
          <a:p>
            <a:pPr lvl="1"/>
            <a:r>
              <a:rPr lang="en-US" dirty="0" smtClean="0">
                <a:solidFill>
                  <a:schemeClr val="bg2">
                    <a:lumMod val="75000"/>
                  </a:schemeClr>
                </a:solidFill>
              </a:rPr>
              <a:t>Case Study: NEP</a:t>
            </a:r>
            <a:endParaRPr lang="en-US" dirty="0" smtClean="0">
              <a:solidFill>
                <a:schemeClr val="bg2">
                  <a:lumMod val="75000"/>
                </a:schemeClr>
              </a:solidFill>
            </a:endParaRPr>
          </a:p>
          <a:p>
            <a:pPr lvl="1"/>
            <a:r>
              <a:rPr lang="en-US" dirty="0" smtClean="0">
                <a:solidFill>
                  <a:schemeClr val="bg2">
                    <a:lumMod val="75000"/>
                  </a:schemeClr>
                </a:solidFill>
              </a:rPr>
              <a:t>Canadian (and BC) government</a:t>
            </a:r>
          </a:p>
          <a:p>
            <a:r>
              <a:rPr lang="en-US" dirty="0" smtClean="0"/>
              <a:t>Aboriginal rights </a:t>
            </a:r>
            <a:endParaRPr lang="en-US" dirty="0"/>
          </a:p>
        </p:txBody>
      </p:sp>
    </p:spTree>
    <p:extLst>
      <p:ext uri="{BB962C8B-B14F-4D97-AF65-F5344CB8AC3E}">
        <p14:creationId xmlns:p14="http://schemas.microsoft.com/office/powerpoint/2010/main" val="3322894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52600"/>
          </a:xfrm>
          <a:solidFill>
            <a:srgbClr val="FFC000"/>
          </a:solidFill>
        </p:spPr>
        <p:txBody>
          <a:bodyPr>
            <a:normAutofit fontScale="90000"/>
          </a:bodyPr>
          <a:lstStyle/>
          <a:p>
            <a:r>
              <a:rPr lang="en-US" dirty="0" smtClean="0"/>
              <a:t>Aboriginal Rights and Title</a:t>
            </a:r>
            <a:br>
              <a:rPr lang="en-US" dirty="0" smtClean="0"/>
            </a:br>
            <a:r>
              <a:rPr lang="en-US" dirty="0" smtClean="0"/>
              <a:t>Crown government duty: </a:t>
            </a:r>
            <a:br>
              <a:rPr lang="en-US" dirty="0" smtClean="0"/>
            </a:br>
            <a:r>
              <a:rPr lang="en-US" dirty="0" smtClean="0"/>
              <a:t>consult and accommodate</a:t>
            </a:r>
            <a:endParaRPr lang="en-US" dirty="0"/>
          </a:p>
        </p:txBody>
      </p:sp>
      <p:sp>
        <p:nvSpPr>
          <p:cNvPr id="4" name="Date Placeholder 3"/>
          <p:cNvSpPr>
            <a:spLocks noGrp="1"/>
          </p:cNvSpPr>
          <p:nvPr>
            <p:ph type="dt" sz="half" idx="10"/>
          </p:nvPr>
        </p:nvSpPr>
        <p:spPr/>
        <p:txBody>
          <a:bodyPr/>
          <a:lstStyle/>
          <a:p>
            <a:pPr>
              <a:defRPr/>
            </a:pPr>
            <a:endParaRPr lang="en-CA" dirty="0"/>
          </a:p>
        </p:txBody>
      </p:sp>
      <p:sp>
        <p:nvSpPr>
          <p:cNvPr id="5" name="Footer Placeholder 4"/>
          <p:cNvSpPr>
            <a:spLocks noGrp="1"/>
          </p:cNvSpPr>
          <p:nvPr>
            <p:ph type="ftr" sz="quarter" idx="11"/>
          </p:nvPr>
        </p:nvSpPr>
        <p:spPr/>
        <p:txBody>
          <a:bodyPr/>
          <a:lstStyle/>
          <a:p>
            <a:pPr>
              <a:defRPr/>
            </a:pPr>
            <a:r>
              <a:rPr lang="en-CA" smtClean="0"/>
              <a:t>Sustainable Energy Policy</a:t>
            </a:r>
            <a:endParaRPr lang="en-CA"/>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pPr>
                <a:defRPr/>
              </a:pPr>
              <a:t>37</a:t>
            </a:fld>
            <a:endParaRPr lang="en-CA"/>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24200" y="2133600"/>
            <a:ext cx="3075192" cy="462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079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Aboriginal Rights and Title</a:t>
            </a:r>
            <a:endParaRPr lang="en-US" dirty="0"/>
          </a:p>
        </p:txBody>
      </p:sp>
      <p:sp>
        <p:nvSpPr>
          <p:cNvPr id="3" name="Content Placeholder 2"/>
          <p:cNvSpPr>
            <a:spLocks noGrp="1"/>
          </p:cNvSpPr>
          <p:nvPr>
            <p:ph idx="1"/>
          </p:nvPr>
        </p:nvSpPr>
        <p:spPr>
          <a:xfrm>
            <a:off x="457200" y="1524000"/>
            <a:ext cx="8229600" cy="4625975"/>
          </a:xfrm>
        </p:spPr>
        <p:txBody>
          <a:bodyPr>
            <a:normAutofit fontScale="92500"/>
          </a:bodyPr>
          <a:lstStyle/>
          <a:p>
            <a:r>
              <a:rPr lang="en-US" dirty="0" smtClean="0"/>
              <a:t>Governments have a duty to consult and accommodate First Nations (</a:t>
            </a:r>
            <a:r>
              <a:rPr lang="en-US" dirty="0" err="1" smtClean="0"/>
              <a:t>Haida</a:t>
            </a:r>
            <a:r>
              <a:rPr lang="en-US" dirty="0" smtClean="0"/>
              <a:t>)</a:t>
            </a:r>
          </a:p>
          <a:p>
            <a:pPr lvl="1"/>
            <a:r>
              <a:rPr lang="en-US" dirty="0" smtClean="0"/>
              <a:t>Not a veto (</a:t>
            </a:r>
            <a:r>
              <a:rPr lang="en-US" dirty="0" err="1" smtClean="0"/>
              <a:t>Haida</a:t>
            </a:r>
            <a:r>
              <a:rPr lang="en-US" dirty="0" smtClean="0"/>
              <a:t>, </a:t>
            </a:r>
            <a:r>
              <a:rPr lang="en-US" dirty="0" err="1" smtClean="0"/>
              <a:t>Taku</a:t>
            </a:r>
            <a:r>
              <a:rPr lang="en-US" dirty="0" smtClean="0"/>
              <a:t>)</a:t>
            </a:r>
          </a:p>
          <a:p>
            <a:r>
              <a:rPr lang="en-US" dirty="0" smtClean="0"/>
              <a:t>“Free, prior and informed consent” from UN Declaration</a:t>
            </a:r>
          </a:p>
          <a:p>
            <a:pPr lvl="1"/>
            <a:r>
              <a:rPr lang="en-US" dirty="0" smtClean="0"/>
              <a:t>Non-binding on signatories</a:t>
            </a:r>
          </a:p>
          <a:p>
            <a:pPr lvl="1"/>
            <a:r>
              <a:rPr lang="en-US" dirty="0" smtClean="0"/>
              <a:t>Canada late signatory with condition that FPIC not a veto</a:t>
            </a:r>
          </a:p>
          <a:p>
            <a:r>
              <a:rPr lang="en-US" dirty="0" smtClean="0"/>
              <a:t>Obligations involved in accommodate uncertain</a:t>
            </a:r>
          </a:p>
          <a:p>
            <a:endParaRPr lang="en-US" dirty="0" smtClean="0"/>
          </a:p>
        </p:txBody>
      </p:sp>
      <p:sp>
        <p:nvSpPr>
          <p:cNvPr id="4" name="Date Placeholder 3"/>
          <p:cNvSpPr>
            <a:spLocks noGrp="1"/>
          </p:cNvSpPr>
          <p:nvPr>
            <p:ph type="dt" sz="half" idx="10"/>
          </p:nvPr>
        </p:nvSpPr>
        <p:spPr/>
        <p:txBody>
          <a:bodyPr/>
          <a:lstStyle/>
          <a:p>
            <a:pPr>
              <a:defRPr/>
            </a:pPr>
            <a:endParaRPr lang="en-CA" dirty="0"/>
          </a:p>
        </p:txBody>
      </p:sp>
      <p:sp>
        <p:nvSpPr>
          <p:cNvPr id="5" name="Footer Placeholder 4"/>
          <p:cNvSpPr>
            <a:spLocks noGrp="1"/>
          </p:cNvSpPr>
          <p:nvPr>
            <p:ph type="ftr" sz="quarter" idx="11"/>
          </p:nvPr>
        </p:nvSpPr>
        <p:spPr/>
        <p:txBody>
          <a:bodyPr/>
          <a:lstStyle/>
          <a:p>
            <a:pPr>
              <a:defRPr/>
            </a:pPr>
            <a:r>
              <a:rPr lang="en-CA" smtClean="0"/>
              <a:t>Sustainable Energy Policy</a:t>
            </a:r>
            <a:endParaRPr lang="en-CA"/>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pPr>
                <a:defRPr/>
              </a:pPr>
              <a:t>38</a:t>
            </a:fld>
            <a:endParaRPr lang="en-CA"/>
          </a:p>
        </p:txBody>
      </p:sp>
    </p:spTree>
    <p:extLst>
      <p:ext uri="{BB962C8B-B14F-4D97-AF65-F5344CB8AC3E}">
        <p14:creationId xmlns:p14="http://schemas.microsoft.com/office/powerpoint/2010/main" val="643064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CA" dirty="0" smtClean="0"/>
              <a:t>Supreme Court</a:t>
            </a:r>
            <a:br>
              <a:rPr lang="en-CA" dirty="0" smtClean="0"/>
            </a:br>
            <a:r>
              <a:rPr lang="en-CA" dirty="0" smtClean="0"/>
              <a:t> </a:t>
            </a:r>
            <a:r>
              <a:rPr lang="en-CA" dirty="0" err="1"/>
              <a:t>Tsilhqot’in</a:t>
            </a:r>
            <a:r>
              <a:rPr lang="en-CA" dirty="0"/>
              <a:t> </a:t>
            </a:r>
            <a:r>
              <a:rPr lang="en-CA" dirty="0" smtClean="0"/>
              <a:t>- infringement</a:t>
            </a:r>
            <a:endParaRPr lang="en-CA" dirty="0"/>
          </a:p>
        </p:txBody>
      </p:sp>
      <p:sp>
        <p:nvSpPr>
          <p:cNvPr id="3" name="Content Placeholder 2"/>
          <p:cNvSpPr>
            <a:spLocks noGrp="1"/>
          </p:cNvSpPr>
          <p:nvPr>
            <p:ph idx="1"/>
          </p:nvPr>
        </p:nvSpPr>
        <p:spPr/>
        <p:txBody>
          <a:bodyPr>
            <a:normAutofit/>
          </a:bodyPr>
          <a:lstStyle/>
          <a:p>
            <a:pPr marL="0" indent="0">
              <a:buNone/>
            </a:pPr>
            <a:r>
              <a:rPr lang="en-CA" dirty="0" smtClean="0"/>
              <a:t>The </a:t>
            </a:r>
            <a:r>
              <a:rPr lang="en-CA" dirty="0"/>
              <a:t>right to control the land conferred by Aboriginal title means that governments and others seeking to use the land </a:t>
            </a:r>
            <a:r>
              <a:rPr lang="en-CA" b="1" dirty="0"/>
              <a:t>must obtain the consent </a:t>
            </a:r>
            <a:r>
              <a:rPr lang="en-CA" dirty="0"/>
              <a:t>of the Aboriginal title holders. If the Aboriginal group does not consent to the use, the government’s only recourse is to establish that the proposed incursion on the land is justified under s. 35 of the </a:t>
            </a:r>
            <a:r>
              <a:rPr lang="en-CA" i="1" dirty="0"/>
              <a:t>Constitution Act, 1982. </a:t>
            </a:r>
            <a:r>
              <a:rPr lang="en-CA" i="1" dirty="0" smtClean="0"/>
              <a:t>(paragraph 76)</a:t>
            </a:r>
            <a:endParaRPr lang="en-CA"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 </a:t>
            </a:r>
            <a:endParaRPr lang="en-US" dirty="0"/>
          </a:p>
        </p:txBody>
      </p:sp>
      <p:sp>
        <p:nvSpPr>
          <p:cNvPr id="6" name="Slide Number Placeholder 5"/>
          <p:cNvSpPr>
            <a:spLocks noGrp="1"/>
          </p:cNvSpPr>
          <p:nvPr>
            <p:ph type="sldNum" sz="quarter" idx="12"/>
          </p:nvPr>
        </p:nvSpPr>
        <p:spPr/>
        <p:txBody>
          <a:bodyPr/>
          <a:lstStyle/>
          <a:p>
            <a:pPr>
              <a:defRPr/>
            </a:pPr>
            <a:fld id="{05C520AE-8F74-46A1-9105-AC301BCD2310}" type="slidenum">
              <a:rPr lang="en-US" smtClean="0"/>
              <a:pPr>
                <a:defRPr/>
              </a:pPr>
              <a:t>39</a:t>
            </a:fld>
            <a:endParaRPr lang="en-US"/>
          </a:p>
        </p:txBody>
      </p:sp>
    </p:spTree>
    <p:extLst>
      <p:ext uri="{BB962C8B-B14F-4D97-AF65-F5344CB8AC3E}">
        <p14:creationId xmlns:p14="http://schemas.microsoft.com/office/powerpoint/2010/main" val="403870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Governance in 2 stages</a:t>
            </a:r>
          </a:p>
          <a:p>
            <a:pPr lvl="1"/>
            <a:r>
              <a:rPr lang="en-US" dirty="0" smtClean="0"/>
              <a:t>Formal procedures</a:t>
            </a:r>
          </a:p>
          <a:p>
            <a:pPr lvl="1"/>
            <a:r>
              <a:rPr lang="en-US" dirty="0" smtClean="0"/>
              <a:t>Next week: (informal) processes; actor dynamics</a:t>
            </a:r>
          </a:p>
          <a:p>
            <a:r>
              <a:rPr lang="en-US" dirty="0" smtClean="0"/>
              <a:t>Core distinction:</a:t>
            </a:r>
          </a:p>
          <a:p>
            <a:pPr lvl="1"/>
            <a:r>
              <a:rPr lang="en-US" dirty="0" smtClean="0"/>
              <a:t>Authority: ability to make rules backed up by coercive power of the state</a:t>
            </a:r>
          </a:p>
          <a:p>
            <a:pPr lvl="1"/>
            <a:r>
              <a:rPr lang="en-US" dirty="0" smtClean="0"/>
              <a:t>Power/influence: ability to influence outcomes</a:t>
            </a:r>
          </a:p>
          <a:p>
            <a:r>
              <a:rPr lang="en-US" dirty="0" smtClean="0"/>
              <a:t>Today: foundations for authority</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CA" dirty="0" smtClean="0"/>
              <a:t>Supreme Court</a:t>
            </a:r>
            <a:br>
              <a:rPr lang="en-CA" dirty="0" smtClean="0"/>
            </a:br>
            <a:r>
              <a:rPr lang="en-CA" dirty="0" smtClean="0"/>
              <a:t> </a:t>
            </a:r>
            <a:r>
              <a:rPr lang="en-CA" dirty="0" err="1"/>
              <a:t>Tsilhqot’in</a:t>
            </a:r>
            <a:r>
              <a:rPr lang="en-CA" dirty="0"/>
              <a:t> </a:t>
            </a:r>
            <a:r>
              <a:rPr lang="en-CA" dirty="0" smtClean="0"/>
              <a:t>- infringement</a:t>
            </a:r>
            <a:endParaRPr lang="en-CA" dirty="0"/>
          </a:p>
        </p:txBody>
      </p:sp>
      <p:sp>
        <p:nvSpPr>
          <p:cNvPr id="3" name="Content Placeholder 2"/>
          <p:cNvSpPr>
            <a:spLocks noGrp="1"/>
          </p:cNvSpPr>
          <p:nvPr>
            <p:ph idx="1"/>
          </p:nvPr>
        </p:nvSpPr>
        <p:spPr/>
        <p:txBody>
          <a:bodyPr>
            <a:normAutofit/>
          </a:bodyPr>
          <a:lstStyle/>
          <a:p>
            <a:pPr marL="0" indent="0">
              <a:buNone/>
            </a:pPr>
            <a:r>
              <a:rPr lang="en-CA" dirty="0" smtClean="0"/>
              <a:t>To </a:t>
            </a:r>
            <a:r>
              <a:rPr lang="en-CA" dirty="0"/>
              <a:t>justify overriding the Aboriginal title-holding group’s wishes on the basis of the broader public good, the government must show: (1) that it discharged its procedural duty to consult and accommodate, (2) that its actions were backed by a compelling and substantial objective; and (3) that the governmental action is consistent with the Crown’s fiduciary obligation to the </a:t>
            </a:r>
            <a:r>
              <a:rPr lang="en-CA" dirty="0" smtClean="0"/>
              <a:t>group</a:t>
            </a:r>
            <a:r>
              <a:rPr lang="en-CA" dirty="0"/>
              <a:t> </a:t>
            </a:r>
            <a:r>
              <a:rPr lang="en-CA" dirty="0" smtClean="0"/>
              <a:t>(paragraph 77)</a:t>
            </a:r>
            <a:endParaRPr lang="en-CA" dirty="0"/>
          </a:p>
          <a:p>
            <a:pPr marL="0" indent="0">
              <a:buNone/>
            </a:pPr>
            <a:endParaRPr lang="en-CA"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 </a:t>
            </a:r>
            <a:endParaRPr lang="en-US" dirty="0"/>
          </a:p>
        </p:txBody>
      </p:sp>
      <p:sp>
        <p:nvSpPr>
          <p:cNvPr id="6" name="Slide Number Placeholder 5"/>
          <p:cNvSpPr>
            <a:spLocks noGrp="1"/>
          </p:cNvSpPr>
          <p:nvPr>
            <p:ph type="sldNum" sz="quarter" idx="12"/>
          </p:nvPr>
        </p:nvSpPr>
        <p:spPr/>
        <p:txBody>
          <a:bodyPr/>
          <a:lstStyle/>
          <a:p>
            <a:pPr>
              <a:defRPr/>
            </a:pPr>
            <a:fld id="{05C520AE-8F74-46A1-9105-AC301BCD2310}" type="slidenum">
              <a:rPr lang="en-US" smtClean="0"/>
              <a:pPr>
                <a:defRPr/>
              </a:pPr>
              <a:t>40</a:t>
            </a:fld>
            <a:endParaRPr lang="en-US"/>
          </a:p>
        </p:txBody>
      </p:sp>
    </p:spTree>
    <p:extLst>
      <p:ext uri="{BB962C8B-B14F-4D97-AF65-F5344CB8AC3E}">
        <p14:creationId xmlns:p14="http://schemas.microsoft.com/office/powerpoint/2010/main" val="2672845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CA" dirty="0" smtClean="0"/>
              <a:t>Supreme Court</a:t>
            </a:r>
            <a:br>
              <a:rPr lang="en-CA" dirty="0" smtClean="0"/>
            </a:br>
            <a:r>
              <a:rPr lang="en-CA" dirty="0" smtClean="0"/>
              <a:t> </a:t>
            </a:r>
            <a:r>
              <a:rPr lang="en-CA" dirty="0" err="1"/>
              <a:t>Tsilhqot’in</a:t>
            </a:r>
            <a:r>
              <a:rPr lang="en-CA" dirty="0"/>
              <a:t> </a:t>
            </a:r>
            <a:r>
              <a:rPr lang="en-CA" dirty="0" smtClean="0"/>
              <a:t>– new confusion</a:t>
            </a:r>
            <a:endParaRPr lang="en-CA" dirty="0"/>
          </a:p>
        </p:txBody>
      </p:sp>
      <p:sp>
        <p:nvSpPr>
          <p:cNvPr id="3" name="Content Placeholder 2"/>
          <p:cNvSpPr>
            <a:spLocks noGrp="1"/>
          </p:cNvSpPr>
          <p:nvPr>
            <p:ph idx="1"/>
          </p:nvPr>
        </p:nvSpPr>
        <p:spPr/>
        <p:txBody>
          <a:bodyPr>
            <a:normAutofit/>
          </a:bodyPr>
          <a:lstStyle/>
          <a:p>
            <a:pPr marL="0" indent="0">
              <a:buNone/>
            </a:pPr>
            <a:r>
              <a:rPr lang="en-CA" dirty="0" smtClean="0">
                <a:hlinkClick r:id="rId3"/>
              </a:rPr>
              <a:t>Fiduciary duty</a:t>
            </a:r>
            <a:r>
              <a:rPr lang="en-CA" dirty="0" smtClean="0"/>
              <a:t>, in Canadian aboriginal law, simply means balancing aboriginal rights with other interests </a:t>
            </a:r>
            <a:endParaRPr lang="en-CA" dirty="0"/>
          </a:p>
          <a:p>
            <a:pPr marL="0" indent="0">
              <a:buNone/>
            </a:pPr>
            <a:endParaRPr lang="en-CA" dirty="0" smtClean="0"/>
          </a:p>
          <a:p>
            <a:pPr marL="0" indent="0">
              <a:buNone/>
            </a:pPr>
            <a:r>
              <a:rPr lang="en-CA" dirty="0" smtClean="0"/>
              <a:t>What the 3</a:t>
            </a:r>
            <a:r>
              <a:rPr lang="en-CA" baseline="30000" dirty="0" smtClean="0"/>
              <a:t>rd</a:t>
            </a:r>
            <a:r>
              <a:rPr lang="en-CA" dirty="0" smtClean="0"/>
              <a:t> condition adds is uncertain, and how this decision changes the balance of rights, is uncertain and will only be clarified by future court decisions</a:t>
            </a:r>
            <a:endParaRPr lang="en-CA"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 </a:t>
            </a:r>
            <a:endParaRPr lang="en-US" dirty="0"/>
          </a:p>
        </p:txBody>
      </p:sp>
      <p:sp>
        <p:nvSpPr>
          <p:cNvPr id="6" name="Slide Number Placeholder 5"/>
          <p:cNvSpPr>
            <a:spLocks noGrp="1"/>
          </p:cNvSpPr>
          <p:nvPr>
            <p:ph type="sldNum" sz="quarter" idx="12"/>
          </p:nvPr>
        </p:nvSpPr>
        <p:spPr/>
        <p:txBody>
          <a:bodyPr/>
          <a:lstStyle/>
          <a:p>
            <a:pPr>
              <a:defRPr/>
            </a:pPr>
            <a:fld id="{05C520AE-8F74-46A1-9105-AC301BCD2310}" type="slidenum">
              <a:rPr lang="en-US" smtClean="0"/>
              <a:pPr>
                <a:defRPr/>
              </a:pPr>
              <a:t>41</a:t>
            </a:fld>
            <a:endParaRPr lang="en-US"/>
          </a:p>
        </p:txBody>
      </p:sp>
    </p:spTree>
    <p:extLst>
      <p:ext uri="{BB962C8B-B14F-4D97-AF65-F5344CB8AC3E}">
        <p14:creationId xmlns:p14="http://schemas.microsoft.com/office/powerpoint/2010/main" val="1870901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fontScale="90000"/>
          </a:bodyPr>
          <a:lstStyle/>
          <a:p>
            <a:r>
              <a:rPr lang="en-CA" dirty="0" smtClean="0"/>
              <a:t>Supreme Court</a:t>
            </a:r>
            <a:br>
              <a:rPr lang="en-CA" dirty="0" smtClean="0"/>
            </a:br>
            <a:r>
              <a:rPr lang="en-CA" dirty="0" smtClean="0"/>
              <a:t> </a:t>
            </a:r>
            <a:r>
              <a:rPr lang="en-CA" dirty="0" err="1"/>
              <a:t>Tsilhqot’in</a:t>
            </a:r>
            <a:r>
              <a:rPr lang="en-CA" dirty="0"/>
              <a:t> </a:t>
            </a:r>
            <a:r>
              <a:rPr lang="en-CA" dirty="0" smtClean="0"/>
              <a:t>- infringement</a:t>
            </a:r>
            <a:endParaRPr lang="en-CA" dirty="0"/>
          </a:p>
        </p:txBody>
      </p:sp>
      <p:sp>
        <p:nvSpPr>
          <p:cNvPr id="3" name="Content Placeholder 2"/>
          <p:cNvSpPr>
            <a:spLocks noGrp="1"/>
          </p:cNvSpPr>
          <p:nvPr>
            <p:ph sz="half" idx="1"/>
          </p:nvPr>
        </p:nvSpPr>
        <p:spPr>
          <a:xfrm>
            <a:off x="457200" y="2413857"/>
            <a:ext cx="4038600" cy="2971800"/>
          </a:xfrm>
          <a:solidFill>
            <a:schemeClr val="accent3">
              <a:lumMod val="40000"/>
              <a:lumOff val="60000"/>
            </a:schemeClr>
          </a:solidFill>
        </p:spPr>
        <p:txBody>
          <a:bodyPr>
            <a:normAutofit/>
          </a:bodyPr>
          <a:lstStyle/>
          <a:p>
            <a:r>
              <a:rPr lang="en-CA" dirty="0" smtClean="0"/>
              <a:t>Consent</a:t>
            </a:r>
          </a:p>
          <a:p>
            <a:r>
              <a:rPr lang="en-CA" dirty="0" smtClean="0"/>
              <a:t>Or justify infringement</a:t>
            </a:r>
          </a:p>
          <a:p>
            <a:pPr lvl="1"/>
            <a:r>
              <a:rPr lang="en-CA" dirty="0" smtClean="0"/>
              <a:t>Consult</a:t>
            </a:r>
          </a:p>
          <a:p>
            <a:pPr lvl="1"/>
            <a:r>
              <a:rPr lang="en-CA" dirty="0" smtClean="0"/>
              <a:t>Compelling objective</a:t>
            </a:r>
          </a:p>
          <a:p>
            <a:pPr lvl="1"/>
            <a:r>
              <a:rPr lang="en-CA" dirty="0" smtClean="0"/>
              <a:t>Meet fiduciary obligation</a:t>
            </a:r>
          </a:p>
          <a:p>
            <a:pPr marL="0" indent="0">
              <a:buNone/>
            </a:pPr>
            <a:endParaRPr lang="en-CA"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 </a:t>
            </a:r>
            <a:endParaRPr lang="en-US" dirty="0"/>
          </a:p>
        </p:txBody>
      </p:sp>
      <p:sp>
        <p:nvSpPr>
          <p:cNvPr id="6" name="Slide Number Placeholder 5"/>
          <p:cNvSpPr>
            <a:spLocks noGrp="1"/>
          </p:cNvSpPr>
          <p:nvPr>
            <p:ph type="sldNum" sz="quarter" idx="12"/>
          </p:nvPr>
        </p:nvSpPr>
        <p:spPr/>
        <p:txBody>
          <a:bodyPr/>
          <a:lstStyle/>
          <a:p>
            <a:pPr>
              <a:defRPr/>
            </a:pPr>
            <a:fld id="{05C520AE-8F74-46A1-9105-AC301BCD2310}" type="slidenum">
              <a:rPr lang="en-US" smtClean="0"/>
              <a:pPr>
                <a:defRPr/>
              </a:pPr>
              <a:t>42</a:t>
            </a:fld>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520347"/>
            <a:ext cx="4038600" cy="2685669"/>
          </a:xfrm>
          <a:prstGeom prst="rect">
            <a:avLst/>
          </a:prstGeom>
        </p:spPr>
      </p:pic>
      <p:sp>
        <p:nvSpPr>
          <p:cNvPr id="10" name="TextBox 9"/>
          <p:cNvSpPr txBox="1"/>
          <p:nvPr/>
        </p:nvSpPr>
        <p:spPr>
          <a:xfrm>
            <a:off x="5257800" y="5411057"/>
            <a:ext cx="3429000" cy="261610"/>
          </a:xfrm>
          <a:prstGeom prst="rect">
            <a:avLst/>
          </a:prstGeom>
          <a:noFill/>
        </p:spPr>
        <p:txBody>
          <a:bodyPr wrap="square" rtlCol="0">
            <a:spAutoFit/>
          </a:bodyPr>
          <a:lstStyle/>
          <a:p>
            <a:r>
              <a:rPr lang="en-CA" sz="1100" dirty="0"/>
              <a:t>http://raventrust.com/case/tsilhqotin-nation/</a:t>
            </a:r>
          </a:p>
        </p:txBody>
      </p:sp>
    </p:spTree>
    <p:extLst>
      <p:ext uri="{BB962C8B-B14F-4D97-AF65-F5344CB8AC3E}">
        <p14:creationId xmlns:p14="http://schemas.microsoft.com/office/powerpoint/2010/main" val="2359142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normAutofit/>
          </a:bodyPr>
          <a:lstStyle/>
          <a:p>
            <a:r>
              <a:rPr lang="en-CA" dirty="0" err="1" smtClean="0"/>
              <a:t>Hoberg’s</a:t>
            </a:r>
            <a:r>
              <a:rPr lang="en-CA" dirty="0" smtClean="0"/>
              <a:t> hypothesis</a:t>
            </a:r>
            <a:endParaRPr lang="en-CA" dirty="0"/>
          </a:p>
        </p:txBody>
      </p:sp>
      <p:sp>
        <p:nvSpPr>
          <p:cNvPr id="3" name="Content Placeholder 2"/>
          <p:cNvSpPr>
            <a:spLocks noGrp="1"/>
          </p:cNvSpPr>
          <p:nvPr>
            <p:ph idx="1"/>
          </p:nvPr>
        </p:nvSpPr>
        <p:spPr>
          <a:xfrm>
            <a:off x="533400" y="2743200"/>
            <a:ext cx="8229600" cy="2590800"/>
          </a:xfrm>
          <a:solidFill>
            <a:schemeClr val="accent3">
              <a:lumMod val="40000"/>
              <a:lumOff val="60000"/>
            </a:schemeClr>
          </a:solidFill>
        </p:spPr>
        <p:txBody>
          <a:bodyPr>
            <a:normAutofit/>
          </a:bodyPr>
          <a:lstStyle/>
          <a:p>
            <a:pPr marL="0" indent="0">
              <a:buNone/>
            </a:pPr>
            <a:r>
              <a:rPr lang="en-CA" dirty="0" smtClean="0"/>
              <a:t>while </a:t>
            </a:r>
            <a:r>
              <a:rPr lang="en-CA" dirty="0"/>
              <a:t>the law falls short of granting a right </a:t>
            </a:r>
            <a:r>
              <a:rPr lang="en-CA" dirty="0" smtClean="0"/>
              <a:t>of </a:t>
            </a:r>
            <a:r>
              <a:rPr lang="en-CA" dirty="0"/>
              <a:t>consent to First Nations, it </a:t>
            </a:r>
            <a:r>
              <a:rPr lang="en-CA" dirty="0" smtClean="0"/>
              <a:t>is now </a:t>
            </a:r>
            <a:r>
              <a:rPr lang="en-CA" dirty="0"/>
              <a:t>politically impossible for natural resource projects in Canada to proceed if there is significant opposition from directly affected First </a:t>
            </a:r>
            <a:r>
              <a:rPr lang="en-CA" dirty="0" smtClean="0"/>
              <a:t>Nations</a:t>
            </a:r>
            <a:endParaRPr lang="en-CA"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 </a:t>
            </a:r>
            <a:endParaRPr lang="en-US" dirty="0"/>
          </a:p>
        </p:txBody>
      </p:sp>
      <p:sp>
        <p:nvSpPr>
          <p:cNvPr id="6" name="Slide Number Placeholder 5"/>
          <p:cNvSpPr>
            <a:spLocks noGrp="1"/>
          </p:cNvSpPr>
          <p:nvPr>
            <p:ph type="sldNum" sz="quarter" idx="12"/>
          </p:nvPr>
        </p:nvSpPr>
        <p:spPr/>
        <p:txBody>
          <a:bodyPr/>
          <a:lstStyle/>
          <a:p>
            <a:pPr>
              <a:defRPr/>
            </a:pPr>
            <a:fld id="{05C520AE-8F74-46A1-9105-AC301BCD2310}" type="slidenum">
              <a:rPr lang="en-US" smtClean="0"/>
              <a:pPr>
                <a:defRPr/>
              </a:pPr>
              <a:t>43</a:t>
            </a:fld>
            <a:endParaRPr lang="en-US"/>
          </a:p>
        </p:txBody>
      </p:sp>
    </p:spTree>
    <p:extLst>
      <p:ext uri="{BB962C8B-B14F-4D97-AF65-F5344CB8AC3E}">
        <p14:creationId xmlns:p14="http://schemas.microsoft.com/office/powerpoint/2010/main" val="288481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CA" dirty="0"/>
          </a:p>
        </p:txBody>
      </p:sp>
      <p:sp>
        <p:nvSpPr>
          <p:cNvPr id="5" name="Footer Placeholder 4"/>
          <p:cNvSpPr>
            <a:spLocks noGrp="1"/>
          </p:cNvSpPr>
          <p:nvPr>
            <p:ph type="ftr" sz="quarter" idx="11"/>
          </p:nvPr>
        </p:nvSpPr>
        <p:spPr/>
        <p:txBody>
          <a:bodyPr/>
          <a:lstStyle/>
          <a:p>
            <a:pPr>
              <a:defRPr/>
            </a:pPr>
            <a:r>
              <a:rPr lang="en-CA" smtClean="0"/>
              <a:t>Sustainable Energy Policy</a:t>
            </a:r>
            <a:endParaRPr lang="en-CA"/>
          </a:p>
        </p:txBody>
      </p:sp>
      <p:sp>
        <p:nvSpPr>
          <p:cNvPr id="6" name="Slide Number Placeholder 5"/>
          <p:cNvSpPr>
            <a:spLocks noGrp="1"/>
          </p:cNvSpPr>
          <p:nvPr>
            <p:ph type="sldNum" sz="quarter" idx="12"/>
          </p:nvPr>
        </p:nvSpPr>
        <p:spPr/>
        <p:txBody>
          <a:bodyPr/>
          <a:lstStyle/>
          <a:p>
            <a:pPr>
              <a:defRPr/>
            </a:pPr>
            <a:fld id="{DC1A65C0-DFD7-44A1-985B-80752FC927F3}" type="slidenum">
              <a:rPr lang="en-CA" smtClean="0"/>
              <a:pPr>
                <a:defRPr/>
              </a:pPr>
              <a:t>44</a:t>
            </a:fld>
            <a:endParaRPr lang="en-CA"/>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44" t="15988" r="23084" b="7885"/>
          <a:stretch/>
        </p:blipFill>
        <p:spPr bwMode="auto">
          <a:xfrm>
            <a:off x="1371600" y="457200"/>
            <a:ext cx="6874933" cy="615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1876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berg\Dropbox\Screenshots\Screenshot 2017-02-07 12.24.11.png"/>
          <p:cNvPicPr>
            <a:picLocks noChangeAspect="1" noChangeArrowheads="1"/>
          </p:cNvPicPr>
          <p:nvPr/>
        </p:nvPicPr>
        <p:blipFill rotWithShape="1">
          <a:blip r:embed="rId2">
            <a:extLst>
              <a:ext uri="{28A0092B-C50C-407E-A947-70E740481C1C}">
                <a14:useLocalDpi xmlns:a14="http://schemas.microsoft.com/office/drawing/2010/main" val="0"/>
              </a:ext>
            </a:extLst>
          </a:blip>
          <a:srcRect l="-3267" t="8184" r="50000" b="50000"/>
          <a:stretch/>
        </p:blipFill>
        <p:spPr bwMode="auto">
          <a:xfrm>
            <a:off x="365620" y="1447800"/>
            <a:ext cx="7662333"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977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p:txBody>
          <a:bodyPr/>
          <a:lstStyle/>
          <a:p>
            <a:r>
              <a:rPr lang="en-US" dirty="0" smtClean="0"/>
              <a:t>Authority </a:t>
            </a:r>
            <a:r>
              <a:rPr lang="en-US" dirty="0" err="1" smtClean="0"/>
              <a:t>vs</a:t>
            </a:r>
            <a:r>
              <a:rPr lang="en-US" dirty="0" smtClean="0"/>
              <a:t> power</a:t>
            </a:r>
          </a:p>
          <a:p>
            <a:r>
              <a:rPr lang="en-US" dirty="0" smtClean="0"/>
              <a:t>Formal bases for policy in statute and regulation</a:t>
            </a:r>
          </a:p>
          <a:p>
            <a:r>
              <a:rPr lang="en-US" dirty="0" smtClean="0"/>
              <a:t>provincial dominance </a:t>
            </a:r>
          </a:p>
          <a:p>
            <a:r>
              <a:rPr lang="en-US" dirty="0" smtClean="0"/>
              <a:t>executive dominance </a:t>
            </a:r>
          </a:p>
          <a:p>
            <a:r>
              <a:rPr lang="en-US" dirty="0" smtClean="0"/>
              <a:t>Increasing aboriginal power, within limits</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Next week – Actor </a:t>
            </a:r>
            <a:r>
              <a:rPr lang="en-CA" dirty="0" err="1" smtClean="0"/>
              <a:t>Dynamaics</a:t>
            </a:r>
            <a:endParaRPr lang="en-CA"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CEEN 525 February 14: Actor Dynamics – actors in the policy process (government and interest groups): interests, resources, strategies </a:t>
            </a:r>
            <a:r>
              <a:rPr lang="en-US" dirty="0"/>
              <a:t> </a:t>
            </a:r>
            <a:endParaRPr lang="en-CA" dirty="0"/>
          </a:p>
          <a:p>
            <a:r>
              <a:rPr lang="en-US" dirty="0"/>
              <a:t>Rachel Thompson, “</a:t>
            </a:r>
            <a:r>
              <a:rPr lang="en-US" u="sng" dirty="0">
                <a:hlinkClick r:id="rId2"/>
              </a:rPr>
              <a:t>Stakeholder Analysis</a:t>
            </a:r>
            <a:r>
              <a:rPr lang="en-US" dirty="0"/>
              <a:t>: Winning Support for Your Projects,” </a:t>
            </a:r>
            <a:r>
              <a:rPr lang="en-US" dirty="0" err="1"/>
              <a:t>Mindtools</a:t>
            </a:r>
            <a:endParaRPr lang="en-CA" dirty="0"/>
          </a:p>
          <a:p>
            <a:r>
              <a:rPr lang="en-US" dirty="0"/>
              <a:t>George Hoberg, “The Battle Over Oil Sands Access to Tidewater: A Political Risk Analysis of Pipeline Alternatives.” </a:t>
            </a:r>
            <a:r>
              <a:rPr lang="en-US" i="1" dirty="0"/>
              <a:t>Canadian Public Policy</a:t>
            </a:r>
            <a:r>
              <a:rPr lang="en-US" dirty="0"/>
              <a:t> Volume 39, No. 3, pp. 371-391.</a:t>
            </a:r>
            <a:endParaRPr lang="en-CA" dirty="0"/>
          </a:p>
          <a:p>
            <a:r>
              <a:rPr lang="en-US" dirty="0"/>
              <a:t>Paul </a:t>
            </a:r>
            <a:r>
              <a:rPr lang="en-US" dirty="0" err="1"/>
              <a:t>Burnstein</a:t>
            </a:r>
            <a:r>
              <a:rPr lang="en-US" dirty="0"/>
              <a:t>, “The impact of public opinion on public policy: A review and an agenda,” </a:t>
            </a:r>
            <a:r>
              <a:rPr lang="en-US" i="1" dirty="0"/>
              <a:t>Political Research Quarterly</a:t>
            </a:r>
            <a:r>
              <a:rPr lang="en-US" dirty="0"/>
              <a:t> (2003) 56: 29-40.</a:t>
            </a:r>
            <a:endParaRPr lang="en-CA" dirty="0"/>
          </a:p>
          <a:p>
            <a:endParaRPr lang="en-CA" dirty="0"/>
          </a:p>
        </p:txBody>
      </p:sp>
    </p:spTree>
    <p:extLst>
      <p:ext uri="{BB962C8B-B14F-4D97-AF65-F5344CB8AC3E}">
        <p14:creationId xmlns:p14="http://schemas.microsoft.com/office/powerpoint/2010/main" val="3960755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Legislative Assembly of Alberta, </a:t>
            </a:r>
            <a:r>
              <a:rPr lang="en-CA" u="sng" dirty="0">
                <a:hlinkClick r:id="rId3"/>
              </a:rPr>
              <a:t>Bill 25 Oil Sands Emissions Limit </a:t>
            </a:r>
            <a:r>
              <a:rPr lang="en-CA" u="sng" dirty="0" smtClean="0">
                <a:hlinkClick r:id="rId3"/>
              </a:rPr>
              <a:t>Act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What limit does it place on oil sands emissions? </a:t>
            </a:r>
            <a:endParaRPr lang="en-US" dirty="0" smtClean="0"/>
          </a:p>
          <a:p>
            <a:pPr marL="514350" indent="-514350">
              <a:buFont typeface="+mj-lt"/>
              <a:buAutoNum type="arabicPeriod"/>
            </a:pPr>
            <a:r>
              <a:rPr lang="en-US" dirty="0" smtClean="0"/>
              <a:t>What </a:t>
            </a:r>
            <a:r>
              <a:rPr lang="en-US" dirty="0"/>
              <a:t>exemptions does it make? </a:t>
            </a:r>
            <a:endParaRPr lang="en-US" dirty="0" smtClean="0"/>
          </a:p>
          <a:p>
            <a:pPr marL="514350" indent="-514350">
              <a:buFont typeface="+mj-lt"/>
              <a:buAutoNum type="arabicPeriod"/>
            </a:pPr>
            <a:r>
              <a:rPr lang="en-US" dirty="0" smtClean="0"/>
              <a:t>Are </a:t>
            </a:r>
            <a:r>
              <a:rPr lang="en-US" dirty="0"/>
              <a:t>those exemptions justified?  </a:t>
            </a:r>
            <a:endParaRPr lang="en-US" dirty="0" smtClean="0"/>
          </a:p>
          <a:p>
            <a:pPr marL="0" indent="0">
              <a:buNone/>
            </a:pPr>
            <a:r>
              <a:rPr lang="en-US" dirty="0" smtClean="0"/>
              <a:t>Note</a:t>
            </a:r>
            <a:r>
              <a:rPr lang="en-US" dirty="0"/>
              <a:t>: oil sands emissions in 2014 were about 68 million </a:t>
            </a:r>
            <a:r>
              <a:rPr lang="en-US" dirty="0" err="1" smtClean="0"/>
              <a:t>tonnes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p:txBody>
          <a:bodyPr/>
          <a:lstStyle/>
          <a:p>
            <a:pPr eaLnBrk="1" fontAlgn="auto" hangingPunct="1">
              <a:spcAft>
                <a:spcPts val="0"/>
              </a:spcAft>
              <a:defRPr/>
            </a:pPr>
            <a:r>
              <a:rPr lang="en-US" dirty="0" smtClean="0">
                <a:solidFill>
                  <a:schemeClr val="accent1">
                    <a:satMod val="150000"/>
                  </a:schemeClr>
                </a:solidFill>
              </a:rPr>
              <a:t>Governance in Context</a:t>
            </a:r>
            <a:endParaRPr lang="en-CA" dirty="0" smtClean="0">
              <a:solidFill>
                <a:schemeClr val="accent1">
                  <a:satMod val="150000"/>
                </a:schemeClr>
              </a:solidFill>
            </a:endParaRPr>
          </a:p>
        </p:txBody>
      </p:sp>
      <p:sp>
        <p:nvSpPr>
          <p:cNvPr id="26627" name="Rectangle 3"/>
          <p:cNvSpPr>
            <a:spLocks noGrp="1" noChangeArrowheads="1"/>
          </p:cNvSpPr>
          <p:nvPr>
            <p:ph idx="1"/>
          </p:nvPr>
        </p:nvSpPr>
        <p:spPr>
          <a:xfrm>
            <a:off x="457200" y="1524000"/>
            <a:ext cx="7239000" cy="4525963"/>
          </a:xfrm>
        </p:spPr>
        <p:txBody>
          <a:bodyPr>
            <a:normAutofit lnSpcReduction="10000"/>
          </a:bodyPr>
          <a:lstStyle/>
          <a:p>
            <a:pPr eaLnBrk="1" hangingPunct="1">
              <a:lnSpc>
                <a:spcPct val="90000"/>
              </a:lnSpc>
            </a:pPr>
            <a:r>
              <a:rPr lang="en-US" dirty="0" smtClean="0"/>
              <a:t>actions – </a:t>
            </a:r>
            <a:r>
              <a:rPr lang="en-US" dirty="0" err="1" smtClean="0"/>
              <a:t>behavioural</a:t>
            </a:r>
            <a:r>
              <a:rPr lang="en-US" dirty="0" smtClean="0"/>
              <a:t> actions</a:t>
            </a:r>
          </a:p>
          <a:p>
            <a:pPr lvl="1" eaLnBrk="1" hangingPunct="1">
              <a:lnSpc>
                <a:spcPct val="90000"/>
              </a:lnSpc>
            </a:pPr>
            <a:r>
              <a:rPr lang="en-US" dirty="0" smtClean="0"/>
              <a:t>energy choices by firms, consumers</a:t>
            </a:r>
          </a:p>
          <a:p>
            <a:pPr lvl="1" eaLnBrk="1" hangingPunct="1">
              <a:lnSpc>
                <a:spcPct val="90000"/>
              </a:lnSpc>
            </a:pPr>
            <a:endParaRPr lang="en-US" dirty="0" smtClean="0"/>
          </a:p>
          <a:p>
            <a:pPr eaLnBrk="1" hangingPunct="1">
              <a:lnSpc>
                <a:spcPct val="90000"/>
              </a:lnSpc>
            </a:pPr>
            <a:r>
              <a:rPr lang="en-US" dirty="0" smtClean="0"/>
              <a:t>policies – rules produced by government that influence actions</a:t>
            </a:r>
          </a:p>
          <a:p>
            <a:pPr lvl="1" eaLnBrk="1" hangingPunct="1">
              <a:lnSpc>
                <a:spcPct val="90000"/>
              </a:lnSpc>
            </a:pPr>
            <a:r>
              <a:rPr lang="en-US" dirty="0" smtClean="0"/>
              <a:t>Objectives (increase renewable electricity)</a:t>
            </a:r>
          </a:p>
          <a:p>
            <a:pPr lvl="1" eaLnBrk="1" hangingPunct="1">
              <a:lnSpc>
                <a:spcPct val="90000"/>
              </a:lnSpc>
            </a:pPr>
            <a:r>
              <a:rPr lang="en-US" dirty="0" smtClean="0"/>
              <a:t>Instruments (renewable portfolio standard)</a:t>
            </a:r>
          </a:p>
          <a:p>
            <a:pPr lvl="1" eaLnBrk="1" hangingPunct="1">
              <a:lnSpc>
                <a:spcPct val="90000"/>
              </a:lnSpc>
            </a:pPr>
            <a:r>
              <a:rPr lang="en-US" dirty="0" smtClean="0"/>
              <a:t>Settings (10% by 2012)</a:t>
            </a:r>
          </a:p>
          <a:p>
            <a:pPr lvl="1" eaLnBrk="1" hangingPunct="1">
              <a:lnSpc>
                <a:spcPct val="90000"/>
              </a:lnSpc>
            </a:pPr>
            <a:endParaRPr lang="en-US" dirty="0" smtClean="0"/>
          </a:p>
          <a:p>
            <a:pPr eaLnBrk="1" hangingPunct="1">
              <a:lnSpc>
                <a:spcPct val="90000"/>
              </a:lnSpc>
            </a:pPr>
            <a:r>
              <a:rPr lang="en-US" dirty="0" smtClean="0"/>
              <a:t>governance – who decides the rules</a:t>
            </a:r>
            <a:endParaRPr lang="en-CA" dirty="0" smtClean="0"/>
          </a:p>
        </p:txBody>
      </p:sp>
      <p:sp>
        <p:nvSpPr>
          <p:cNvPr id="33794" name="Date Placeholder 3"/>
          <p:cNvSpPr>
            <a:spLocks noGrp="1"/>
          </p:cNvSpPr>
          <p:nvPr>
            <p:ph type="dt" sz="half" idx="10"/>
          </p:nvPr>
        </p:nvSpPr>
        <p:spPr/>
        <p:txBody>
          <a:bodyPr/>
          <a:lstStyle/>
          <a:p>
            <a:pPr>
              <a:defRPr/>
            </a:pPr>
            <a:endParaRPr lang="en-CA" dirty="0"/>
          </a:p>
        </p:txBody>
      </p:sp>
      <p:sp>
        <p:nvSpPr>
          <p:cNvPr id="33795" name="Footer Placeholder 4"/>
          <p:cNvSpPr>
            <a:spLocks noGrp="1"/>
          </p:cNvSpPr>
          <p:nvPr>
            <p:ph type="ftr" sz="quarter" idx="11"/>
          </p:nvPr>
        </p:nvSpPr>
        <p:spPr/>
        <p:txBody>
          <a:bodyPr/>
          <a:lstStyle/>
          <a:p>
            <a:pPr>
              <a:defRPr/>
            </a:pPr>
            <a:r>
              <a:rPr lang="en-CA" dirty="0" smtClean="0"/>
              <a:t>Sustainable </a:t>
            </a:r>
            <a:r>
              <a:rPr lang="en-CA" dirty="0"/>
              <a:t>Energy Policy</a:t>
            </a:r>
          </a:p>
        </p:txBody>
      </p:sp>
      <p:sp>
        <p:nvSpPr>
          <p:cNvPr id="33796" name="Slide Number Placeholder 5"/>
          <p:cNvSpPr>
            <a:spLocks noGrp="1"/>
          </p:cNvSpPr>
          <p:nvPr>
            <p:ph type="sldNum" sz="quarter" idx="12"/>
          </p:nvPr>
        </p:nvSpPr>
        <p:spPr/>
        <p:txBody>
          <a:bodyPr/>
          <a:lstStyle/>
          <a:p>
            <a:pPr>
              <a:defRPr/>
            </a:pPr>
            <a:fld id="{840F2F2E-6DB9-4BEF-A13D-BC464B3E0260}" type="slidenum">
              <a:rPr lang="en-CA"/>
              <a:pPr>
                <a:defRPr/>
              </a:pPr>
              <a:t>6</a:t>
            </a:fld>
            <a:endParaRPr lang="en-CA"/>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Rectangle 2"/>
          <p:cNvSpPr>
            <a:spLocks noGrp="1" noChangeArrowheads="1"/>
          </p:cNvSpPr>
          <p:nvPr>
            <p:ph type="title"/>
          </p:nvPr>
        </p:nvSpPr>
        <p:spPr>
          <a:xfrm>
            <a:off x="381000" y="304800"/>
            <a:ext cx="8229600" cy="1143000"/>
          </a:xfrm>
        </p:spPr>
        <p:txBody>
          <a:bodyPr/>
          <a:lstStyle/>
          <a:p>
            <a:pPr eaLnBrk="1" fontAlgn="auto" hangingPunct="1">
              <a:spcAft>
                <a:spcPts val="0"/>
              </a:spcAft>
              <a:defRPr/>
            </a:pPr>
            <a:r>
              <a:rPr lang="en-US" dirty="0" smtClean="0">
                <a:solidFill>
                  <a:schemeClr val="accent1">
                    <a:satMod val="150000"/>
                  </a:schemeClr>
                </a:solidFill>
              </a:rPr>
              <a:t>Governance – 3 Core Questions</a:t>
            </a:r>
            <a:endParaRPr lang="en-CA" dirty="0" smtClean="0">
              <a:solidFill>
                <a:schemeClr val="accent1">
                  <a:satMod val="150000"/>
                </a:schemeClr>
              </a:solidFill>
            </a:endParaRPr>
          </a:p>
        </p:txBody>
      </p:sp>
      <p:sp>
        <p:nvSpPr>
          <p:cNvPr id="31747" name="Rectangle 3"/>
          <p:cNvSpPr>
            <a:spLocks noGrp="1" noChangeArrowheads="1"/>
          </p:cNvSpPr>
          <p:nvPr>
            <p:ph idx="1"/>
          </p:nvPr>
        </p:nvSpPr>
        <p:spPr>
          <a:xfrm>
            <a:off x="457200" y="1472317"/>
            <a:ext cx="5486400" cy="2590800"/>
          </a:xfrm>
          <a:solidFill>
            <a:schemeClr val="bg1">
              <a:lumMod val="75000"/>
            </a:schemeClr>
          </a:solidFill>
        </p:spPr>
        <p:txBody>
          <a:bodyPr/>
          <a:lstStyle/>
          <a:p>
            <a:pPr eaLnBrk="1" hangingPunct="1">
              <a:spcBef>
                <a:spcPts val="1200"/>
              </a:spcBef>
            </a:pPr>
            <a:r>
              <a:rPr lang="en-US" dirty="0" smtClean="0"/>
              <a:t>Who decides?</a:t>
            </a:r>
          </a:p>
          <a:p>
            <a:pPr eaLnBrk="1" hangingPunct="1">
              <a:spcBef>
                <a:spcPts val="1200"/>
              </a:spcBef>
            </a:pPr>
            <a:r>
              <a:rPr lang="en-US" dirty="0" smtClean="0"/>
              <a:t>Who participates?</a:t>
            </a:r>
          </a:p>
          <a:p>
            <a:pPr eaLnBrk="1" hangingPunct="1">
              <a:spcBef>
                <a:spcPts val="1200"/>
              </a:spcBef>
            </a:pPr>
            <a:r>
              <a:rPr lang="en-US" dirty="0" smtClean="0"/>
              <a:t>At what level of government? (vertical dimension)</a:t>
            </a:r>
          </a:p>
          <a:p>
            <a:pPr eaLnBrk="1" hangingPunct="1"/>
            <a:endParaRPr lang="en-US" dirty="0" smtClean="0"/>
          </a:p>
        </p:txBody>
      </p:sp>
      <p:sp>
        <p:nvSpPr>
          <p:cNvPr id="43010" name="Date Placeholder 3"/>
          <p:cNvSpPr>
            <a:spLocks noGrp="1"/>
          </p:cNvSpPr>
          <p:nvPr>
            <p:ph type="dt" sz="half" idx="10"/>
          </p:nvPr>
        </p:nvSpPr>
        <p:spPr/>
        <p:txBody>
          <a:bodyPr/>
          <a:lstStyle/>
          <a:p>
            <a:pPr>
              <a:defRPr/>
            </a:pPr>
            <a:endParaRPr lang="en-CA" dirty="0"/>
          </a:p>
        </p:txBody>
      </p:sp>
      <p:sp>
        <p:nvSpPr>
          <p:cNvPr id="43011" name="Footer Placeholder 4"/>
          <p:cNvSpPr>
            <a:spLocks noGrp="1"/>
          </p:cNvSpPr>
          <p:nvPr>
            <p:ph type="ftr" sz="quarter" idx="11"/>
          </p:nvPr>
        </p:nvSpPr>
        <p:spPr/>
        <p:txBody>
          <a:bodyPr/>
          <a:lstStyle/>
          <a:p>
            <a:pPr>
              <a:defRPr/>
            </a:pPr>
            <a:endParaRPr lang="en-CA" dirty="0"/>
          </a:p>
        </p:txBody>
      </p:sp>
      <p:sp>
        <p:nvSpPr>
          <p:cNvPr id="43012" name="Slide Number Placeholder 5"/>
          <p:cNvSpPr>
            <a:spLocks noGrp="1"/>
          </p:cNvSpPr>
          <p:nvPr>
            <p:ph type="sldNum" sz="quarter" idx="12"/>
          </p:nvPr>
        </p:nvSpPr>
        <p:spPr/>
        <p:txBody>
          <a:bodyPr/>
          <a:lstStyle/>
          <a:p>
            <a:pPr>
              <a:defRPr/>
            </a:pPr>
            <a:fld id="{9CDFAF60-3B7A-4BB5-AB8E-79387502EC04}" type="slidenum">
              <a:rPr lang="en-CA"/>
              <a:pPr>
                <a:defRPr/>
              </a:pPr>
              <a:t>7</a:t>
            </a:fld>
            <a:endParaRPr lang="en-CA"/>
          </a:p>
        </p:txBody>
      </p:sp>
      <p:pic>
        <p:nvPicPr>
          <p:cNvPr id="31753" name="Picture 8" descr="suzuki.jpg"/>
          <p:cNvPicPr>
            <a:picLocks noChangeAspect="1"/>
          </p:cNvPicPr>
          <p:nvPr/>
        </p:nvPicPr>
        <p:blipFill>
          <a:blip r:embed="rId2" cstate="print"/>
          <a:srcRect l="41809" r="22696" b="37054"/>
          <a:stretch>
            <a:fillRect/>
          </a:stretch>
        </p:blipFill>
        <p:spPr bwMode="auto">
          <a:xfrm>
            <a:off x="7162800" y="1447800"/>
            <a:ext cx="1981200" cy="1852613"/>
          </a:xfrm>
          <a:prstGeom prst="rect">
            <a:avLst/>
          </a:prstGeom>
          <a:noFill/>
          <a:ln w="9525">
            <a:noFill/>
            <a:miter lim="800000"/>
            <a:headEnd/>
            <a:tailEnd/>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343400"/>
            <a:ext cx="3867150" cy="217683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5785" y="3657600"/>
            <a:ext cx="3158215" cy="2220468"/>
          </a:xfrm>
          <a:prstGeom prst="rect">
            <a:avLst/>
          </a:prstGeom>
        </p:spPr>
      </p:pic>
    </p:spTree>
    <p:extLst>
      <p:ext uri="{BB962C8B-B14F-4D97-AF65-F5344CB8AC3E}">
        <p14:creationId xmlns:p14="http://schemas.microsoft.com/office/powerpoint/2010/main" val="1873883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solidFill>
                  <a:schemeClr val="accent1">
                    <a:satMod val="150000"/>
                  </a:schemeClr>
                </a:solidFill>
              </a:rPr>
              <a:t>Vertical Dimension –</a:t>
            </a:r>
            <a:br>
              <a:rPr lang="en-US" smtClean="0">
                <a:solidFill>
                  <a:schemeClr val="accent1">
                    <a:satMod val="150000"/>
                  </a:schemeClr>
                </a:solidFill>
              </a:rPr>
            </a:br>
            <a:r>
              <a:rPr lang="en-US" smtClean="0">
                <a:solidFill>
                  <a:schemeClr val="accent1">
                    <a:satMod val="150000"/>
                  </a:schemeClr>
                </a:solidFill>
                <a:hlinkClick r:id="rId2"/>
              </a:rPr>
              <a:t>Division of Powers</a:t>
            </a:r>
            <a:endParaRPr lang="en-CA" smtClean="0">
              <a:solidFill>
                <a:schemeClr val="accent1">
                  <a:satMod val="150000"/>
                </a:schemeClr>
              </a:solidFill>
            </a:endParaRPr>
          </a:p>
        </p:txBody>
      </p:sp>
      <p:sp>
        <p:nvSpPr>
          <p:cNvPr id="44035" name="Rectangle 3"/>
          <p:cNvSpPr>
            <a:spLocks noGrp="1" noChangeArrowheads="1"/>
          </p:cNvSpPr>
          <p:nvPr>
            <p:ph type="body" idx="1"/>
          </p:nvPr>
        </p:nvSpPr>
        <p:spPr/>
        <p:txBody>
          <a:bodyPr rtlCol="0">
            <a:normAutofit/>
          </a:bodyPr>
          <a:lstStyle/>
          <a:p>
            <a:pPr eaLnBrk="1" fontAlgn="auto" hangingPunct="1">
              <a:lnSpc>
                <a:spcPct val="90000"/>
              </a:lnSpc>
              <a:spcBef>
                <a:spcPts val="0"/>
              </a:spcBef>
              <a:spcAft>
                <a:spcPts val="0"/>
              </a:spcAft>
              <a:buFont typeface="Wingdings 2"/>
              <a:buNone/>
              <a:defRPr/>
            </a:pPr>
            <a:r>
              <a:rPr lang="en-CA" smtClean="0"/>
              <a:t>provincial</a:t>
            </a:r>
          </a:p>
        </p:txBody>
      </p:sp>
      <p:sp>
        <p:nvSpPr>
          <p:cNvPr id="34820" name="Content Placeholder 5"/>
          <p:cNvSpPr>
            <a:spLocks noGrp="1"/>
          </p:cNvSpPr>
          <p:nvPr>
            <p:ph sz="half" idx="2"/>
          </p:nvPr>
        </p:nvSpPr>
        <p:spPr>
          <a:xfrm>
            <a:off x="457200" y="2514600"/>
            <a:ext cx="4040188" cy="2778125"/>
          </a:xfrm>
          <a:gradFill>
            <a:gsLst>
              <a:gs pos="49908">
                <a:srgbClr val="9DB96F"/>
              </a:gs>
              <a:gs pos="49817">
                <a:srgbClr val="9DB96F"/>
              </a:gs>
              <a:gs pos="49635">
                <a:srgbClr val="9DB96F"/>
              </a:gs>
              <a:gs pos="49271">
                <a:srgbClr val="9DB970"/>
              </a:gs>
              <a:gs pos="48543">
                <a:srgbClr val="9EBA71"/>
              </a:gs>
              <a:gs pos="47087">
                <a:srgbClr val="A0BB74"/>
              </a:gs>
              <a:gs pos="44175">
                <a:srgbClr val="A4BE7A"/>
              </a:gs>
              <a:gs pos="38350">
                <a:srgbClr val="ABC485"/>
              </a:gs>
              <a:gs pos="84000">
                <a:srgbClr val="9CB86E"/>
              </a:gs>
              <a:gs pos="100000">
                <a:srgbClr val="156B13"/>
              </a:gs>
            </a:gsLst>
            <a:lin ang="5400000" scaled="0"/>
          </a:gradFill>
        </p:spPr>
        <p:txBody>
          <a:bodyPr>
            <a:normAutofit/>
          </a:bodyPr>
          <a:lstStyle/>
          <a:p>
            <a:pPr eaLnBrk="1" hangingPunct="1">
              <a:lnSpc>
                <a:spcPct val="90000"/>
              </a:lnSpc>
            </a:pPr>
            <a:r>
              <a:rPr lang="en-US" dirty="0" smtClean="0"/>
              <a:t>109 – all lands, mines, minerals, and royalties to the provinces</a:t>
            </a:r>
          </a:p>
          <a:p>
            <a:pPr eaLnBrk="1" hangingPunct="1">
              <a:lnSpc>
                <a:spcPct val="90000"/>
              </a:lnSpc>
            </a:pPr>
            <a:r>
              <a:rPr lang="en-US" dirty="0" smtClean="0"/>
              <a:t>92 – provincial management and sale of public lands (federal jurisdiction over “Canada Lands”)</a:t>
            </a:r>
          </a:p>
          <a:p>
            <a:pPr eaLnBrk="1" hangingPunct="1"/>
            <a:endParaRPr lang="en-US" dirty="0" smtClean="0"/>
          </a:p>
        </p:txBody>
      </p:sp>
      <p:sp>
        <p:nvSpPr>
          <p:cNvPr id="44037" name="Text Placeholder 6"/>
          <p:cNvSpPr>
            <a:spLocks noGrp="1"/>
          </p:cNvSpPr>
          <p:nvPr>
            <p:ph type="body" sz="quarter" idx="3"/>
          </p:nvPr>
        </p:nvSpPr>
        <p:spPr/>
        <p:txBody>
          <a:bodyPr rtlCol="0">
            <a:normAutofit/>
          </a:bodyPr>
          <a:lstStyle/>
          <a:p>
            <a:pPr eaLnBrk="1" fontAlgn="auto" hangingPunct="1">
              <a:spcBef>
                <a:spcPts val="0"/>
              </a:spcBef>
              <a:spcAft>
                <a:spcPts val="0"/>
              </a:spcAft>
              <a:buFont typeface="Wingdings 2"/>
              <a:buNone/>
              <a:defRPr/>
            </a:pPr>
            <a:r>
              <a:rPr lang="en-US" smtClean="0"/>
              <a:t>federal</a:t>
            </a:r>
          </a:p>
        </p:txBody>
      </p:sp>
      <p:sp>
        <p:nvSpPr>
          <p:cNvPr id="34822" name="Content Placeholder 7"/>
          <p:cNvSpPr>
            <a:spLocks noGrp="1"/>
          </p:cNvSpPr>
          <p:nvPr>
            <p:ph sz="quarter" idx="4"/>
          </p:nvPr>
        </p:nvSpPr>
        <p:spPr>
          <a:xfrm>
            <a:off x="4648200" y="2209800"/>
            <a:ext cx="4041775" cy="3540125"/>
          </a:xfrm>
          <a:gradFill>
            <a:gsLst>
              <a:gs pos="0">
                <a:srgbClr val="FBEAC7"/>
              </a:gs>
              <a:gs pos="96000">
                <a:srgbClr val="FEE7F2"/>
              </a:gs>
              <a:gs pos="36000">
                <a:srgbClr val="FAC77D"/>
              </a:gs>
              <a:gs pos="61000">
                <a:srgbClr val="FBA97D"/>
              </a:gs>
              <a:gs pos="82001">
                <a:srgbClr val="FBD49C"/>
              </a:gs>
              <a:gs pos="100000">
                <a:srgbClr val="FEE7F2"/>
              </a:gs>
            </a:gsLst>
            <a:lin ang="5400000" scaled="0"/>
          </a:gradFill>
        </p:spPr>
        <p:txBody>
          <a:bodyPr/>
          <a:lstStyle/>
          <a:p>
            <a:pPr eaLnBrk="1" hangingPunct="1">
              <a:lnSpc>
                <a:spcPct val="90000"/>
              </a:lnSpc>
            </a:pPr>
            <a:r>
              <a:rPr lang="en-US" dirty="0" smtClean="0"/>
              <a:t>91 –international and interprovincial trade</a:t>
            </a:r>
          </a:p>
          <a:p>
            <a:pPr eaLnBrk="1" hangingPunct="1">
              <a:lnSpc>
                <a:spcPct val="90000"/>
              </a:lnSpc>
            </a:pPr>
            <a:r>
              <a:rPr lang="en-US" dirty="0" smtClean="0"/>
              <a:t>91 –tax any mode or means</a:t>
            </a:r>
          </a:p>
          <a:p>
            <a:pPr eaLnBrk="1" hangingPunct="1"/>
            <a:r>
              <a:rPr lang="en-US" dirty="0" smtClean="0"/>
              <a:t>Spending</a:t>
            </a:r>
          </a:p>
          <a:p>
            <a:pPr eaLnBrk="1" hangingPunct="1"/>
            <a:r>
              <a:rPr lang="en-US" dirty="0" smtClean="0"/>
              <a:t>Fisheries and navigation</a:t>
            </a:r>
          </a:p>
          <a:p>
            <a:pPr eaLnBrk="1" hangingPunct="1"/>
            <a:r>
              <a:rPr lang="en-US" dirty="0" smtClean="0"/>
              <a:t>General </a:t>
            </a:r>
          </a:p>
          <a:p>
            <a:pPr lvl="1" eaLnBrk="1" hangingPunct="1"/>
            <a:r>
              <a:rPr lang="en-US" dirty="0" smtClean="0"/>
              <a:t>criminal law</a:t>
            </a:r>
          </a:p>
          <a:p>
            <a:pPr lvl="1" eaLnBrk="1" hangingPunct="1"/>
            <a:r>
              <a:rPr lang="en-US" dirty="0" smtClean="0"/>
              <a:t>Peace, order, good government</a:t>
            </a:r>
          </a:p>
        </p:txBody>
      </p:sp>
      <p:sp>
        <p:nvSpPr>
          <p:cNvPr id="44039" name="Date Placeholder 3"/>
          <p:cNvSpPr>
            <a:spLocks noGrp="1"/>
          </p:cNvSpPr>
          <p:nvPr>
            <p:ph type="dt" sz="half" idx="10"/>
          </p:nvPr>
        </p:nvSpPr>
        <p:spPr/>
        <p:txBody>
          <a:bodyPr/>
          <a:lstStyle/>
          <a:p>
            <a:pPr>
              <a:defRPr/>
            </a:pPr>
            <a:endParaRPr lang="en-CA" dirty="0"/>
          </a:p>
        </p:txBody>
      </p:sp>
      <p:sp>
        <p:nvSpPr>
          <p:cNvPr id="44040" name="Footer Placeholder 4"/>
          <p:cNvSpPr>
            <a:spLocks noGrp="1"/>
          </p:cNvSpPr>
          <p:nvPr>
            <p:ph type="ftr" sz="quarter" idx="11"/>
          </p:nvPr>
        </p:nvSpPr>
        <p:spPr/>
        <p:txBody>
          <a:bodyPr/>
          <a:lstStyle/>
          <a:p>
            <a:pPr>
              <a:defRPr/>
            </a:pPr>
            <a:endParaRPr lang="en-CA" dirty="0"/>
          </a:p>
        </p:txBody>
      </p:sp>
      <p:sp>
        <p:nvSpPr>
          <p:cNvPr id="9" name="TextBox 8"/>
          <p:cNvSpPr txBox="1">
            <a:spLocks noChangeArrowheads="1"/>
          </p:cNvSpPr>
          <p:nvPr/>
        </p:nvSpPr>
        <p:spPr bwMode="auto">
          <a:xfrm>
            <a:off x="1143000" y="6019800"/>
            <a:ext cx="7010400" cy="369888"/>
          </a:xfrm>
          <a:prstGeom prst="rect">
            <a:avLst/>
          </a:prstGeom>
          <a:solidFill>
            <a:schemeClr val="accent1">
              <a:lumMod val="40000"/>
              <a:lumOff val="60000"/>
            </a:schemeClr>
          </a:solidFill>
          <a:ln w="9525">
            <a:noFill/>
            <a:miter lim="800000"/>
            <a:headEnd/>
            <a:tailEnd/>
          </a:ln>
        </p:spPr>
        <p:txBody>
          <a:bodyPr>
            <a:spAutoFit/>
          </a:bodyPr>
          <a:lstStyle/>
          <a:p>
            <a:r>
              <a:rPr lang="en-US" dirty="0"/>
              <a:t>What about local government?  International government?</a:t>
            </a:r>
          </a:p>
        </p:txBody>
      </p:sp>
    </p:spTree>
    <p:extLst>
      <p:ext uri="{BB962C8B-B14F-4D97-AF65-F5344CB8AC3E}">
        <p14:creationId xmlns:p14="http://schemas.microsoft.com/office/powerpoint/2010/main" val="25005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219200" y="4648200"/>
            <a:ext cx="6781800" cy="1470025"/>
          </a:xfrm>
        </p:spPr>
        <p:txBody>
          <a:bodyPr>
            <a:normAutofit fontScale="90000"/>
          </a:bodyPr>
          <a:lstStyle/>
          <a:p>
            <a:pPr eaLnBrk="1" hangingPunct="1"/>
            <a:r>
              <a:rPr lang="en-US" sz="4000" dirty="0" smtClean="0"/>
              <a:t>The Ghost of Trudeau’s Father: </a:t>
            </a:r>
            <a:br>
              <a:rPr lang="en-US" sz="4000" dirty="0" smtClean="0"/>
            </a:br>
            <a:r>
              <a:rPr lang="en-US" sz="4000" dirty="0" smtClean="0"/>
              <a:t>The </a:t>
            </a:r>
            <a:r>
              <a:rPr lang="en-US" sz="4000" dirty="0" smtClean="0"/>
              <a:t>Enduring Legacy of </a:t>
            </a:r>
            <a:r>
              <a:rPr lang="en-US" sz="4000" dirty="0" smtClean="0"/>
              <a:t>the 1980 </a:t>
            </a:r>
            <a:r>
              <a:rPr lang="en-US" sz="4000" dirty="0" smtClean="0"/>
              <a:t>National Energy Program</a:t>
            </a:r>
            <a:endParaRPr lang="en-CA" sz="4000" dirty="0" smtClean="0"/>
          </a:p>
        </p:txBody>
      </p:sp>
      <p:sp>
        <p:nvSpPr>
          <p:cNvPr id="2050" name="Slide Number Placeholder 5"/>
          <p:cNvSpPr>
            <a:spLocks noGrp="1"/>
          </p:cNvSpPr>
          <p:nvPr>
            <p:ph type="sldNum" sz="quarter" idx="12"/>
          </p:nvPr>
        </p:nvSpPr>
        <p:spPr>
          <a:noFill/>
        </p:spPr>
        <p:txBody>
          <a:bodyPr/>
          <a:lstStyle/>
          <a:p>
            <a:fld id="{D6CD2CFC-643F-474B-BA60-167B8469BC99}" type="slidenum">
              <a:rPr lang="en-CA" smtClean="0"/>
              <a:pPr/>
              <a:t>9</a:t>
            </a:fld>
            <a:endParaRPr lang="en-CA" smtClean="0"/>
          </a:p>
        </p:txBody>
      </p:sp>
      <p:pic>
        <p:nvPicPr>
          <p:cNvPr id="2053" name="Picture 4" descr="Brian_Mulroney33-256x360"/>
          <p:cNvPicPr>
            <a:picLocks noChangeAspect="1" noChangeArrowheads="1"/>
          </p:cNvPicPr>
          <p:nvPr/>
        </p:nvPicPr>
        <p:blipFill>
          <a:blip r:embed="rId2" cstate="print"/>
          <a:srcRect/>
          <a:stretch>
            <a:fillRect/>
          </a:stretch>
        </p:blipFill>
        <p:spPr bwMode="auto">
          <a:xfrm>
            <a:off x="6705600" y="76200"/>
            <a:ext cx="1874018" cy="2635981"/>
          </a:xfrm>
          <a:prstGeom prst="rect">
            <a:avLst/>
          </a:prstGeom>
          <a:noFill/>
          <a:ln w="9525">
            <a:noFill/>
            <a:miter lim="800000"/>
            <a:headEnd/>
            <a:tailEnd/>
          </a:ln>
        </p:spPr>
      </p:pic>
      <p:sp>
        <p:nvSpPr>
          <p:cNvPr id="2" name="TextBox 1"/>
          <p:cNvSpPr txBox="1"/>
          <p:nvPr/>
        </p:nvSpPr>
        <p:spPr>
          <a:xfrm>
            <a:off x="76200" y="3079019"/>
            <a:ext cx="3429000" cy="1200329"/>
          </a:xfrm>
          <a:prstGeom prst="rect">
            <a:avLst/>
          </a:prstGeom>
          <a:solidFill>
            <a:srgbClr val="FF0000"/>
          </a:solidFill>
        </p:spPr>
        <p:txBody>
          <a:bodyPr wrap="square" rtlCol="0">
            <a:spAutoFit/>
          </a:bodyPr>
          <a:lstStyle/>
          <a:p>
            <a:r>
              <a:rPr lang="en-CA" dirty="0" smtClean="0">
                <a:solidFill>
                  <a:schemeClr val="bg1"/>
                </a:solidFill>
              </a:rPr>
              <a:t>Pierre Trudeau, Prime Minister of Canada, 1968-1979, 1980-4 (Liberal Party of Canada). Father of Justin Trudeau</a:t>
            </a:r>
            <a:endParaRPr lang="en-CA" dirty="0">
              <a:solidFill>
                <a:schemeClr val="bg1"/>
              </a:solidFill>
            </a:endParaRPr>
          </a:p>
        </p:txBody>
      </p:sp>
      <p:sp>
        <p:nvSpPr>
          <p:cNvPr id="3" name="TextBox 2"/>
          <p:cNvSpPr txBox="1"/>
          <p:nvPr/>
        </p:nvSpPr>
        <p:spPr>
          <a:xfrm>
            <a:off x="5943600" y="3048000"/>
            <a:ext cx="3169778" cy="1477328"/>
          </a:xfrm>
          <a:prstGeom prst="rect">
            <a:avLst/>
          </a:prstGeom>
          <a:solidFill>
            <a:srgbClr val="0070C0"/>
          </a:solidFill>
        </p:spPr>
        <p:txBody>
          <a:bodyPr wrap="square" rtlCol="0">
            <a:spAutoFit/>
          </a:bodyPr>
          <a:lstStyle/>
          <a:p>
            <a:r>
              <a:rPr lang="en-CA" dirty="0" smtClean="0">
                <a:solidFill>
                  <a:schemeClr val="bg1"/>
                </a:solidFill>
              </a:rPr>
              <a:t>Brian Mulroney, Prime Minister of Canada, 1984-93 (Progressive Conservative Party). Father of Ben Mulroney</a:t>
            </a:r>
            <a:endParaRPr lang="en-CA"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86019"/>
            <a:ext cx="2834640" cy="2125980"/>
          </a:xfrm>
          <a:prstGeom prst="rect">
            <a:avLst/>
          </a:prstGeom>
        </p:spPr>
      </p:pic>
    </p:spTree>
    <p:extLst>
      <p:ext uri="{BB962C8B-B14F-4D97-AF65-F5344CB8AC3E}">
        <p14:creationId xmlns:p14="http://schemas.microsoft.com/office/powerpoint/2010/main" val="27368664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3773</TotalTime>
  <Words>2067</Words>
  <Application>Microsoft Office PowerPoint</Application>
  <PresentationFormat>On-screen Show (4:3)</PresentationFormat>
  <Paragraphs>398</Paragraphs>
  <Slides>47</Slides>
  <Notes>12</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1_Office Theme</vt:lpstr>
      <vt:lpstr>CEEN 525  Formal Government Processes</vt:lpstr>
      <vt:lpstr>Mini-brief 2: Your minister has been asked to give a presentation to the International Energy Agency, which has just decided to conduct a review of your country’s energy system and policies. You are tasked with providing an overview of your system of government according to the following template (due February 7 in class) </vt:lpstr>
      <vt:lpstr>outline</vt:lpstr>
      <vt:lpstr>Overview</vt:lpstr>
      <vt:lpstr>Legislative Assembly of Alberta, Bill 25 Oil Sands Emissions Limit Act</vt:lpstr>
      <vt:lpstr>Governance in Context</vt:lpstr>
      <vt:lpstr>Governance – 3 Core Questions</vt:lpstr>
      <vt:lpstr>Vertical Dimension – Division of Powers</vt:lpstr>
      <vt:lpstr>The Ghost of Trudeau’s Father:  The Enduring Legacy of the 1980 National Energy Program</vt:lpstr>
      <vt:lpstr>Why history lesson?</vt:lpstr>
      <vt:lpstr>NEP Enduring legacy</vt:lpstr>
      <vt:lpstr>Prelude to NEP 1957-1961</vt:lpstr>
      <vt:lpstr>Prelude to NEP 1973-1980</vt:lpstr>
      <vt:lpstr>1980 Political Economy  of Energy in Canada</vt:lpstr>
      <vt:lpstr>National Energy Program </vt:lpstr>
      <vt:lpstr>National Energy Program 1980</vt:lpstr>
      <vt:lpstr>Backlash Against NEP cbc retrospective video</vt:lpstr>
      <vt:lpstr>Demise of NEP</vt:lpstr>
      <vt:lpstr>Demise of the NEP</vt:lpstr>
      <vt:lpstr>NEP Enduring Legacy</vt:lpstr>
      <vt:lpstr>outline</vt:lpstr>
      <vt:lpstr>Government in Canada</vt:lpstr>
      <vt:lpstr>Parliamentary Government –Executive</vt:lpstr>
      <vt:lpstr>Parliamentary Government – A Misnomer?</vt:lpstr>
      <vt:lpstr>PowerPoint Presentation</vt:lpstr>
      <vt:lpstr>Organization of legislature</vt:lpstr>
      <vt:lpstr>Party composition of Parliament House of Commons – 338 seats</vt:lpstr>
      <vt:lpstr>Votes and Seats –  House of Commons 2011 + 2015</vt:lpstr>
      <vt:lpstr>Votes and Seats –  House of Commons 2011 + 2015</vt:lpstr>
      <vt:lpstr>Provincial Party Balance</vt:lpstr>
      <vt:lpstr>Forms of Law</vt:lpstr>
      <vt:lpstr>Judicial Branch</vt:lpstr>
      <vt:lpstr>Bureaucracy</vt:lpstr>
      <vt:lpstr>Essential Elements of Authority</vt:lpstr>
      <vt:lpstr>Diagram</vt:lpstr>
      <vt:lpstr>outline</vt:lpstr>
      <vt:lpstr>Aboriginal Rights and Title Crown government duty:  consult and accommodate</vt:lpstr>
      <vt:lpstr>Aboriginal Rights and Title</vt:lpstr>
      <vt:lpstr>Supreme Court  Tsilhqot’in - infringement</vt:lpstr>
      <vt:lpstr>Supreme Court  Tsilhqot’in - infringement</vt:lpstr>
      <vt:lpstr>Supreme Court  Tsilhqot’in – new confusion</vt:lpstr>
      <vt:lpstr>Supreme Court  Tsilhqot’in - infringement</vt:lpstr>
      <vt:lpstr>Hoberg’s hypothesis</vt:lpstr>
      <vt:lpstr>PowerPoint Presentation</vt:lpstr>
      <vt:lpstr>PowerPoint Presentation</vt:lpstr>
      <vt:lpstr>Summary</vt:lpstr>
      <vt:lpstr>Next week – Actor Dynamaics</vt:lpstr>
    </vt:vector>
  </TitlesOfParts>
  <Company>Faculty of Forestry, UBC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CEEN 590 Formal Government Processes</dc:title>
  <dc:creator>ghoberg</dc:creator>
  <cp:lastModifiedBy>Hoberg, George</cp:lastModifiedBy>
  <cp:revision>184</cp:revision>
  <cp:lastPrinted>2015-01-21T16:17:24Z</cp:lastPrinted>
  <dcterms:created xsi:type="dcterms:W3CDTF">2011-01-12T01:35:26Z</dcterms:created>
  <dcterms:modified xsi:type="dcterms:W3CDTF">2017-02-07T21:07:03Z</dcterms:modified>
</cp:coreProperties>
</file>