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65" r:id="rId4"/>
    <p:sldId id="266" r:id="rId5"/>
    <p:sldId id="257" r:id="rId6"/>
    <p:sldId id="259" r:id="rId7"/>
    <p:sldId id="258" r:id="rId8"/>
    <p:sldId id="271" r:id="rId9"/>
    <p:sldId id="261" r:id="rId10"/>
    <p:sldId id="263" r:id="rId11"/>
    <p:sldId id="267" r:id="rId12"/>
    <p:sldId id="268" r:id="rId13"/>
    <p:sldId id="269" r:id="rId14"/>
    <p:sldId id="270" r:id="rId15"/>
    <p:sldId id="262" r:id="rId16"/>
    <p:sldId id="272" r:id="rId17"/>
    <p:sldId id="275" r:id="rId18"/>
    <p:sldId id="276" r:id="rId19"/>
    <p:sldId id="278" r:id="rId20"/>
    <p:sldId id="273" r:id="rId21"/>
    <p:sldId id="27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6736F-076B-F547-A1DB-A000168DAC71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FCFB06-4A0F-CD43-B56A-8204DE32631E}">
      <dgm:prSet/>
      <dgm:spPr/>
      <dgm:t>
        <a:bodyPr/>
        <a:lstStyle/>
        <a:p>
          <a:pPr rtl="0"/>
          <a:r>
            <a:rPr lang="en-US" smtClean="0"/>
            <a:t>Global governance (UNFCCC) can push decarbonization </a:t>
          </a:r>
          <a:endParaRPr lang="en-US"/>
        </a:p>
      </dgm:t>
    </dgm:pt>
    <dgm:pt modelId="{77F8578B-0064-9542-90D3-18287030B66B}" type="parTrans" cxnId="{216710D0-93AC-AD4B-A180-29613AB5D43B}">
      <dgm:prSet/>
      <dgm:spPr/>
      <dgm:t>
        <a:bodyPr/>
        <a:lstStyle/>
        <a:p>
          <a:endParaRPr lang="en-US"/>
        </a:p>
      </dgm:t>
    </dgm:pt>
    <dgm:pt modelId="{A0E49684-D7DA-324F-BE1C-F7D9FB7D145F}" type="sibTrans" cxnId="{216710D0-93AC-AD4B-A180-29613AB5D43B}">
      <dgm:prSet/>
      <dgm:spPr/>
      <dgm:t>
        <a:bodyPr/>
        <a:lstStyle/>
        <a:p>
          <a:endParaRPr lang="en-US"/>
        </a:p>
      </dgm:t>
    </dgm:pt>
    <dgm:pt modelId="{1D0FD2C1-9935-9F4A-9083-7AC8DA920E9E}">
      <dgm:prSet/>
      <dgm:spPr/>
      <dgm:t>
        <a:bodyPr/>
        <a:lstStyle/>
        <a:p>
          <a:pPr rtl="0"/>
          <a:r>
            <a:rPr lang="en-US" smtClean="0"/>
            <a:t>Global competition risks “race to the bottom”</a:t>
          </a:r>
          <a:endParaRPr lang="en-US"/>
        </a:p>
      </dgm:t>
    </dgm:pt>
    <dgm:pt modelId="{8FF63BFC-B5F0-9C41-9E55-08B81D9B7457}" type="parTrans" cxnId="{A2D8E1CC-5EDF-4140-8123-B5465CD56DF8}">
      <dgm:prSet/>
      <dgm:spPr/>
      <dgm:t>
        <a:bodyPr/>
        <a:lstStyle/>
        <a:p>
          <a:endParaRPr lang="en-US"/>
        </a:p>
      </dgm:t>
    </dgm:pt>
    <dgm:pt modelId="{F7EAB3E9-2552-714C-9C86-693399B5E194}" type="sibTrans" cxnId="{A2D8E1CC-5EDF-4140-8123-B5465CD56DF8}">
      <dgm:prSet/>
      <dgm:spPr/>
      <dgm:t>
        <a:bodyPr/>
        <a:lstStyle/>
        <a:p>
          <a:endParaRPr lang="en-US"/>
        </a:p>
      </dgm:t>
    </dgm:pt>
    <dgm:pt modelId="{E462EECB-6586-AD47-91C0-AEB2EB4745E7}">
      <dgm:prSet/>
      <dgm:spPr/>
      <dgm:t>
        <a:bodyPr/>
        <a:lstStyle/>
        <a:p>
          <a:pPr rtl="0"/>
          <a:r>
            <a:rPr lang="en-US" smtClean="0"/>
            <a:t>International trade agreements constrain domestic policy choice</a:t>
          </a:r>
          <a:endParaRPr lang="en-US"/>
        </a:p>
      </dgm:t>
    </dgm:pt>
    <dgm:pt modelId="{E1AE9760-99A1-BE45-9635-417331002922}" type="parTrans" cxnId="{FF24C09D-5C2B-914A-AF17-C0DD14836413}">
      <dgm:prSet/>
      <dgm:spPr/>
      <dgm:t>
        <a:bodyPr/>
        <a:lstStyle/>
        <a:p>
          <a:endParaRPr lang="en-US"/>
        </a:p>
      </dgm:t>
    </dgm:pt>
    <dgm:pt modelId="{BD94A752-440D-8341-A814-C89886048262}" type="sibTrans" cxnId="{FF24C09D-5C2B-914A-AF17-C0DD14836413}">
      <dgm:prSet/>
      <dgm:spPr/>
      <dgm:t>
        <a:bodyPr/>
        <a:lstStyle/>
        <a:p>
          <a:endParaRPr lang="en-US"/>
        </a:p>
      </dgm:t>
    </dgm:pt>
    <dgm:pt modelId="{7A382AB6-F5A4-924E-B3C1-5694C3E864B0}" type="pres">
      <dgm:prSet presAssocID="{60B6736F-076B-F547-A1DB-A000168DAC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D45325-2C47-8348-AB7B-514B5E81F2B6}" type="pres">
      <dgm:prSet presAssocID="{C1FCFB06-4A0F-CD43-B56A-8204DE32631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4327C-7104-CF47-B521-7955EE504D00}" type="pres">
      <dgm:prSet presAssocID="{A0E49684-D7DA-324F-BE1C-F7D9FB7D145F}" presName="sibTrans" presStyleCnt="0"/>
      <dgm:spPr/>
    </dgm:pt>
    <dgm:pt modelId="{5D9574BC-3EC2-F34C-B5C1-0EA60608AA64}" type="pres">
      <dgm:prSet presAssocID="{1D0FD2C1-9935-9F4A-9083-7AC8DA920E9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A9940-7F31-E14D-9311-2EA232F420EB}" type="pres">
      <dgm:prSet presAssocID="{F7EAB3E9-2552-714C-9C86-693399B5E194}" presName="sibTrans" presStyleCnt="0"/>
      <dgm:spPr/>
    </dgm:pt>
    <dgm:pt modelId="{3E3D6779-3433-9B4C-B23C-BDDA5E33D83F}" type="pres">
      <dgm:prSet presAssocID="{E462EECB-6586-AD47-91C0-AEB2EB4745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B9FF48-F341-D945-9917-A1DD2DCF3DF5}" type="presOf" srcId="{60B6736F-076B-F547-A1DB-A000168DAC71}" destId="{7A382AB6-F5A4-924E-B3C1-5694C3E864B0}" srcOrd="0" destOrd="0" presId="urn:microsoft.com/office/officeart/2005/8/layout/default"/>
    <dgm:cxn modelId="{A2D8E1CC-5EDF-4140-8123-B5465CD56DF8}" srcId="{60B6736F-076B-F547-A1DB-A000168DAC71}" destId="{1D0FD2C1-9935-9F4A-9083-7AC8DA920E9E}" srcOrd="1" destOrd="0" parTransId="{8FF63BFC-B5F0-9C41-9E55-08B81D9B7457}" sibTransId="{F7EAB3E9-2552-714C-9C86-693399B5E194}"/>
    <dgm:cxn modelId="{FF24C09D-5C2B-914A-AF17-C0DD14836413}" srcId="{60B6736F-076B-F547-A1DB-A000168DAC71}" destId="{E462EECB-6586-AD47-91C0-AEB2EB4745E7}" srcOrd="2" destOrd="0" parTransId="{E1AE9760-99A1-BE45-9635-417331002922}" sibTransId="{BD94A752-440D-8341-A814-C89886048262}"/>
    <dgm:cxn modelId="{5046DD3A-054E-C245-8571-08CB10857D39}" type="presOf" srcId="{1D0FD2C1-9935-9F4A-9083-7AC8DA920E9E}" destId="{5D9574BC-3EC2-F34C-B5C1-0EA60608AA64}" srcOrd="0" destOrd="0" presId="urn:microsoft.com/office/officeart/2005/8/layout/default"/>
    <dgm:cxn modelId="{FCFA5887-7C3B-BA49-BA72-42AF1641E270}" type="presOf" srcId="{E462EECB-6586-AD47-91C0-AEB2EB4745E7}" destId="{3E3D6779-3433-9B4C-B23C-BDDA5E33D83F}" srcOrd="0" destOrd="0" presId="urn:microsoft.com/office/officeart/2005/8/layout/default"/>
    <dgm:cxn modelId="{70FA0FC3-593F-574B-A479-B5255D954381}" type="presOf" srcId="{C1FCFB06-4A0F-CD43-B56A-8204DE32631E}" destId="{C7D45325-2C47-8348-AB7B-514B5E81F2B6}" srcOrd="0" destOrd="0" presId="urn:microsoft.com/office/officeart/2005/8/layout/default"/>
    <dgm:cxn modelId="{216710D0-93AC-AD4B-A180-29613AB5D43B}" srcId="{60B6736F-076B-F547-A1DB-A000168DAC71}" destId="{C1FCFB06-4A0F-CD43-B56A-8204DE32631E}" srcOrd="0" destOrd="0" parTransId="{77F8578B-0064-9542-90D3-18287030B66B}" sibTransId="{A0E49684-D7DA-324F-BE1C-F7D9FB7D145F}"/>
    <dgm:cxn modelId="{D4AF77BB-B831-654C-AEFF-A2B977BDE8A7}" type="presParOf" srcId="{7A382AB6-F5A4-924E-B3C1-5694C3E864B0}" destId="{C7D45325-2C47-8348-AB7B-514B5E81F2B6}" srcOrd="0" destOrd="0" presId="urn:microsoft.com/office/officeart/2005/8/layout/default"/>
    <dgm:cxn modelId="{0BC690B6-EFC6-5846-B646-BA6BD24D775C}" type="presParOf" srcId="{7A382AB6-F5A4-924E-B3C1-5694C3E864B0}" destId="{F6A4327C-7104-CF47-B521-7955EE504D00}" srcOrd="1" destOrd="0" presId="urn:microsoft.com/office/officeart/2005/8/layout/default"/>
    <dgm:cxn modelId="{F569F8FC-BCDC-5949-85CD-33FE0FD91E0F}" type="presParOf" srcId="{7A382AB6-F5A4-924E-B3C1-5694C3E864B0}" destId="{5D9574BC-3EC2-F34C-B5C1-0EA60608AA64}" srcOrd="2" destOrd="0" presId="urn:microsoft.com/office/officeart/2005/8/layout/default"/>
    <dgm:cxn modelId="{18591018-C5FA-904D-874D-884C7FFD2D5E}" type="presParOf" srcId="{7A382AB6-F5A4-924E-B3C1-5694C3E864B0}" destId="{2A4A9940-7F31-E14D-9311-2EA232F420EB}" srcOrd="3" destOrd="0" presId="urn:microsoft.com/office/officeart/2005/8/layout/default"/>
    <dgm:cxn modelId="{1E0CCFEB-399C-4B4E-915A-0C3B9ADB06D8}" type="presParOf" srcId="{7A382AB6-F5A4-924E-B3C1-5694C3E864B0}" destId="{3E3D6779-3433-9B4C-B23C-BDDA5E33D83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45325-2C47-8348-AB7B-514B5E81F2B6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Global governance (UNFCCC) can push decarbonization </a:t>
          </a:r>
          <a:endParaRPr lang="en-US" sz="3200" kern="1200"/>
        </a:p>
      </dsp:txBody>
      <dsp:txXfrm>
        <a:off x="460905" y="1047"/>
        <a:ext cx="3479899" cy="2087939"/>
      </dsp:txXfrm>
    </dsp:sp>
    <dsp:sp modelId="{5D9574BC-3EC2-F34C-B5C1-0EA60608AA64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Global competition risks “race to the bottom”</a:t>
          </a:r>
          <a:endParaRPr lang="en-US" sz="3200" kern="1200"/>
        </a:p>
      </dsp:txBody>
      <dsp:txXfrm>
        <a:off x="4288794" y="1047"/>
        <a:ext cx="3479899" cy="2087939"/>
      </dsp:txXfrm>
    </dsp:sp>
    <dsp:sp modelId="{3E3D6779-3433-9B4C-B23C-BDDA5E33D83F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International trade agreements constrain domestic policy choice</a:t>
          </a:r>
          <a:endParaRPr lang="en-US" sz="3200" kern="1200"/>
        </a:p>
      </dsp:txBody>
      <dsp:txXfrm>
        <a:off x="2374850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A17A7-AFF6-8A44-A17B-4A8A6ACE9F5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3027-4D6E-EC42-82FD-33B34CB8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7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Concepts:  </a:t>
            </a:r>
          </a:p>
          <a:p>
            <a:pPr lvl="0"/>
            <a:r>
              <a:rPr lang="en-US" dirty="0" smtClean="0"/>
              <a:t>global public good</a:t>
            </a:r>
          </a:p>
          <a:p>
            <a:pPr lvl="0"/>
            <a:r>
              <a:rPr lang="en-US" dirty="0" smtClean="0"/>
              <a:t>energy system inertia and time lag for response to emission reductions</a:t>
            </a:r>
          </a:p>
          <a:p>
            <a:endParaRPr lang="en-US" dirty="0" smtClean="0"/>
          </a:p>
          <a:p>
            <a:r>
              <a:rPr lang="en-US" dirty="0" smtClean="0"/>
              <a:t>Absence</a:t>
            </a:r>
            <a:r>
              <a:rPr lang="en-US" baseline="0" dirty="0" smtClean="0"/>
              <a:t> of compelling focusing events?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0A1D1-E7E1-4894-9121-0A7798D7E9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3027-4D6E-EC42-82FD-33B34CB85E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3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25 year term offere</a:t>
            </a:r>
            <a:r>
              <a:rPr lang="en-US" baseline="0" dirty="0" smtClean="0"/>
              <a:t>d to solar power developers</a:t>
            </a:r>
          </a:p>
          <a:p>
            <a:endParaRPr lang="en-US" baseline="0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mandatory DCR was imposed on SPDs participating in Phase I (Batches 1 and 2) and Phase II (Batch 1-A) of the NSM. The scope and coverage of the DCR differed, however, across the different Batches.13 Under Phase I (Batch 1), it was mandatory for all projects based on crystalline silicon (c-Si) technology to use c-Si modules manufactured in India, while the use of foreign c-Si cells and foreign thin-film modules or concentrator photovoltaic (PV) cells was permitted.14 Under Phase I (Batch 2), it was mandatory for all projects based on c-Si technology to use c-Si cells and modules manufactured in India, while the use of domestic or foreign modules made from thin-film technologies or concentrator PV cells was permitted.15 Under Phase II (Batch 1-A), any solar cells and modules used by the SPDs had to be made in India, irrespective of the type of technology used.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3027-4D6E-EC42-82FD-33B34CB85E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7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www.wto.org</a:t>
            </a:r>
            <a:r>
              <a:rPr lang="en-US" dirty="0" smtClean="0"/>
              <a:t>/</a:t>
            </a:r>
            <a:r>
              <a:rPr lang="en-US" dirty="0" err="1" smtClean="0"/>
              <a:t>english</a:t>
            </a:r>
            <a:r>
              <a:rPr lang="en-US" dirty="0" smtClean="0"/>
              <a:t>/</a:t>
            </a:r>
            <a:r>
              <a:rPr lang="en-US" dirty="0" err="1" smtClean="0"/>
              <a:t>tratop_e</a:t>
            </a:r>
            <a:r>
              <a:rPr lang="en-US" dirty="0" smtClean="0"/>
              <a:t>/</a:t>
            </a:r>
            <a:r>
              <a:rPr lang="en-US" dirty="0" err="1" smtClean="0"/>
              <a:t>dispu_e</a:t>
            </a:r>
            <a:r>
              <a:rPr lang="en-US" dirty="0" smtClean="0"/>
              <a:t>/</a:t>
            </a:r>
            <a:r>
              <a:rPr lang="en-US" dirty="0" err="1" smtClean="0"/>
              <a:t>cases_e</a:t>
            </a:r>
            <a:r>
              <a:rPr lang="en-US" dirty="0" smtClean="0"/>
              <a:t>/ds426_e.htm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www.wto.org</a:t>
            </a:r>
            <a:r>
              <a:rPr lang="en-US" dirty="0" smtClean="0"/>
              <a:t>/</a:t>
            </a:r>
            <a:r>
              <a:rPr lang="en-US" dirty="0" err="1" smtClean="0"/>
              <a:t>english</a:t>
            </a:r>
            <a:r>
              <a:rPr lang="en-US" dirty="0" smtClean="0"/>
              <a:t>/</a:t>
            </a:r>
            <a:r>
              <a:rPr lang="en-US" dirty="0" err="1" smtClean="0"/>
              <a:t>tratop_e</a:t>
            </a:r>
            <a:r>
              <a:rPr lang="en-US" dirty="0" smtClean="0"/>
              <a:t>/</a:t>
            </a:r>
            <a:r>
              <a:rPr lang="en-US" dirty="0" err="1" smtClean="0"/>
              <a:t>dispu_e</a:t>
            </a:r>
            <a:r>
              <a:rPr lang="en-US" dirty="0" smtClean="0"/>
              <a:t>/</a:t>
            </a:r>
            <a:r>
              <a:rPr lang="en-US" dirty="0" err="1" smtClean="0"/>
              <a:t>cases_e</a:t>
            </a:r>
            <a:r>
              <a:rPr lang="en-US" dirty="0" smtClean="0"/>
              <a:t>/ds412_e.htm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3027-4D6E-EC42-82FD-33B34CB85E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8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2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1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4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1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3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7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2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6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D1822-E886-2C42-9A34-CAE4B69126B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68C7-8FAC-6841-9D5F-BF0748EA8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8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to.org/english/tratop_e/dispu_e/cases_e/ds456_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Trade and Clean Energy Policies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28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451"/>
            <a:ext cx="8229600" cy="1143000"/>
          </a:xfrm>
        </p:spPr>
        <p:txBody>
          <a:bodyPr/>
          <a:lstStyle/>
          <a:p>
            <a:r>
              <a:rPr lang="en-US" dirty="0" smtClean="0"/>
              <a:t>Article XX exemptions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29" y="940762"/>
            <a:ext cx="7891488" cy="51171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317425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George Hoberg, “Trade, Harmonization, and Domestic Autonomy in Environmental Policy,” </a:t>
            </a:r>
            <a:r>
              <a:rPr lang="en-US" sz="1600" i="1" dirty="0" smtClean="0"/>
              <a:t>Journal of Comparative Policy Analysis </a:t>
            </a:r>
            <a:r>
              <a:rPr lang="en-US" sz="1600" dirty="0" smtClean="0"/>
              <a:t> 3: 191–217, 2001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815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disputes - subsidies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US-China over subsidies to solar PV manufacturers</a:t>
            </a:r>
          </a:p>
          <a:p>
            <a:r>
              <a:rPr lang="en-US" dirty="0" smtClean="0"/>
              <a:t>EU-China </a:t>
            </a:r>
            <a:r>
              <a:rPr lang="en-US" dirty="0"/>
              <a:t>over subsidies to solar PV </a:t>
            </a:r>
            <a:r>
              <a:rPr lang="en-US" dirty="0" smtClean="0"/>
              <a:t>manufacturers </a:t>
            </a:r>
          </a:p>
          <a:p>
            <a:pPr lvl="1"/>
            <a:r>
              <a:rPr lang="en-US" dirty="0" smtClean="0"/>
              <a:t>Resolved with managed trade agreement: import quote plus floor price</a:t>
            </a:r>
          </a:p>
          <a:p>
            <a:r>
              <a:rPr lang="en-US" dirty="0" smtClean="0"/>
              <a:t>US-China over wind subsidies</a:t>
            </a:r>
          </a:p>
          <a:p>
            <a:r>
              <a:rPr lang="en-US" dirty="0" smtClean="0"/>
              <a:t>India-China over wind subsidies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88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 disputes – </a:t>
            </a:r>
            <a:br>
              <a:rPr lang="en-US" dirty="0" smtClean="0"/>
            </a:br>
            <a:r>
              <a:rPr lang="en-US" dirty="0" smtClean="0"/>
              <a:t>local content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 et al v Ontario over feed-in tariff</a:t>
            </a:r>
          </a:p>
          <a:p>
            <a:r>
              <a:rPr lang="en-US" dirty="0" smtClean="0"/>
              <a:t>US-China wind (settled with China withdrawal)</a:t>
            </a:r>
          </a:p>
          <a:p>
            <a:r>
              <a:rPr lang="en-US" dirty="0" smtClean="0"/>
              <a:t>China et al v EU on FIT</a:t>
            </a:r>
          </a:p>
          <a:p>
            <a:r>
              <a:rPr lang="en-US" dirty="0" smtClean="0"/>
              <a:t>US v India on wind local content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3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 – </a:t>
            </a:r>
            <a:r>
              <a:rPr lang="en-US" dirty="0"/>
              <a:t>Solar Cells</a:t>
            </a:r>
            <a:br>
              <a:rPr lang="en-US" dirty="0"/>
            </a:br>
            <a:r>
              <a:rPr lang="en-US" sz="2200" dirty="0">
                <a:hlinkClick r:id="rId3"/>
              </a:rPr>
              <a:t>https://www.wto.org/english/tratop_e/dispu_e/cases_e/</a:t>
            </a:r>
            <a:r>
              <a:rPr lang="en-US" sz="2200" dirty="0" smtClean="0">
                <a:hlinkClick r:id="rId3"/>
              </a:rPr>
              <a:t>ds456_e.htm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 Solar Mission (provisions)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enerate 100 GW </a:t>
            </a:r>
            <a:r>
              <a:rPr lang="en-US" dirty="0"/>
              <a:t>of grid-connected solar </a:t>
            </a:r>
            <a:r>
              <a:rPr lang="en-US" dirty="0" smtClean="0"/>
              <a:t>by 2022</a:t>
            </a:r>
          </a:p>
          <a:p>
            <a:pPr lvl="1"/>
            <a:r>
              <a:rPr lang="en-US" dirty="0" smtClean="0"/>
              <a:t>Graduated requirement that PVs had to manufactured in India </a:t>
            </a:r>
          </a:p>
          <a:p>
            <a:r>
              <a:rPr lang="en-US" dirty="0"/>
              <a:t>India </a:t>
            </a:r>
            <a:r>
              <a:rPr lang="en-US" dirty="0" smtClean="0"/>
              <a:t>argued measures </a:t>
            </a:r>
            <a:r>
              <a:rPr lang="en-US" dirty="0"/>
              <a:t>justified under Article XX(d) </a:t>
            </a:r>
            <a:r>
              <a:rPr lang="en-US" dirty="0" smtClean="0"/>
              <a:t>- they </a:t>
            </a:r>
            <a:r>
              <a:rPr lang="en-US" dirty="0"/>
              <a:t>secure India's compliance with “laws or regulations” requiring it to take steps to promote sustainable </a:t>
            </a:r>
            <a:r>
              <a:rPr lang="en-US" dirty="0" smtClean="0"/>
              <a:t>development </a:t>
            </a:r>
            <a:r>
              <a:rPr lang="en-US" dirty="0" smtClean="0">
                <a:solidFill>
                  <a:srgbClr val="FF0000"/>
                </a:solidFill>
              </a:rPr>
              <a:t>but WTO panel rejected argument</a:t>
            </a:r>
          </a:p>
          <a:p>
            <a:r>
              <a:rPr lang="en-US" dirty="0"/>
              <a:t>Appellate Body upheld </a:t>
            </a:r>
            <a:r>
              <a:rPr lang="en-US" dirty="0" smtClean="0"/>
              <a:t>Panel </a:t>
            </a:r>
            <a:r>
              <a:rPr lang="en-US" dirty="0"/>
              <a:t>conclusions appealed by </a:t>
            </a:r>
            <a:r>
              <a:rPr lang="en-US" dirty="0" smtClean="0"/>
              <a:t>India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32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Canada — Renewable Energy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Feed</a:t>
            </a:r>
            <a:r>
              <a:rPr lang="en-US" dirty="0"/>
              <a:t>-In Tariff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EU, Japan (other countries) challenged the domestic content requirement of the FIT rules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2012 Panel ruled that DCRs violated rules</a:t>
            </a:r>
          </a:p>
          <a:p>
            <a:r>
              <a:rPr lang="en-US" dirty="0" smtClean="0"/>
              <a:t>Canada, others appealed</a:t>
            </a:r>
          </a:p>
          <a:p>
            <a:r>
              <a:rPr lang="en-US" dirty="0" smtClean="0"/>
              <a:t>Appellate Body agreed with Panel</a:t>
            </a:r>
          </a:p>
          <a:p>
            <a:r>
              <a:rPr lang="en-US" dirty="0" smtClean="0"/>
              <a:t>June 2014 – Ontario informed WTO it would comply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19874"/>
            <a:ext cx="9144000" cy="13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8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Debate: should local content requirements be permissible for policies that promote decarbonization?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00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Race to the bottom - concept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Product standards: industry has an interest in harmonization</a:t>
            </a:r>
          </a:p>
          <a:p>
            <a:r>
              <a:rPr lang="en-CA" dirty="0" smtClean="0"/>
              <a:t>Process standards: </a:t>
            </a:r>
            <a:r>
              <a:rPr lang="en-CA" b="1" dirty="0"/>
              <a:t>firms may suffer a competitive disadvantage if the costs of </a:t>
            </a:r>
            <a:r>
              <a:rPr lang="en-CA" b="1" dirty="0" smtClean="0"/>
              <a:t>complying with regulations </a:t>
            </a:r>
            <a:r>
              <a:rPr lang="en-CA" b="1" dirty="0"/>
              <a:t>exceed those of their competitors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0378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Race to the bottom - evidence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Surprisingly little evidence</a:t>
            </a:r>
          </a:p>
          <a:p>
            <a:r>
              <a:rPr lang="en-CA" dirty="0" smtClean="0"/>
              <a:t>Regulatory costs usually relatively minor component of costs of production</a:t>
            </a:r>
          </a:p>
          <a:p>
            <a:pPr lvl="1"/>
            <a:r>
              <a:rPr lang="en-CA" dirty="0" smtClean="0"/>
              <a:t>But the higher the percentage and the more mobile the industry, the bigger the concern</a:t>
            </a:r>
          </a:p>
          <a:p>
            <a:r>
              <a:rPr lang="en-CA" dirty="0" smtClean="0"/>
              <a:t>Countervailing trend: “California effect”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3324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Protecting climate policy from competitiveness effects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33" y="1248490"/>
            <a:ext cx="8154030" cy="560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66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Protecting climate policy from competitiveness effects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05" y="1453973"/>
            <a:ext cx="7647708" cy="532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6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Globalization and decarbonization</a:t>
            </a:r>
            <a:endParaRPr lang="en-US" dirty="0" smtClean="0"/>
          </a:p>
          <a:p>
            <a:r>
              <a:rPr lang="en-US" dirty="0" smtClean="0"/>
              <a:t>The challenge: political economy of renewable energy</a:t>
            </a:r>
            <a:endParaRPr lang="en-US" dirty="0" smtClean="0"/>
          </a:p>
          <a:p>
            <a:r>
              <a:rPr lang="en-US" dirty="0"/>
              <a:t>Overview of free trade </a:t>
            </a:r>
            <a:r>
              <a:rPr lang="en-US" dirty="0" smtClean="0"/>
              <a:t>rules</a:t>
            </a:r>
          </a:p>
          <a:p>
            <a:r>
              <a:rPr lang="en-US" dirty="0" smtClean="0"/>
              <a:t>Trade disputes on clean energy</a:t>
            </a:r>
            <a:endParaRPr lang="en-US" dirty="0"/>
          </a:p>
          <a:p>
            <a:r>
              <a:rPr lang="en-US" dirty="0" smtClean="0"/>
              <a:t>“Race to the bottom”</a:t>
            </a:r>
          </a:p>
          <a:p>
            <a:r>
              <a:rPr lang="en-US" dirty="0" smtClean="0"/>
              <a:t>Policies to protect leaders</a:t>
            </a:r>
          </a:p>
          <a:p>
            <a:r>
              <a:rPr lang="en-US" dirty="0" smtClean="0"/>
              <a:t>Reform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14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Policies to protect leaders (</a:t>
            </a:r>
            <a:r>
              <a:rPr lang="en-CA" dirty="0" err="1" smtClean="0"/>
              <a:t>Trachtman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Issues are both race to bottom and “leakage”</a:t>
            </a:r>
          </a:p>
          <a:p>
            <a:r>
              <a:rPr lang="en-CA" dirty="0" smtClean="0"/>
              <a:t>Options:</a:t>
            </a:r>
          </a:p>
          <a:p>
            <a:pPr lvl="1"/>
            <a:r>
              <a:rPr lang="en-CA" dirty="0" smtClean="0"/>
              <a:t>Border tax adjustment on imports</a:t>
            </a:r>
          </a:p>
          <a:p>
            <a:pPr lvl="1"/>
            <a:r>
              <a:rPr lang="en-CA" dirty="0" smtClean="0"/>
              <a:t>Border tax adjustment credit for exports</a:t>
            </a:r>
          </a:p>
          <a:p>
            <a:pPr lvl="1"/>
            <a:r>
              <a:rPr lang="en-CA" dirty="0" smtClean="0"/>
              <a:t>Tax credit mechanisms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8379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Reform options (Lewis)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Revise WTO rules to create specific exemptions</a:t>
            </a:r>
          </a:p>
          <a:p>
            <a:r>
              <a:rPr lang="en-CA" dirty="0" smtClean="0"/>
              <a:t>Revise UNFCCC rules to clarify that it’s goals shouldn’t be undermined by WTO rules</a:t>
            </a:r>
          </a:p>
          <a:p>
            <a:r>
              <a:rPr lang="en-CA" dirty="0" smtClean="0"/>
              <a:t>Create a Sustainable Energy Trade Agreement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4900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Fragmented international regimes frustrates decarbonization objectives</a:t>
            </a:r>
          </a:p>
          <a:p>
            <a:r>
              <a:rPr lang="en-CA" dirty="0" smtClean="0"/>
              <a:t>Aggravates atmospheric tragedy of the commons</a:t>
            </a:r>
          </a:p>
          <a:p>
            <a:r>
              <a:rPr lang="en-CA" dirty="0" smtClean="0"/>
              <a:t>Prospects for rule changes seem dim</a:t>
            </a:r>
          </a:p>
          <a:p>
            <a:r>
              <a:rPr lang="en-CA" dirty="0" smtClean="0"/>
              <a:t>Next week: reasons for hope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09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of globalization on decarbonization policies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6668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06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39" y="299647"/>
            <a:ext cx="8207805" cy="5491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5306" y="6363939"/>
            <a:ext cx="5950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https://</a:t>
            </a:r>
            <a:r>
              <a:rPr lang="en-US" sz="1400" dirty="0" err="1" smtClean="0"/>
              <a:t>www.adb.org</a:t>
            </a:r>
            <a:r>
              <a:rPr lang="en-US" sz="1400" dirty="0" smtClean="0"/>
              <a:t>/sites/default/files/publication/230591/adbi-wp675.pdf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4965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argue that there is a fundamental </a:t>
            </a:r>
            <a:r>
              <a:rPr lang="en-US" dirty="0" smtClean="0"/>
              <a:t>conflict </a:t>
            </a:r>
            <a:r>
              <a:rPr lang="en-US" dirty="0"/>
              <a:t>between the political </a:t>
            </a:r>
            <a:r>
              <a:rPr lang="en-US" dirty="0" smtClean="0"/>
              <a:t>economy of </a:t>
            </a:r>
            <a:r>
              <a:rPr lang="en-US" dirty="0"/>
              <a:t>domestic renewable energy support and the basic principles of global </a:t>
            </a:r>
            <a:r>
              <a:rPr lang="en-US" dirty="0" smtClean="0"/>
              <a:t>trade regimes</a:t>
            </a:r>
            <a:r>
              <a:rPr lang="en-US" dirty="0"/>
              <a:t>, with direct implications for nations</a:t>
            </a:r>
            <a:r>
              <a:rPr lang="en-US" dirty="0" smtClean="0"/>
              <a:t>’ </a:t>
            </a:r>
            <a:r>
              <a:rPr lang="en-US" dirty="0"/>
              <a:t>abilities to transition to low </a:t>
            </a:r>
            <a:r>
              <a:rPr lang="en-US" dirty="0" smtClean="0"/>
              <a:t>carbon economies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governments to garner political support for renewable </a:t>
            </a:r>
            <a:r>
              <a:rPr lang="en-US" dirty="0" smtClean="0"/>
              <a:t>energy technologies</a:t>
            </a:r>
            <a:r>
              <a:rPr lang="en-US" dirty="0"/>
              <a:t>, they must promise job creation and domestic technological progress</a:t>
            </a:r>
            <a:r>
              <a:rPr lang="en-US" dirty="0" smtClean="0"/>
              <a:t>, both </a:t>
            </a:r>
            <a:r>
              <a:rPr lang="en-US" dirty="0"/>
              <a:t>of which compel direct interventions with international trade </a:t>
            </a:r>
            <a:r>
              <a:rPr lang="en-US" dirty="0" smtClean="0"/>
              <a:t>flows and </a:t>
            </a:r>
            <a:r>
              <a:rPr lang="en-US" dirty="0"/>
              <a:t>may </a:t>
            </a:r>
            <a:r>
              <a:rPr lang="en-US" dirty="0" smtClean="0"/>
              <a:t>conflict </a:t>
            </a:r>
            <a:r>
              <a:rPr lang="en-US" dirty="0"/>
              <a:t>with multiple WTO provisions and domestic trade laws.</a:t>
            </a:r>
          </a:p>
        </p:txBody>
      </p:sp>
    </p:spTree>
    <p:extLst>
      <p:ext uri="{BB962C8B-B14F-4D97-AF65-F5344CB8AC3E}">
        <p14:creationId xmlns:p14="http://schemas.microsoft.com/office/powerpoint/2010/main" val="423326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Hoberg’s</a:t>
            </a:r>
            <a:r>
              <a:rPr lang="en-US" dirty="0" smtClean="0"/>
              <a:t> version: Why climate action is so hard politically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9408-1764-434F-B894-11688FD815D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828800"/>
          <a:ext cx="8305800" cy="88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86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Cost</a:t>
                      </a:r>
                      <a:r>
                        <a:rPr lang="en-US" sz="3200" baseline="0" dirty="0" smtClean="0"/>
                        <a:t> of Mitigation</a:t>
                      </a:r>
                      <a:endParaRPr lang="en-US" sz="32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Benefits</a:t>
                      </a:r>
                      <a:r>
                        <a:rPr lang="en-US" sz="3200" baseline="0" dirty="0" smtClean="0"/>
                        <a:t> of Mitigation</a:t>
                      </a:r>
                      <a:endParaRPr lang="en-US" sz="3200" dirty="0" smtClean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4495800"/>
          <a:ext cx="8305800" cy="89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9842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Relatively certain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Highly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 uncertain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3657600"/>
          <a:ext cx="8305800" cy="89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9842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Now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Distant in Time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2743200"/>
          <a:ext cx="8305800" cy="89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9842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Here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Global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573" y="5810503"/>
            <a:ext cx="8627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“The Tragedy of the Atmospheric Commons”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14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Economy of </a:t>
            </a:r>
            <a:br>
              <a:rPr lang="en-US" dirty="0" smtClean="0"/>
            </a:br>
            <a:r>
              <a:rPr lang="en-US" dirty="0" smtClean="0"/>
              <a:t>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Governments have a hard time justifying costly* policies to reduce GHG – local costs for global benefits</a:t>
            </a:r>
          </a:p>
          <a:p>
            <a:r>
              <a:rPr lang="en-US" dirty="0" smtClean="0"/>
              <a:t>Tying climate policies more directly to domestic economic activity, jobs, technology leadership reduces this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rules -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1948 – General Agreement on Tariffs and Trade (GATT)</a:t>
            </a:r>
          </a:p>
          <a:p>
            <a:r>
              <a:rPr lang="en-US" dirty="0" smtClean="0"/>
              <a:t>World Trade Organization (WTO) established in 1995</a:t>
            </a:r>
          </a:p>
          <a:p>
            <a:pPr lvl="1"/>
            <a:r>
              <a:rPr lang="en-US" dirty="0" smtClean="0"/>
              <a:t>Subsumed GATT</a:t>
            </a:r>
          </a:p>
          <a:p>
            <a:pPr lvl="1"/>
            <a:r>
              <a:rPr lang="en-US" dirty="0"/>
              <a:t>Trade -related Investment Measures (TRIMS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Subsidies and Countermeasures</a:t>
            </a:r>
          </a:p>
          <a:p>
            <a:pPr lvl="1"/>
            <a:r>
              <a:rPr lang="en-US" dirty="0" smtClean="0"/>
              <a:t>Dispute Settlement</a:t>
            </a:r>
          </a:p>
        </p:txBody>
      </p:sp>
    </p:spTree>
    <p:extLst>
      <p:ext uri="{BB962C8B-B14F-4D97-AF65-F5344CB8AC3E}">
        <p14:creationId xmlns:p14="http://schemas.microsoft.com/office/powerpoint/2010/main" val="352744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Basic principle: non-discrimination between domestic and foreign</a:t>
            </a:r>
          </a:p>
          <a:p>
            <a:r>
              <a:rPr lang="en-US" dirty="0" smtClean="0"/>
              <a:t>WTO/GATT Article </a:t>
            </a:r>
            <a:r>
              <a:rPr lang="en-US" dirty="0"/>
              <a:t>III </a:t>
            </a:r>
            <a:r>
              <a:rPr lang="en-US" dirty="0" smtClean="0"/>
              <a:t>(sec 4) states: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The products of the territory of any contracting party imported into the </a:t>
            </a:r>
            <a:r>
              <a:rPr lang="en-US" b="1" dirty="0" smtClean="0">
                <a:solidFill>
                  <a:srgbClr val="FF0000"/>
                </a:solidFill>
              </a:rPr>
              <a:t>territory of </a:t>
            </a:r>
            <a:r>
              <a:rPr lang="en-US" b="1" dirty="0">
                <a:solidFill>
                  <a:srgbClr val="FF0000"/>
                </a:solidFill>
              </a:rPr>
              <a:t>any other contracting party shall be accorded treatment no </a:t>
            </a:r>
            <a:r>
              <a:rPr lang="en-US" b="1" dirty="0" smtClean="0">
                <a:solidFill>
                  <a:srgbClr val="FF0000"/>
                </a:solidFill>
              </a:rPr>
              <a:t>less </a:t>
            </a:r>
            <a:r>
              <a:rPr lang="en-US" b="1" dirty="0">
                <a:solidFill>
                  <a:srgbClr val="FF0000"/>
                </a:solidFill>
              </a:rPr>
              <a:t> favorable than that accorded to like products of national origin in </a:t>
            </a:r>
            <a:r>
              <a:rPr lang="en-US" b="1" dirty="0" smtClean="0">
                <a:solidFill>
                  <a:srgbClr val="FF0000"/>
                </a:solidFill>
              </a:rPr>
              <a:t>respect to </a:t>
            </a:r>
            <a:r>
              <a:rPr lang="en-US" b="1" dirty="0">
                <a:solidFill>
                  <a:srgbClr val="FF0000"/>
                </a:solidFill>
              </a:rPr>
              <a:t>all laws, regulations and requirements affecting their internal sale, </a:t>
            </a:r>
            <a:r>
              <a:rPr lang="en-US" b="1" dirty="0" smtClean="0">
                <a:solidFill>
                  <a:srgbClr val="FF0000"/>
                </a:solidFill>
              </a:rPr>
              <a:t>offering for </a:t>
            </a:r>
            <a:r>
              <a:rPr lang="en-US" b="1" dirty="0">
                <a:solidFill>
                  <a:srgbClr val="FF0000"/>
                </a:solidFill>
              </a:rPr>
              <a:t>sale, purchase</a:t>
            </a:r>
            <a:r>
              <a:rPr lang="en-US" b="1" dirty="0" smtClean="0">
                <a:solidFill>
                  <a:srgbClr val="FF0000"/>
                </a:solidFill>
              </a:rPr>
              <a:t>, transportation</a:t>
            </a:r>
            <a:r>
              <a:rPr lang="en-US" b="1" dirty="0">
                <a:solidFill>
                  <a:srgbClr val="FF0000"/>
                </a:solidFill>
              </a:rPr>
              <a:t>, distribution, or use.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Also know as “national treatment”: equal treatment of imported and locally produced goods</a:t>
            </a:r>
          </a:p>
        </p:txBody>
      </p:sp>
    </p:spTree>
    <p:extLst>
      <p:ext uri="{BB962C8B-B14F-4D97-AF65-F5344CB8AC3E}">
        <p14:creationId xmlns:p14="http://schemas.microsoft.com/office/powerpoint/2010/main" val="151930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981</Words>
  <Application>Microsoft Office PowerPoint</Application>
  <PresentationFormat>On-screen Show (4:3)</PresentationFormat>
  <Paragraphs>114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International Trade and Clean Energy Policies </vt:lpstr>
      <vt:lpstr>outline</vt:lpstr>
      <vt:lpstr>Impacts of globalization on decarbonization policies</vt:lpstr>
      <vt:lpstr>PowerPoint Presentation</vt:lpstr>
      <vt:lpstr>Lewis</vt:lpstr>
      <vt:lpstr>Hoberg’s version: Why climate action is so hard politically</vt:lpstr>
      <vt:lpstr>Political Economy of  Renewable Energy</vt:lpstr>
      <vt:lpstr>Trade rules - origins</vt:lpstr>
      <vt:lpstr>Trade rules</vt:lpstr>
      <vt:lpstr>Article XX exemptions</vt:lpstr>
      <vt:lpstr>Trade disputes - subsidies</vt:lpstr>
      <vt:lpstr>Trade disputes –  local content measures</vt:lpstr>
      <vt:lpstr>India – Solar Cells https://www.wto.org/english/tratop_e/dispu_e/cases_e/ds456_e.htm </vt:lpstr>
      <vt:lpstr>Canada — Renewable Energy /  Feed-In Tariff Program</vt:lpstr>
      <vt:lpstr>Debate: should local content requirements be permissible for policies that promote decarbonization?</vt:lpstr>
      <vt:lpstr>Race to the bottom - concept</vt:lpstr>
      <vt:lpstr>Race to the bottom - evidence</vt:lpstr>
      <vt:lpstr>Protecting climate policy from competitiveness effects</vt:lpstr>
      <vt:lpstr>Protecting climate policy from competitiveness effects</vt:lpstr>
      <vt:lpstr>Policies to protect leaders (Trachtman)</vt:lpstr>
      <vt:lpstr>Reform options (Lewis)</vt:lpstr>
      <vt:lpstr>Conclusions</vt:lpstr>
    </vt:vector>
  </TitlesOfParts>
  <Company>Myself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Trade and Clean Energy Policies </dc:title>
  <dc:creator>George Hoberg</dc:creator>
  <cp:lastModifiedBy>Hoberg, George</cp:lastModifiedBy>
  <cp:revision>23</cp:revision>
  <dcterms:created xsi:type="dcterms:W3CDTF">2017-03-27T19:08:06Z</dcterms:created>
  <dcterms:modified xsi:type="dcterms:W3CDTF">2017-03-28T20:27:16Z</dcterms:modified>
</cp:coreProperties>
</file>