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61"/>
  </p:notesMasterIdLst>
  <p:sldIdLst>
    <p:sldId id="256" r:id="rId3"/>
    <p:sldId id="341" r:id="rId4"/>
    <p:sldId id="304" r:id="rId5"/>
    <p:sldId id="359" r:id="rId6"/>
    <p:sldId id="318" r:id="rId7"/>
    <p:sldId id="319" r:id="rId8"/>
    <p:sldId id="335" r:id="rId9"/>
    <p:sldId id="320" r:id="rId10"/>
    <p:sldId id="322" r:id="rId11"/>
    <p:sldId id="324" r:id="rId12"/>
    <p:sldId id="321" r:id="rId13"/>
    <p:sldId id="323" r:id="rId14"/>
    <p:sldId id="350" r:id="rId15"/>
    <p:sldId id="306" r:id="rId16"/>
    <p:sldId id="317" r:id="rId17"/>
    <p:sldId id="315" r:id="rId18"/>
    <p:sldId id="303" r:id="rId19"/>
    <p:sldId id="311" r:id="rId20"/>
    <p:sldId id="344" r:id="rId21"/>
    <p:sldId id="351" r:id="rId22"/>
    <p:sldId id="297" r:id="rId23"/>
    <p:sldId id="357" r:id="rId24"/>
    <p:sldId id="298" r:id="rId25"/>
    <p:sldId id="299" r:id="rId26"/>
    <p:sldId id="301" r:id="rId27"/>
    <p:sldId id="286" r:id="rId28"/>
    <p:sldId id="352" r:id="rId29"/>
    <p:sldId id="353" r:id="rId30"/>
    <p:sldId id="279" r:id="rId31"/>
    <p:sldId id="270" r:id="rId32"/>
    <p:sldId id="302" r:id="rId33"/>
    <p:sldId id="327" r:id="rId34"/>
    <p:sldId id="280" r:id="rId35"/>
    <p:sldId id="326" r:id="rId36"/>
    <p:sldId id="328" r:id="rId37"/>
    <p:sldId id="355" r:id="rId38"/>
    <p:sldId id="358" r:id="rId39"/>
    <p:sldId id="329" r:id="rId40"/>
    <p:sldId id="331" r:id="rId41"/>
    <p:sldId id="332" r:id="rId42"/>
    <p:sldId id="334" r:id="rId43"/>
    <p:sldId id="354" r:id="rId44"/>
    <p:sldId id="325" r:id="rId45"/>
    <p:sldId id="333" r:id="rId46"/>
    <p:sldId id="337" r:id="rId47"/>
    <p:sldId id="339" r:id="rId48"/>
    <p:sldId id="340" r:id="rId49"/>
    <p:sldId id="356" r:id="rId50"/>
    <p:sldId id="281" r:id="rId51"/>
    <p:sldId id="336" r:id="rId52"/>
    <p:sldId id="349" r:id="rId53"/>
    <p:sldId id="348" r:id="rId54"/>
    <p:sldId id="282" r:id="rId55"/>
    <p:sldId id="345" r:id="rId56"/>
    <p:sldId id="346" r:id="rId57"/>
    <p:sldId id="360" r:id="rId58"/>
    <p:sldId id="347" r:id="rId59"/>
    <p:sldId id="36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4" autoAdjust="0"/>
  </p:normalViewPr>
  <p:slideViewPr>
    <p:cSldViewPr>
      <p:cViewPr varScale="1">
        <p:scale>
          <a:sx n="127" d="100"/>
          <a:sy n="127" d="100"/>
        </p:scale>
        <p:origin x="-11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2B8EA-A0D5-DA4F-8FD1-0687FB66FD65}"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9C38353C-807E-5245-939E-5ABFD2ACCAC3}">
      <dgm:prSet/>
      <dgm:spPr/>
      <dgm:t>
        <a:bodyPr/>
        <a:lstStyle/>
        <a:p>
          <a:pPr rtl="0"/>
          <a:r>
            <a:rPr lang="en-US" smtClean="0"/>
            <a:t>Withdraw from Paris Agreement (4 year lag)</a:t>
          </a:r>
          <a:endParaRPr lang="en-US"/>
        </a:p>
      </dgm:t>
    </dgm:pt>
    <dgm:pt modelId="{21B75594-FC1A-274C-8B12-6D088169341B}" type="parTrans" cxnId="{3900F827-FC87-C843-B289-2E1F7DD02824}">
      <dgm:prSet/>
      <dgm:spPr/>
      <dgm:t>
        <a:bodyPr/>
        <a:lstStyle/>
        <a:p>
          <a:endParaRPr lang="en-US"/>
        </a:p>
      </dgm:t>
    </dgm:pt>
    <dgm:pt modelId="{971344DA-F630-DB42-9393-E1D3ED754F5B}" type="sibTrans" cxnId="{3900F827-FC87-C843-B289-2E1F7DD02824}">
      <dgm:prSet/>
      <dgm:spPr/>
      <dgm:t>
        <a:bodyPr/>
        <a:lstStyle/>
        <a:p>
          <a:endParaRPr lang="en-US"/>
        </a:p>
      </dgm:t>
    </dgm:pt>
    <dgm:pt modelId="{76F1ACB0-6A4F-AF43-9B67-49653B5DB15D}">
      <dgm:prSet/>
      <dgm:spPr/>
      <dgm:t>
        <a:bodyPr/>
        <a:lstStyle/>
        <a:p>
          <a:pPr rtl="0"/>
          <a:r>
            <a:rPr lang="en-US" dirty="0" smtClean="0"/>
            <a:t>Withdraw from UNFCC (1 year lag)</a:t>
          </a:r>
          <a:endParaRPr lang="en-US" dirty="0"/>
        </a:p>
      </dgm:t>
    </dgm:pt>
    <dgm:pt modelId="{9165BF11-EA75-4E4C-97C9-A323430298A4}" type="parTrans" cxnId="{6F1312CB-27EC-6D4E-833B-EFE2689AE781}">
      <dgm:prSet/>
      <dgm:spPr/>
      <dgm:t>
        <a:bodyPr/>
        <a:lstStyle/>
        <a:p>
          <a:endParaRPr lang="en-US"/>
        </a:p>
      </dgm:t>
    </dgm:pt>
    <dgm:pt modelId="{78C57F49-790E-FD45-92BB-1F8A373C7498}" type="sibTrans" cxnId="{6F1312CB-27EC-6D4E-833B-EFE2689AE781}">
      <dgm:prSet/>
      <dgm:spPr/>
      <dgm:t>
        <a:bodyPr/>
        <a:lstStyle/>
        <a:p>
          <a:endParaRPr lang="en-US"/>
        </a:p>
      </dgm:t>
    </dgm:pt>
    <dgm:pt modelId="{13F20164-462D-904E-82B8-10292E6E1198}">
      <dgm:prSet/>
      <dgm:spPr/>
      <dgm:t>
        <a:bodyPr/>
        <a:lstStyle/>
        <a:p>
          <a:pPr rtl="0"/>
          <a:r>
            <a:rPr lang="en-US" smtClean="0"/>
            <a:t>Refuse to fund financial commitments under Paris accord</a:t>
          </a:r>
          <a:endParaRPr lang="en-US"/>
        </a:p>
      </dgm:t>
    </dgm:pt>
    <dgm:pt modelId="{B7C23964-CE53-F14D-AE18-482D73999A7A}" type="parTrans" cxnId="{5CE56CE6-9266-7742-9FA9-169C26BFF72C}">
      <dgm:prSet/>
      <dgm:spPr/>
      <dgm:t>
        <a:bodyPr/>
        <a:lstStyle/>
        <a:p>
          <a:endParaRPr lang="en-US"/>
        </a:p>
      </dgm:t>
    </dgm:pt>
    <dgm:pt modelId="{325D354E-81E3-414B-B8FF-997A9B0C09FB}" type="sibTrans" cxnId="{5CE56CE6-9266-7742-9FA9-169C26BFF72C}">
      <dgm:prSet/>
      <dgm:spPr/>
      <dgm:t>
        <a:bodyPr/>
        <a:lstStyle/>
        <a:p>
          <a:endParaRPr lang="en-US"/>
        </a:p>
      </dgm:t>
    </dgm:pt>
    <dgm:pt modelId="{3DE61038-D468-E340-B8FA-D39FEEAA2A47}" type="pres">
      <dgm:prSet presAssocID="{9E92B8EA-A0D5-DA4F-8FD1-0687FB66FD65}" presName="diagram" presStyleCnt="0">
        <dgm:presLayoutVars>
          <dgm:dir/>
          <dgm:resizeHandles val="exact"/>
        </dgm:presLayoutVars>
      </dgm:prSet>
      <dgm:spPr/>
      <dgm:t>
        <a:bodyPr/>
        <a:lstStyle/>
        <a:p>
          <a:endParaRPr lang="en-US"/>
        </a:p>
      </dgm:t>
    </dgm:pt>
    <dgm:pt modelId="{8EE30745-F816-1343-85ED-CF0E2689CECA}" type="pres">
      <dgm:prSet presAssocID="{9C38353C-807E-5245-939E-5ABFD2ACCAC3}" presName="node" presStyleLbl="node1" presStyleIdx="0" presStyleCnt="3">
        <dgm:presLayoutVars>
          <dgm:bulletEnabled val="1"/>
        </dgm:presLayoutVars>
      </dgm:prSet>
      <dgm:spPr/>
      <dgm:t>
        <a:bodyPr/>
        <a:lstStyle/>
        <a:p>
          <a:endParaRPr lang="en-US"/>
        </a:p>
      </dgm:t>
    </dgm:pt>
    <dgm:pt modelId="{0D535433-BF36-DD4A-91E1-FFC8A6B25464}" type="pres">
      <dgm:prSet presAssocID="{971344DA-F630-DB42-9393-E1D3ED754F5B}" presName="sibTrans" presStyleCnt="0"/>
      <dgm:spPr/>
    </dgm:pt>
    <dgm:pt modelId="{896D18F5-4BCD-B64D-B891-30D416B1FA57}" type="pres">
      <dgm:prSet presAssocID="{76F1ACB0-6A4F-AF43-9B67-49653B5DB15D}" presName="node" presStyleLbl="node1" presStyleIdx="1" presStyleCnt="3">
        <dgm:presLayoutVars>
          <dgm:bulletEnabled val="1"/>
        </dgm:presLayoutVars>
      </dgm:prSet>
      <dgm:spPr/>
      <dgm:t>
        <a:bodyPr/>
        <a:lstStyle/>
        <a:p>
          <a:endParaRPr lang="en-US"/>
        </a:p>
      </dgm:t>
    </dgm:pt>
    <dgm:pt modelId="{E69B0ACF-09B2-FC44-AFF8-5E04C90E7C1A}" type="pres">
      <dgm:prSet presAssocID="{78C57F49-790E-FD45-92BB-1F8A373C7498}" presName="sibTrans" presStyleCnt="0"/>
      <dgm:spPr/>
    </dgm:pt>
    <dgm:pt modelId="{AF2A0639-A4B6-7444-9488-4CB50288ACA9}" type="pres">
      <dgm:prSet presAssocID="{13F20164-462D-904E-82B8-10292E6E1198}" presName="node" presStyleLbl="node1" presStyleIdx="2" presStyleCnt="3">
        <dgm:presLayoutVars>
          <dgm:bulletEnabled val="1"/>
        </dgm:presLayoutVars>
      </dgm:prSet>
      <dgm:spPr/>
      <dgm:t>
        <a:bodyPr/>
        <a:lstStyle/>
        <a:p>
          <a:endParaRPr lang="en-US"/>
        </a:p>
      </dgm:t>
    </dgm:pt>
  </dgm:ptLst>
  <dgm:cxnLst>
    <dgm:cxn modelId="{5CE56CE6-9266-7742-9FA9-169C26BFF72C}" srcId="{9E92B8EA-A0D5-DA4F-8FD1-0687FB66FD65}" destId="{13F20164-462D-904E-82B8-10292E6E1198}" srcOrd="2" destOrd="0" parTransId="{B7C23964-CE53-F14D-AE18-482D73999A7A}" sibTransId="{325D354E-81E3-414B-B8FF-997A9B0C09FB}"/>
    <dgm:cxn modelId="{656DCBDF-7898-E247-B593-E704E9F2C35E}" type="presOf" srcId="{13F20164-462D-904E-82B8-10292E6E1198}" destId="{AF2A0639-A4B6-7444-9488-4CB50288ACA9}" srcOrd="0" destOrd="0" presId="urn:microsoft.com/office/officeart/2005/8/layout/default"/>
    <dgm:cxn modelId="{FB4ADD37-CC29-FA4A-B735-4316012FCF1A}" type="presOf" srcId="{76F1ACB0-6A4F-AF43-9B67-49653B5DB15D}" destId="{896D18F5-4BCD-B64D-B891-30D416B1FA57}" srcOrd="0" destOrd="0" presId="urn:microsoft.com/office/officeart/2005/8/layout/default"/>
    <dgm:cxn modelId="{6F1312CB-27EC-6D4E-833B-EFE2689AE781}" srcId="{9E92B8EA-A0D5-DA4F-8FD1-0687FB66FD65}" destId="{76F1ACB0-6A4F-AF43-9B67-49653B5DB15D}" srcOrd="1" destOrd="0" parTransId="{9165BF11-EA75-4E4C-97C9-A323430298A4}" sibTransId="{78C57F49-790E-FD45-92BB-1F8A373C7498}"/>
    <dgm:cxn modelId="{3900F827-FC87-C843-B289-2E1F7DD02824}" srcId="{9E92B8EA-A0D5-DA4F-8FD1-0687FB66FD65}" destId="{9C38353C-807E-5245-939E-5ABFD2ACCAC3}" srcOrd="0" destOrd="0" parTransId="{21B75594-FC1A-274C-8B12-6D088169341B}" sibTransId="{971344DA-F630-DB42-9393-E1D3ED754F5B}"/>
    <dgm:cxn modelId="{97E2DD1E-8A8E-494A-97C8-90B10B3503BA}" type="presOf" srcId="{9E92B8EA-A0D5-DA4F-8FD1-0687FB66FD65}" destId="{3DE61038-D468-E340-B8FA-D39FEEAA2A47}" srcOrd="0" destOrd="0" presId="urn:microsoft.com/office/officeart/2005/8/layout/default"/>
    <dgm:cxn modelId="{B7116E75-9B0A-D344-960F-9846083484E7}" type="presOf" srcId="{9C38353C-807E-5245-939E-5ABFD2ACCAC3}" destId="{8EE30745-F816-1343-85ED-CF0E2689CECA}" srcOrd="0" destOrd="0" presId="urn:microsoft.com/office/officeart/2005/8/layout/default"/>
    <dgm:cxn modelId="{7719F8B1-89AB-1042-A234-EC2A246309D0}" type="presParOf" srcId="{3DE61038-D468-E340-B8FA-D39FEEAA2A47}" destId="{8EE30745-F816-1343-85ED-CF0E2689CECA}" srcOrd="0" destOrd="0" presId="urn:microsoft.com/office/officeart/2005/8/layout/default"/>
    <dgm:cxn modelId="{81CC77C2-5E81-FB42-B87B-71F89A809035}" type="presParOf" srcId="{3DE61038-D468-E340-B8FA-D39FEEAA2A47}" destId="{0D535433-BF36-DD4A-91E1-FFC8A6B25464}" srcOrd="1" destOrd="0" presId="urn:microsoft.com/office/officeart/2005/8/layout/default"/>
    <dgm:cxn modelId="{D217E837-D27B-5841-A89F-D19895DBC045}" type="presParOf" srcId="{3DE61038-D468-E340-B8FA-D39FEEAA2A47}" destId="{896D18F5-4BCD-B64D-B891-30D416B1FA57}" srcOrd="2" destOrd="0" presId="urn:microsoft.com/office/officeart/2005/8/layout/default"/>
    <dgm:cxn modelId="{AC2D9D89-99A6-5845-97FD-2E7153818DFD}" type="presParOf" srcId="{3DE61038-D468-E340-B8FA-D39FEEAA2A47}" destId="{E69B0ACF-09B2-FC44-AFF8-5E04C90E7C1A}" srcOrd="3" destOrd="0" presId="urn:microsoft.com/office/officeart/2005/8/layout/default"/>
    <dgm:cxn modelId="{80366820-7033-1C41-AF9E-F77E302E59D2}" type="presParOf" srcId="{3DE61038-D468-E340-B8FA-D39FEEAA2A47}" destId="{AF2A0639-A4B6-7444-9488-4CB50288ACA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30745-F816-1343-85ED-CF0E2689CECA}">
      <dsp:nvSpPr>
        <dsp:cNvPr id="0" name=""/>
        <dsp:cNvSpPr/>
      </dsp:nvSpPr>
      <dsp:spPr>
        <a:xfrm>
          <a:off x="460905"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Withdraw from Paris Agreement (4 year lag)</a:t>
          </a:r>
          <a:endParaRPr lang="en-US" sz="3200" kern="1200"/>
        </a:p>
      </dsp:txBody>
      <dsp:txXfrm>
        <a:off x="460905" y="1047"/>
        <a:ext cx="3479899" cy="2087939"/>
      </dsp:txXfrm>
    </dsp:sp>
    <dsp:sp modelId="{896D18F5-4BCD-B64D-B891-30D416B1FA57}">
      <dsp:nvSpPr>
        <dsp:cNvPr id="0" name=""/>
        <dsp:cNvSpPr/>
      </dsp:nvSpPr>
      <dsp:spPr>
        <a:xfrm>
          <a:off x="4288794" y="1047"/>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Withdraw from UNFCC (1 year lag)</a:t>
          </a:r>
          <a:endParaRPr lang="en-US" sz="3200" kern="1200" dirty="0"/>
        </a:p>
      </dsp:txBody>
      <dsp:txXfrm>
        <a:off x="4288794" y="1047"/>
        <a:ext cx="3479899" cy="2087939"/>
      </dsp:txXfrm>
    </dsp:sp>
    <dsp:sp modelId="{AF2A0639-A4B6-7444-9488-4CB50288ACA9}">
      <dsp:nvSpPr>
        <dsp:cNvPr id="0" name=""/>
        <dsp:cNvSpPr/>
      </dsp:nvSpPr>
      <dsp:spPr>
        <a:xfrm>
          <a:off x="2374850" y="2436976"/>
          <a:ext cx="3479899" cy="20879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Refuse to fund financial commitments under Paris accord</a:t>
          </a:r>
          <a:endParaRPr lang="en-US" sz="3200" kern="1200"/>
        </a:p>
      </dsp:txBody>
      <dsp:txXfrm>
        <a:off x="2374850"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15FBC-AADA-47A4-8534-F350786F5903}" type="datetimeFigureOut">
              <a:rPr lang="en-US" smtClean="0"/>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516F8-B623-4675-A78D-C7A5CEFA6398}" type="slidenum">
              <a:rPr lang="en-US" smtClean="0"/>
              <a:pPr/>
              <a:t>‹#›</a:t>
            </a:fld>
            <a:endParaRPr lang="en-US"/>
          </a:p>
        </p:txBody>
      </p:sp>
    </p:spTree>
    <p:extLst>
      <p:ext uri="{BB962C8B-B14F-4D97-AF65-F5344CB8AC3E}">
        <p14:creationId xmlns:p14="http://schemas.microsoft.com/office/powerpoint/2010/main" val="45244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ime.com/time/health/article/0,8599,2109474,00.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ec.gc.ca/default.asp?lang=En&amp;n=714D9AAE-1&amp;news=A10DE3DE-5767-49EA-979B-44D169574367" TargetMode="External"/><Relationship Id="rId4" Type="http://schemas.openxmlformats.org/officeDocument/2006/relationships/hyperlink" Target="http://www.whitehouse.gov/energy/gaspric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8</a:t>
            </a:fld>
            <a:endParaRPr lang="en-US"/>
          </a:p>
        </p:txBody>
      </p:sp>
    </p:spTree>
    <p:extLst>
      <p:ext uri="{BB962C8B-B14F-4D97-AF65-F5344CB8AC3E}">
        <p14:creationId xmlns:p14="http://schemas.microsoft.com/office/powerpoint/2010/main" val="294614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https://www3.epa.gov/climatechange/ghgemissions/inventoryexplorer/#allsectors/allgas/econsect/all</a:t>
            </a:r>
            <a:endParaRPr lang="en-CA"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17</a:t>
            </a:fld>
            <a:endParaRPr lang="en-US"/>
          </a:p>
        </p:txBody>
      </p:sp>
    </p:spTree>
    <p:extLst>
      <p:ext uri="{BB962C8B-B14F-4D97-AF65-F5344CB8AC3E}">
        <p14:creationId xmlns:p14="http://schemas.microsoft.com/office/powerpoint/2010/main" val="279099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https://www.eia.gov/todayinenergy/detail.php?id=28312</a:t>
            </a:r>
            <a:endParaRPr lang="en-CA"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18</a:t>
            </a:fld>
            <a:endParaRPr lang="en-US"/>
          </a:p>
        </p:txBody>
      </p:sp>
    </p:spTree>
    <p:extLst>
      <p:ext uri="{BB962C8B-B14F-4D97-AF65-F5344CB8AC3E}">
        <p14:creationId xmlns:p14="http://schemas.microsoft.com/office/powerpoint/2010/main" val="2264696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www.vox.com</a:t>
            </a:r>
            <a:r>
              <a:rPr lang="en-US" dirty="0" smtClean="0"/>
              <a:t>/cards/</a:t>
            </a:r>
            <a:r>
              <a:rPr lang="en-US" dirty="0" err="1" smtClean="0"/>
              <a:t>obama</a:t>
            </a:r>
            <a:r>
              <a:rPr lang="en-US" dirty="0" smtClean="0"/>
              <a:t>-climate-plan/what-is-</a:t>
            </a:r>
            <a:r>
              <a:rPr lang="en-US" dirty="0" err="1" smtClean="0"/>
              <a:t>obamas</a:t>
            </a:r>
            <a:r>
              <a:rPr lang="en-US" dirty="0" smtClean="0"/>
              <a:t>-plan-to-tackle-global-warming</a:t>
            </a:r>
            <a:endParaRPr lang="en-US"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32</a:t>
            </a:fld>
            <a:endParaRPr lang="en-US"/>
          </a:p>
        </p:txBody>
      </p:sp>
    </p:spTree>
    <p:extLst>
      <p:ext uri="{BB962C8B-B14F-4D97-AF65-F5344CB8AC3E}">
        <p14:creationId xmlns:p14="http://schemas.microsoft.com/office/powerpoint/2010/main" val="409505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http://www.time.com/time/health/article/0,8599,2109474,00.html#ixzz1pggMU9KN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(compared to 7.4 BT GHGs in 2005)</a:t>
            </a:r>
          </a:p>
          <a:p>
            <a:endParaRPr lang="en-US" dirty="0" smtClean="0"/>
          </a:p>
          <a:p>
            <a:endParaRPr lang="en-US" dirty="0" smtClean="0"/>
          </a:p>
          <a:p>
            <a:r>
              <a:rPr lang="en-US" dirty="0" err="1" smtClean="0"/>
              <a:t>Infographics</a:t>
            </a:r>
            <a:r>
              <a:rPr lang="en-US" dirty="0" smtClean="0"/>
              <a:t> here </a:t>
            </a:r>
            <a:r>
              <a:rPr lang="en-US" dirty="0" smtClean="0">
                <a:hlinkClick r:id="rId4"/>
              </a:rPr>
              <a:t>http://www.whitehouse.gov/energy/gasprices</a:t>
            </a:r>
            <a:endParaRPr lang="en-US" dirty="0" smtClean="0"/>
          </a:p>
          <a:p>
            <a:endParaRPr lang="en-US" dirty="0" smtClean="0"/>
          </a:p>
          <a:p>
            <a:r>
              <a:rPr lang="en-US" dirty="0" smtClean="0">
                <a:hlinkClick r:id="rId5"/>
              </a:rPr>
              <a:t>http://www.ec.gc.ca/default.asp?lang=En&amp;n=714D9AAE-1&amp;news=A10DE3DE-5767-49EA-979B-44D169574367</a:t>
            </a:r>
            <a:endParaRPr lang="en-US" dirty="0"/>
          </a:p>
        </p:txBody>
      </p:sp>
      <p:sp>
        <p:nvSpPr>
          <p:cNvPr id="4" name="Slide Number Placeholder 3"/>
          <p:cNvSpPr>
            <a:spLocks noGrp="1"/>
          </p:cNvSpPr>
          <p:nvPr>
            <p:ph type="sldNum" sz="quarter" idx="10"/>
          </p:nvPr>
        </p:nvSpPr>
        <p:spPr/>
        <p:txBody>
          <a:bodyPr/>
          <a:lstStyle/>
          <a:p>
            <a:pPr>
              <a:defRPr/>
            </a:pPr>
            <a:fld id="{DACD4493-6170-43CC-9BAE-53FDE00A73B8}" type="slidenum">
              <a:rPr lang="en-CA" smtClean="0"/>
              <a:pPr>
                <a:defRPr/>
              </a:pPr>
              <a:t>33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44</a:t>
            </a:fld>
            <a:endParaRPr lang="en-US"/>
          </a:p>
        </p:txBody>
      </p:sp>
    </p:spTree>
    <p:extLst>
      <p:ext uri="{BB962C8B-B14F-4D97-AF65-F5344CB8AC3E}">
        <p14:creationId xmlns:p14="http://schemas.microsoft.com/office/powerpoint/2010/main" val="103087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https://www.c2es.org/us-states-regions/key-legislation/california-cap-trade</a:t>
            </a:r>
            <a:endParaRPr lang="en-CA" dirty="0"/>
          </a:p>
        </p:txBody>
      </p:sp>
      <p:sp>
        <p:nvSpPr>
          <p:cNvPr id="4" name="Slide Number Placeholder 3"/>
          <p:cNvSpPr>
            <a:spLocks noGrp="1"/>
          </p:cNvSpPr>
          <p:nvPr>
            <p:ph type="sldNum" sz="quarter" idx="10"/>
          </p:nvPr>
        </p:nvSpPr>
        <p:spPr/>
        <p:txBody>
          <a:bodyPr/>
          <a:lstStyle/>
          <a:p>
            <a:fld id="{D59516F8-B623-4675-A78D-C7A5CEFA6398}" type="slidenum">
              <a:rPr lang="en-US" smtClean="0"/>
              <a:pPr/>
              <a:t>55</a:t>
            </a:fld>
            <a:endParaRPr lang="en-US"/>
          </a:p>
        </p:txBody>
      </p:sp>
    </p:spTree>
    <p:extLst>
      <p:ext uri="{BB962C8B-B14F-4D97-AF65-F5344CB8AC3E}">
        <p14:creationId xmlns:p14="http://schemas.microsoft.com/office/powerpoint/2010/main" val="147386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314082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161123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47103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2179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630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7252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103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435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9357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0340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649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81878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913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063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893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553F4-9874-4551-BD83-7A7B29489987}"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31955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17553F4-9874-4551-BD83-7A7B29489987}"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378332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17553F4-9874-4551-BD83-7A7B29489987}" type="datetimeFigureOut">
              <a:rPr lang="en-US" smtClean="0"/>
              <a:pPr/>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194750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17553F4-9874-4551-BD83-7A7B29489987}" type="datetimeFigureOut">
              <a:rPr lang="en-US" smtClean="0"/>
              <a:pPr/>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277230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53F4-9874-4551-BD83-7A7B29489987}" type="datetimeFigureOut">
              <a:rPr lang="en-US" smtClean="0"/>
              <a:pPr/>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340574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53F4-9874-4551-BD83-7A7B29489987}"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224277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53F4-9874-4551-BD83-7A7B29489987}"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37924-8BBB-4A84-B279-7ED47DFA6956}" type="slidenum">
              <a:rPr lang="en-US" smtClean="0"/>
              <a:pPr/>
              <a:t>‹#›</a:t>
            </a:fld>
            <a:endParaRPr lang="en-US"/>
          </a:p>
        </p:txBody>
      </p:sp>
    </p:spTree>
    <p:extLst>
      <p:ext uri="{BB962C8B-B14F-4D97-AF65-F5344CB8AC3E}">
        <p14:creationId xmlns:p14="http://schemas.microsoft.com/office/powerpoint/2010/main" val="127913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553F4-9874-4551-BD83-7A7B29489987}" type="datetimeFigureOut">
              <a:rPr lang="en-US" smtClean="0"/>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7924-8BBB-4A84-B279-7ED47DFA6956}" type="slidenum">
              <a:rPr lang="en-US" smtClean="0"/>
              <a:pPr/>
              <a:t>‹#›</a:t>
            </a:fld>
            <a:endParaRPr lang="en-US"/>
          </a:p>
        </p:txBody>
      </p:sp>
    </p:spTree>
    <p:extLst>
      <p:ext uri="{BB962C8B-B14F-4D97-AF65-F5344CB8AC3E}">
        <p14:creationId xmlns:p14="http://schemas.microsoft.com/office/powerpoint/2010/main" val="1440304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553F4-9874-4551-BD83-7A7B29489987}" type="datetimeFigureOut">
              <a:rPr lang="en-US" smtClean="0">
                <a:solidFill>
                  <a:prstClr val="black">
                    <a:tint val="75000"/>
                  </a:prstClr>
                </a:solidFill>
                <a:latin typeface="Calibri"/>
              </a:rPr>
              <a:pPr/>
              <a:t>3/14/2017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7924-8BBB-4A84-B279-7ED47DFA695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29924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rhg.com/wp-content/uploads/2016/01/RHG_Taking_Stock_of_US_Climate_Goals_Jan28_2016.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epa.gov/ghgemissions/sources-greenhouse-gas-emissions"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state-and-local-transportation/vehicle-emissions-california-waivers-and-authorizatio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newyorker.com/magazine/2010/10/11/as-the-world-bur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hitehouse.gov/america-first-energy"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nymag.com/daily/intelligencer/2015/09/whys-gop-only-science-denying-party-on-earth.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theatlantic.com/science/archive/2017/03/trump-california-clean-air-act-waiver-climate-change/51864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ytimes.com/2016/12/26/us/california-climate-change-jerry-brown-donald-trump.html?_r=0"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bloomberg.com/politics/articles/2016-06-14/california-overtakes-france-to-become-sixth-largest-economy"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calcarbondash.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vox.com/2016/6/21/11955104/california-cap-and-trade-trouble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5800"/>
            <a:ext cx="7772400" cy="1470025"/>
          </a:xfrm>
        </p:spPr>
        <p:txBody>
          <a:bodyPr>
            <a:normAutofit fontScale="90000"/>
          </a:bodyPr>
          <a:lstStyle/>
          <a:p>
            <a:r>
              <a:rPr lang="en-US" dirty="0" smtClean="0">
                <a:solidFill>
                  <a:schemeClr val="bg1"/>
                </a:solidFill>
              </a:rPr>
              <a:t>Energy and Climate Policy </a:t>
            </a:r>
            <a:br>
              <a:rPr lang="en-US" dirty="0" smtClean="0">
                <a:solidFill>
                  <a:schemeClr val="bg1"/>
                </a:solidFill>
              </a:rPr>
            </a:br>
            <a:r>
              <a:rPr lang="en-US" dirty="0" smtClean="0">
                <a:solidFill>
                  <a:schemeClr val="bg1"/>
                </a:solidFill>
              </a:rPr>
              <a:t>in the United States</a:t>
            </a:r>
            <a:br>
              <a:rPr lang="en-US" dirty="0" smtClean="0">
                <a:solidFill>
                  <a:schemeClr val="bg1"/>
                </a:solidFill>
              </a:rPr>
            </a:br>
            <a:r>
              <a:rPr lang="en-US" sz="3100" dirty="0" smtClean="0">
                <a:solidFill>
                  <a:schemeClr val="bg1"/>
                </a:solidFill>
              </a:rPr>
              <a:t>CEEN 525 March 14, 2017</a:t>
            </a:r>
            <a:endParaRPr lang="en-US" sz="31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Coal on decline, renewables still minor</a:t>
            </a:r>
            <a:endParaRPr lang="en-CA" dirty="0"/>
          </a:p>
        </p:txBody>
      </p:sp>
      <p:pic>
        <p:nvPicPr>
          <p:cNvPr id="3074" name="Picture 2" descr="C:\Users\hoberg\Dropbox\GPP\525-541\pics\energy consumption in US since 190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3" y="1752600"/>
            <a:ext cx="8971616"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5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Electricity: Natural </a:t>
            </a:r>
            <a:r>
              <a:rPr lang="en-CA" dirty="0" smtClean="0"/>
              <a:t>gas supplants </a:t>
            </a:r>
            <a:r>
              <a:rPr lang="en-CA" dirty="0" smtClean="0"/>
              <a:t>coal</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48" y="1828800"/>
            <a:ext cx="8205184" cy="4038600"/>
          </a:xfrm>
        </p:spPr>
      </p:pic>
    </p:spTree>
    <p:extLst>
      <p:ext uri="{BB962C8B-B14F-4D97-AF65-F5344CB8AC3E}">
        <p14:creationId xmlns:p14="http://schemas.microsoft.com/office/powerpoint/2010/main" val="188251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 forecasted to become net exporter of energy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87" y="1828800"/>
            <a:ext cx="8223575" cy="4190999"/>
          </a:xfrm>
        </p:spPr>
      </p:pic>
    </p:spTree>
    <p:extLst>
      <p:ext uri="{BB962C8B-B14F-4D97-AF65-F5344CB8AC3E}">
        <p14:creationId xmlns:p14="http://schemas.microsoft.com/office/powerpoint/2010/main" val="365233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solidFill>
                  <a:schemeClr val="bg2">
                    <a:lumMod val="75000"/>
                  </a:schemeClr>
                </a:solidFill>
              </a:rPr>
              <a:t>US energy system</a:t>
            </a:r>
          </a:p>
          <a:p>
            <a:pPr>
              <a:spcBef>
                <a:spcPts val="600"/>
              </a:spcBef>
            </a:pPr>
            <a:r>
              <a:rPr lang="en-US" dirty="0" smtClean="0"/>
              <a:t>GHG emissions</a:t>
            </a:r>
          </a:p>
          <a:p>
            <a:pPr>
              <a:spcBef>
                <a:spcPts val="600"/>
              </a:spcBef>
            </a:pPr>
            <a:r>
              <a:rPr lang="en-US" dirty="0" smtClean="0"/>
              <a:t>Institutions</a:t>
            </a:r>
          </a:p>
          <a:p>
            <a:pPr>
              <a:spcBef>
                <a:spcPts val="600"/>
              </a:spcBef>
            </a:pPr>
            <a:r>
              <a:rPr lang="en-US" dirty="0" smtClean="0"/>
              <a:t>Climate policy under Obama</a:t>
            </a:r>
          </a:p>
          <a:p>
            <a:pPr>
              <a:spcBef>
                <a:spcPts val="600"/>
              </a:spcBef>
            </a:pPr>
            <a:r>
              <a:rPr lang="en-US" dirty="0" smtClean="0"/>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14347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China rockets past US in total emissions</a:t>
            </a:r>
            <a:endParaRPr lang="en-CA" sz="3600" dirty="0"/>
          </a:p>
        </p:txBody>
      </p:sp>
      <p:pic>
        <p:nvPicPr>
          <p:cNvPr id="3" name="Picture 2"/>
          <p:cNvPicPr>
            <a:picLocks noChangeAspect="1"/>
          </p:cNvPicPr>
          <p:nvPr/>
        </p:nvPicPr>
        <p:blipFill rotWithShape="1">
          <a:blip r:embed="rId2"/>
          <a:srcRect r="11765"/>
          <a:stretch/>
        </p:blipFill>
        <p:spPr>
          <a:xfrm>
            <a:off x="0" y="1282700"/>
            <a:ext cx="9144000" cy="4277032"/>
          </a:xfrm>
          <a:prstGeom prst="rect">
            <a:avLst/>
          </a:prstGeom>
        </p:spPr>
      </p:pic>
      <p:sp>
        <p:nvSpPr>
          <p:cNvPr id="5" name="TextBox 4"/>
          <p:cNvSpPr txBox="1"/>
          <p:nvPr/>
        </p:nvSpPr>
        <p:spPr>
          <a:xfrm>
            <a:off x="1600200" y="6096000"/>
            <a:ext cx="5105400" cy="461665"/>
          </a:xfrm>
          <a:prstGeom prst="rect">
            <a:avLst/>
          </a:prstGeom>
          <a:noFill/>
        </p:spPr>
        <p:txBody>
          <a:bodyPr wrap="square" rtlCol="0">
            <a:spAutoFit/>
          </a:bodyPr>
          <a:lstStyle/>
          <a:p>
            <a:r>
              <a:rPr lang="en-US" sz="1200" dirty="0"/>
              <a:t>http://</a:t>
            </a:r>
            <a:r>
              <a:rPr lang="en-US" sz="1200" dirty="0" err="1"/>
              <a:t>edgar.jrc.ec.europa.eu</a:t>
            </a:r>
            <a:r>
              <a:rPr lang="en-US" sz="1200" dirty="0"/>
              <a:t>/</a:t>
            </a:r>
            <a:r>
              <a:rPr lang="en-US" sz="1200" dirty="0" err="1"/>
              <a:t>news_docs</a:t>
            </a:r>
            <a:r>
              <a:rPr lang="en-US" sz="1200" dirty="0"/>
              <a:t>/jrc-2016-trends-in-global-co2-emissions-2016-report-103425.pdf</a:t>
            </a:r>
          </a:p>
        </p:txBody>
      </p:sp>
    </p:spTree>
    <p:extLst>
      <p:ext uri="{BB962C8B-B14F-4D97-AF65-F5344CB8AC3E}">
        <p14:creationId xmlns:p14="http://schemas.microsoft.com/office/powerpoint/2010/main" val="191590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US </a:t>
            </a:r>
            <a:r>
              <a:rPr lang="en-CA" sz="2800" dirty="0" smtClean="0"/>
              <a:t>remarkably high in </a:t>
            </a:r>
            <a:r>
              <a:rPr lang="en-CA" sz="2800" dirty="0" smtClean="0"/>
              <a:t>per capita </a:t>
            </a:r>
            <a:r>
              <a:rPr lang="en-CA" sz="2800" dirty="0"/>
              <a:t>emissions</a:t>
            </a:r>
            <a:br>
              <a:rPr lang="en-CA" sz="2800" dirty="0"/>
            </a:br>
            <a:r>
              <a:rPr lang="en-CA" sz="2800" dirty="0"/>
              <a:t>still more than 2x China</a:t>
            </a:r>
            <a:endParaRPr lang="en-CA" sz="2800" dirty="0"/>
          </a:p>
        </p:txBody>
      </p:sp>
      <p:sp>
        <p:nvSpPr>
          <p:cNvPr id="5" name="TextBox 4"/>
          <p:cNvSpPr txBox="1"/>
          <p:nvPr/>
        </p:nvSpPr>
        <p:spPr>
          <a:xfrm>
            <a:off x="1600200" y="6096000"/>
            <a:ext cx="5105400" cy="461665"/>
          </a:xfrm>
          <a:prstGeom prst="rect">
            <a:avLst/>
          </a:prstGeom>
          <a:noFill/>
        </p:spPr>
        <p:txBody>
          <a:bodyPr wrap="square" rtlCol="0">
            <a:spAutoFit/>
          </a:bodyPr>
          <a:lstStyle/>
          <a:p>
            <a:r>
              <a:rPr lang="en-US" sz="1200" dirty="0"/>
              <a:t>http://</a:t>
            </a:r>
            <a:r>
              <a:rPr lang="en-US" sz="1200" dirty="0" err="1"/>
              <a:t>edgar.jrc.ec.europa.eu</a:t>
            </a:r>
            <a:r>
              <a:rPr lang="en-US" sz="1200" dirty="0"/>
              <a:t>/</a:t>
            </a:r>
            <a:r>
              <a:rPr lang="en-US" sz="1200" dirty="0" err="1"/>
              <a:t>news_docs</a:t>
            </a:r>
            <a:r>
              <a:rPr lang="en-US" sz="1200" dirty="0"/>
              <a:t>/jrc-2016-trends-in-global-co2-emissions-2016-report-103425.pdf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857662" cy="408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57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China has surged way beyond US in GHG emissions</a:t>
            </a:r>
            <a:endParaRPr lang="en-US" dirty="0"/>
          </a:p>
        </p:txBody>
      </p:sp>
      <p:pic>
        <p:nvPicPr>
          <p:cNvPr id="5" name="Picture 4"/>
          <p:cNvPicPr>
            <a:picLocks noChangeAspect="1"/>
          </p:cNvPicPr>
          <p:nvPr/>
        </p:nvPicPr>
        <p:blipFill>
          <a:blip r:embed="rId2"/>
          <a:stretch>
            <a:fillRect/>
          </a:stretch>
        </p:blipFill>
        <p:spPr>
          <a:xfrm>
            <a:off x="0" y="2209800"/>
            <a:ext cx="9144000" cy="3874924"/>
          </a:xfrm>
          <a:prstGeom prst="rect">
            <a:avLst/>
          </a:prstGeom>
        </p:spPr>
      </p:pic>
      <p:sp>
        <p:nvSpPr>
          <p:cNvPr id="6" name="TextBox 5"/>
          <p:cNvSpPr txBox="1"/>
          <p:nvPr/>
        </p:nvSpPr>
        <p:spPr>
          <a:xfrm>
            <a:off x="1219200" y="6400800"/>
            <a:ext cx="5867400" cy="369332"/>
          </a:xfrm>
          <a:prstGeom prst="rect">
            <a:avLst/>
          </a:prstGeom>
          <a:noFill/>
        </p:spPr>
        <p:txBody>
          <a:bodyPr wrap="square" rtlCol="0">
            <a:spAutoFit/>
          </a:bodyPr>
          <a:lstStyle/>
          <a:p>
            <a:r>
              <a:rPr lang="en-US" dirty="0" smtClean="0"/>
              <a:t>EIA International Energy Outlook 2016</a:t>
            </a:r>
            <a:endParaRPr lang="en-US" dirty="0"/>
          </a:p>
        </p:txBody>
      </p:sp>
    </p:spTree>
    <p:extLst>
      <p:ext uri="{BB962C8B-B14F-4D97-AF65-F5344CB8AC3E}">
        <p14:creationId xmlns:p14="http://schemas.microsoft.com/office/powerpoint/2010/main" val="414432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t>
            </a:r>
            <a:r>
              <a:rPr lang="en-US" smtClean="0"/>
              <a:t>GHG emissions at 1996 levels</a:t>
            </a:r>
            <a:endParaRPr lang="en-US"/>
          </a:p>
        </p:txBody>
      </p:sp>
      <p:sp>
        <p:nvSpPr>
          <p:cNvPr id="3" name="TextBox 2"/>
          <p:cNvSpPr txBox="1"/>
          <p:nvPr/>
        </p:nvSpPr>
        <p:spPr>
          <a:xfrm>
            <a:off x="304800" y="6324268"/>
            <a:ext cx="7696200" cy="369332"/>
          </a:xfrm>
          <a:prstGeom prst="rect">
            <a:avLst/>
          </a:prstGeom>
          <a:noFill/>
        </p:spPr>
        <p:txBody>
          <a:bodyPr wrap="square" rtlCol="0">
            <a:spAutoFit/>
          </a:bodyPr>
          <a:lstStyle/>
          <a:p>
            <a:r>
              <a:rPr lang="en-CA" dirty="0" smtClean="0"/>
              <a:t>Further reading: Is US </a:t>
            </a:r>
            <a:r>
              <a:rPr lang="en-CA" dirty="0" smtClean="0">
                <a:hlinkClick r:id="rId3"/>
              </a:rPr>
              <a:t>on track</a:t>
            </a:r>
            <a:r>
              <a:rPr lang="en-CA" dirty="0" smtClean="0"/>
              <a:t> to meet 2020 and 2025 climate goals? </a:t>
            </a:r>
            <a:endParaRPr lang="en-C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 y="1117600"/>
            <a:ext cx="6248400" cy="5207000"/>
          </a:xfrm>
          <a:prstGeom prst="rect">
            <a:avLst/>
          </a:prstGeom>
        </p:spPr>
      </p:pic>
    </p:spTree>
    <p:extLst>
      <p:ext uri="{BB962C8B-B14F-4D97-AF65-F5344CB8AC3E}">
        <p14:creationId xmlns:p14="http://schemas.microsoft.com/office/powerpoint/2010/main" val="72379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Energy C02 emissions – lowest since 1991</a:t>
            </a:r>
            <a:endParaRPr lang="en-CA"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8465898" cy="4225588"/>
          </a:xfrm>
          <a:prstGeom prst="rect">
            <a:avLst/>
          </a:prstGeom>
        </p:spPr>
      </p:pic>
    </p:spTree>
    <p:extLst>
      <p:ext uri="{BB962C8B-B14F-4D97-AF65-F5344CB8AC3E}">
        <p14:creationId xmlns:p14="http://schemas.microsoft.com/office/powerpoint/2010/main" val="329773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ghg source by sector pie chart 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81000"/>
            <a:ext cx="5219700" cy="5588000"/>
          </a:xfrm>
          <a:prstGeom prst="rect">
            <a:avLst/>
          </a:prstGeom>
        </p:spPr>
      </p:pic>
      <p:sp>
        <p:nvSpPr>
          <p:cNvPr id="4" name="TextBox 3"/>
          <p:cNvSpPr txBox="1"/>
          <p:nvPr/>
        </p:nvSpPr>
        <p:spPr>
          <a:xfrm>
            <a:off x="1905000" y="6172200"/>
            <a:ext cx="4953000" cy="646331"/>
          </a:xfrm>
          <a:prstGeom prst="rect">
            <a:avLst/>
          </a:prstGeom>
          <a:noFill/>
        </p:spPr>
        <p:txBody>
          <a:bodyPr wrap="square" rtlCol="0">
            <a:spAutoFit/>
          </a:bodyPr>
          <a:lstStyle/>
          <a:p>
            <a:r>
              <a:rPr lang="en-US" dirty="0">
                <a:hlinkClick r:id="rId3"/>
              </a:rPr>
              <a:t>https://www.epa.gov/ghgemissions/sources-greenhouse-gas-</a:t>
            </a:r>
            <a:r>
              <a:rPr lang="en-US" dirty="0" smtClean="0">
                <a:hlinkClick r:id="rId3"/>
              </a:rPr>
              <a:t>emissions</a:t>
            </a:r>
            <a:r>
              <a:rPr lang="en-US" dirty="0" smtClean="0"/>
              <a:t> </a:t>
            </a:r>
            <a:endParaRPr lang="en-US" dirty="0"/>
          </a:p>
        </p:txBody>
      </p:sp>
    </p:spTree>
    <p:extLst>
      <p:ext uri="{BB962C8B-B14F-4D97-AF65-F5344CB8AC3E}">
        <p14:creationId xmlns:p14="http://schemas.microsoft.com/office/powerpoint/2010/main" val="56393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t>US energy system</a:t>
            </a:r>
          </a:p>
          <a:p>
            <a:pPr>
              <a:spcBef>
                <a:spcPts val="600"/>
              </a:spcBef>
            </a:pPr>
            <a:r>
              <a:rPr lang="en-US" dirty="0" smtClean="0"/>
              <a:t>GHG emissions</a:t>
            </a:r>
          </a:p>
          <a:p>
            <a:pPr>
              <a:spcBef>
                <a:spcPts val="600"/>
              </a:spcBef>
            </a:pPr>
            <a:r>
              <a:rPr lang="en-US" dirty="0" smtClean="0"/>
              <a:t>Institutions</a:t>
            </a:r>
          </a:p>
          <a:p>
            <a:pPr>
              <a:spcBef>
                <a:spcPts val="600"/>
              </a:spcBef>
            </a:pPr>
            <a:r>
              <a:rPr lang="en-US" dirty="0" smtClean="0"/>
              <a:t>Climate policy under Obama</a:t>
            </a:r>
          </a:p>
          <a:p>
            <a:pPr>
              <a:spcBef>
                <a:spcPts val="600"/>
              </a:spcBef>
            </a:pPr>
            <a:r>
              <a:rPr lang="en-US" dirty="0" smtClean="0"/>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87236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solidFill>
                  <a:schemeClr val="bg2">
                    <a:lumMod val="75000"/>
                  </a:schemeClr>
                </a:solidFill>
              </a:rPr>
              <a:t>US energy system</a:t>
            </a:r>
          </a:p>
          <a:p>
            <a:pPr>
              <a:spcBef>
                <a:spcPts val="600"/>
              </a:spcBef>
            </a:pPr>
            <a:r>
              <a:rPr lang="en-US" dirty="0" smtClean="0">
                <a:solidFill>
                  <a:srgbClr val="C4BD97"/>
                </a:solidFill>
              </a:rPr>
              <a:t>GHG emissions</a:t>
            </a:r>
          </a:p>
          <a:p>
            <a:pPr>
              <a:spcBef>
                <a:spcPts val="600"/>
              </a:spcBef>
            </a:pPr>
            <a:r>
              <a:rPr lang="en-US" dirty="0" smtClean="0"/>
              <a:t>Institutions</a:t>
            </a:r>
          </a:p>
          <a:p>
            <a:pPr>
              <a:spcBef>
                <a:spcPts val="600"/>
              </a:spcBef>
            </a:pPr>
            <a:r>
              <a:rPr lang="en-US" dirty="0" smtClean="0"/>
              <a:t>Climate policy under Obama</a:t>
            </a:r>
          </a:p>
          <a:p>
            <a:pPr>
              <a:spcBef>
                <a:spcPts val="600"/>
              </a:spcBef>
            </a:pPr>
            <a:r>
              <a:rPr lang="en-US" dirty="0" smtClean="0"/>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1816619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governance - federalism</a:t>
            </a:r>
            <a:endParaRPr lang="en-US" dirty="0"/>
          </a:p>
        </p:txBody>
      </p:sp>
      <p:sp>
        <p:nvSpPr>
          <p:cNvPr id="3" name="Content Placeholder 2"/>
          <p:cNvSpPr>
            <a:spLocks noGrp="1"/>
          </p:cNvSpPr>
          <p:nvPr>
            <p:ph idx="1"/>
          </p:nvPr>
        </p:nvSpPr>
        <p:spPr/>
        <p:txBody>
          <a:bodyPr>
            <a:normAutofit/>
          </a:bodyPr>
          <a:lstStyle/>
          <a:p>
            <a:r>
              <a:rPr lang="en-US" dirty="0" smtClean="0"/>
              <a:t>Federalism: gives extensive powers to 50 states</a:t>
            </a:r>
          </a:p>
          <a:p>
            <a:r>
              <a:rPr lang="en-US" dirty="0" smtClean="0"/>
              <a:t>Interstate commerce clause gives substantial power to the federal government to regulate</a:t>
            </a:r>
          </a:p>
          <a:p>
            <a:r>
              <a:rPr lang="en-US" dirty="0" smtClean="0"/>
              <a:t>US Clean Air Act </a:t>
            </a:r>
          </a:p>
          <a:p>
            <a:pPr lvl="1"/>
            <a:r>
              <a:rPr lang="en-US" dirty="0" smtClean="0"/>
              <a:t>Federal standards implemented by states</a:t>
            </a:r>
          </a:p>
          <a:p>
            <a:pPr lvl="1"/>
            <a:r>
              <a:rPr lang="en-US" dirty="0" smtClean="0"/>
              <a:t>Mobile sources – federal standards preempt states</a:t>
            </a:r>
          </a:p>
          <a:p>
            <a:pPr lvl="2"/>
            <a:r>
              <a:rPr lang="en-US" dirty="0" smtClean="0">
                <a:hlinkClick r:id="rId2"/>
              </a:rPr>
              <a:t>California waiver</a:t>
            </a:r>
            <a:endParaRPr lang="en-US" dirty="0"/>
          </a:p>
        </p:txBody>
      </p:sp>
    </p:spTree>
    <p:extLst>
      <p:ext uri="{BB962C8B-B14F-4D97-AF65-F5344CB8AC3E}">
        <p14:creationId xmlns:p14="http://schemas.microsoft.com/office/powerpoint/2010/main" val="736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governance – </a:t>
            </a:r>
            <a:br>
              <a:rPr lang="en-US" dirty="0" smtClean="0"/>
            </a:br>
            <a:r>
              <a:rPr lang="en-US" dirty="0" smtClean="0"/>
              <a:t>separation of powers</a:t>
            </a:r>
            <a:endParaRPr lang="en-US" dirty="0"/>
          </a:p>
        </p:txBody>
      </p:sp>
      <p:sp>
        <p:nvSpPr>
          <p:cNvPr id="3" name="Content Placeholder 2"/>
          <p:cNvSpPr>
            <a:spLocks noGrp="1"/>
          </p:cNvSpPr>
          <p:nvPr>
            <p:ph idx="1"/>
          </p:nvPr>
        </p:nvSpPr>
        <p:spPr/>
        <p:txBody>
          <a:bodyPr/>
          <a:lstStyle/>
          <a:p>
            <a:r>
              <a:rPr lang="en-US" dirty="0" smtClean="0"/>
              <a:t>Separation of powers</a:t>
            </a:r>
          </a:p>
          <a:p>
            <a:pPr lvl="1"/>
            <a:r>
              <a:rPr lang="en-US" dirty="0" smtClean="0"/>
              <a:t>Congress</a:t>
            </a:r>
          </a:p>
          <a:p>
            <a:pPr lvl="2"/>
            <a:r>
              <a:rPr lang="en-US" dirty="0" smtClean="0"/>
              <a:t>2 equal chambers</a:t>
            </a:r>
          </a:p>
          <a:p>
            <a:pPr lvl="2"/>
            <a:r>
              <a:rPr lang="en-US" dirty="0" smtClean="0"/>
              <a:t>House – 435 seat elected every 2 years</a:t>
            </a:r>
          </a:p>
          <a:p>
            <a:pPr lvl="2"/>
            <a:r>
              <a:rPr lang="en-US" dirty="0" smtClean="0"/>
              <a:t>Senate – 2 seats per state elected every 6 years</a:t>
            </a:r>
          </a:p>
          <a:p>
            <a:pPr lvl="1"/>
            <a:r>
              <a:rPr lang="en-US" dirty="0" smtClean="0"/>
              <a:t>President – elected separately every 4 years</a:t>
            </a:r>
          </a:p>
          <a:p>
            <a:pPr lvl="1"/>
            <a:r>
              <a:rPr lang="en-US" dirty="0" smtClean="0"/>
              <a:t>Courts</a:t>
            </a:r>
            <a:endParaRPr lang="en-US" dirty="0"/>
          </a:p>
        </p:txBody>
      </p:sp>
    </p:spTree>
    <p:extLst>
      <p:ext uri="{BB962C8B-B14F-4D97-AF65-F5344CB8AC3E}">
        <p14:creationId xmlns:p14="http://schemas.microsoft.com/office/powerpoint/2010/main" val="239626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governance --</a:t>
            </a:r>
            <a:br>
              <a:rPr lang="en-US" dirty="0" smtClean="0"/>
            </a:br>
            <a:r>
              <a:rPr lang="en-US" dirty="0" smtClean="0"/>
              <a:t>extraordinary majorities</a:t>
            </a:r>
            <a:endParaRPr lang="en-US" dirty="0"/>
          </a:p>
        </p:txBody>
      </p:sp>
      <p:sp>
        <p:nvSpPr>
          <p:cNvPr id="3" name="Content Placeholder 2"/>
          <p:cNvSpPr>
            <a:spLocks noGrp="1"/>
          </p:cNvSpPr>
          <p:nvPr>
            <p:ph idx="1"/>
          </p:nvPr>
        </p:nvSpPr>
        <p:spPr/>
        <p:txBody>
          <a:bodyPr/>
          <a:lstStyle/>
          <a:p>
            <a:pPr>
              <a:spcBef>
                <a:spcPts val="600"/>
              </a:spcBef>
            </a:pPr>
            <a:r>
              <a:rPr lang="en-US" dirty="0" smtClean="0"/>
              <a:t>House: 50% +1</a:t>
            </a:r>
          </a:p>
          <a:p>
            <a:pPr>
              <a:spcBef>
                <a:spcPts val="600"/>
              </a:spcBef>
            </a:pPr>
            <a:r>
              <a:rPr lang="en-US" dirty="0" smtClean="0"/>
              <a:t>Senate: effective majority is 60%</a:t>
            </a:r>
          </a:p>
          <a:p>
            <a:pPr>
              <a:spcBef>
                <a:spcPts val="600"/>
              </a:spcBef>
            </a:pPr>
            <a:r>
              <a:rPr lang="en-US" dirty="0" smtClean="0"/>
              <a:t>Treaties: 2/3</a:t>
            </a:r>
            <a:r>
              <a:rPr lang="en-US" baseline="30000" dirty="0" smtClean="0"/>
              <a:t>rd</a:t>
            </a:r>
            <a:r>
              <a:rPr lang="en-US" dirty="0" smtClean="0"/>
              <a:t> of Senate requires</a:t>
            </a:r>
          </a:p>
          <a:p>
            <a:pPr>
              <a:spcBef>
                <a:spcPts val="600"/>
              </a:spcBef>
            </a:pPr>
            <a:r>
              <a:rPr lang="en-US" dirty="0" smtClean="0"/>
              <a:t>President needs to sign laws passed by Congress</a:t>
            </a:r>
          </a:p>
          <a:p>
            <a:pPr>
              <a:spcBef>
                <a:spcPts val="600"/>
              </a:spcBef>
            </a:pPr>
            <a:r>
              <a:rPr lang="en-US" dirty="0" smtClean="0"/>
              <a:t>If president </a:t>
            </a:r>
            <a:r>
              <a:rPr lang="en-US" dirty="0" err="1" smtClean="0"/>
              <a:t>vetos</a:t>
            </a:r>
            <a:r>
              <a:rPr lang="en-US" dirty="0" smtClean="0"/>
              <a:t>, 2/3</a:t>
            </a:r>
            <a:r>
              <a:rPr lang="en-US" baseline="30000" dirty="0" smtClean="0"/>
              <a:t>rd</a:t>
            </a:r>
            <a:r>
              <a:rPr lang="en-US" dirty="0" smtClean="0"/>
              <a:t> of both houses can overturn</a:t>
            </a:r>
            <a:endParaRPr lang="en-US" dirty="0"/>
          </a:p>
        </p:txBody>
      </p:sp>
    </p:spTree>
    <p:extLst>
      <p:ext uri="{BB962C8B-B14F-4D97-AF65-F5344CB8AC3E}">
        <p14:creationId xmlns:p14="http://schemas.microsoft.com/office/powerpoint/2010/main" val="141755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governance: </a:t>
            </a:r>
            <a:br>
              <a:rPr lang="en-US" dirty="0" smtClean="0"/>
            </a:br>
            <a:r>
              <a:rPr lang="en-US" dirty="0" smtClean="0"/>
              <a:t>extraordinary majorities</a:t>
            </a:r>
            <a:endParaRPr lang="en-US" dirty="0"/>
          </a:p>
        </p:txBody>
      </p:sp>
      <p:sp>
        <p:nvSpPr>
          <p:cNvPr id="3" name="Content Placeholder 2"/>
          <p:cNvSpPr>
            <a:spLocks noGrp="1"/>
          </p:cNvSpPr>
          <p:nvPr>
            <p:ph idx="1"/>
          </p:nvPr>
        </p:nvSpPr>
        <p:spPr/>
        <p:txBody>
          <a:bodyPr/>
          <a:lstStyle/>
          <a:p>
            <a:pPr>
              <a:buNone/>
            </a:pPr>
            <a:r>
              <a:rPr lang="en-US" dirty="0" smtClean="0"/>
              <a:t>Congress and president same party: working majority is 60%</a:t>
            </a:r>
          </a:p>
          <a:p>
            <a:pPr>
              <a:buNone/>
            </a:pPr>
            <a:endParaRPr lang="en-US" dirty="0" smtClean="0"/>
          </a:p>
          <a:p>
            <a:pPr>
              <a:buNone/>
            </a:pPr>
            <a:r>
              <a:rPr lang="en-US" dirty="0" smtClean="0"/>
              <a:t>Congress and president different party: working majority is 67%</a:t>
            </a:r>
          </a:p>
          <a:p>
            <a:pPr>
              <a:buNone/>
            </a:pPr>
            <a:endParaRPr lang="en-US" dirty="0" smtClean="0"/>
          </a:p>
          <a:p>
            <a:pPr>
              <a:buNone/>
            </a:pPr>
            <a:r>
              <a:rPr lang="en-US" dirty="0" smtClean="0"/>
              <a:t>Note contrast to Canada, China</a:t>
            </a:r>
            <a:endParaRPr lang="en-US" dirty="0"/>
          </a:p>
        </p:txBody>
      </p:sp>
    </p:spTree>
    <p:extLst>
      <p:ext uri="{BB962C8B-B14F-4D97-AF65-F5344CB8AC3E}">
        <p14:creationId xmlns:p14="http://schemas.microsoft.com/office/powerpoint/2010/main" val="3923502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Party Balance in Congress</a:t>
            </a:r>
            <a:endParaRPr lang="en-US" dirty="0"/>
          </a:p>
        </p:txBody>
      </p:sp>
      <p:sp>
        <p:nvSpPr>
          <p:cNvPr id="4" name="Text Placeholder 3"/>
          <p:cNvSpPr>
            <a:spLocks noGrp="1"/>
          </p:cNvSpPr>
          <p:nvPr>
            <p:ph type="body" idx="1"/>
          </p:nvPr>
        </p:nvSpPr>
        <p:spPr/>
        <p:txBody>
          <a:bodyPr/>
          <a:lstStyle/>
          <a:p>
            <a:r>
              <a:rPr lang="en-US" dirty="0" smtClean="0"/>
              <a:t>Obama (Democrat)</a:t>
            </a:r>
            <a:endParaRPr lang="en-US" dirty="0"/>
          </a:p>
        </p:txBody>
      </p:sp>
      <p:sp>
        <p:nvSpPr>
          <p:cNvPr id="3" name="Content Placeholder 2"/>
          <p:cNvSpPr>
            <a:spLocks noGrp="1"/>
          </p:cNvSpPr>
          <p:nvPr>
            <p:ph sz="half" idx="2"/>
          </p:nvPr>
        </p:nvSpPr>
        <p:spPr/>
        <p:txBody>
          <a:bodyPr/>
          <a:lstStyle/>
          <a:p>
            <a:pPr>
              <a:spcBef>
                <a:spcPts val="600"/>
              </a:spcBef>
            </a:pPr>
            <a:r>
              <a:rPr lang="en-US" dirty="0" smtClean="0"/>
              <a:t>2009-10 House and Senate Democratic</a:t>
            </a:r>
          </a:p>
          <a:p>
            <a:pPr>
              <a:spcBef>
                <a:spcPts val="600"/>
              </a:spcBef>
            </a:pPr>
            <a:r>
              <a:rPr lang="en-US" dirty="0" smtClean="0"/>
              <a:t>2011-2016 House Republican, Senate Democratic</a:t>
            </a:r>
          </a:p>
          <a:p>
            <a:pPr>
              <a:spcBef>
                <a:spcPts val="600"/>
              </a:spcBef>
            </a:pPr>
            <a:r>
              <a:rPr lang="en-US" dirty="0" smtClean="0"/>
              <a:t>2015-6 Senate: </a:t>
            </a:r>
            <a:r>
              <a:rPr lang="en-US" dirty="0"/>
              <a:t>4</a:t>
            </a:r>
            <a:r>
              <a:rPr lang="en-US" dirty="0" smtClean="0"/>
              <a:t>6 D – 54 R</a:t>
            </a:r>
          </a:p>
          <a:p>
            <a:pPr>
              <a:spcBef>
                <a:spcPts val="600"/>
              </a:spcBef>
            </a:pPr>
            <a:r>
              <a:rPr lang="en-US" dirty="0" smtClean="0"/>
              <a:t>2015-6 House: 188 D – 245R</a:t>
            </a:r>
          </a:p>
        </p:txBody>
      </p:sp>
      <p:sp>
        <p:nvSpPr>
          <p:cNvPr id="5" name="Text Placeholder 4"/>
          <p:cNvSpPr>
            <a:spLocks noGrp="1"/>
          </p:cNvSpPr>
          <p:nvPr>
            <p:ph type="body" sz="quarter" idx="3"/>
          </p:nvPr>
        </p:nvSpPr>
        <p:spPr/>
        <p:txBody>
          <a:bodyPr/>
          <a:lstStyle/>
          <a:p>
            <a:r>
              <a:rPr lang="en-US" dirty="0" smtClean="0"/>
              <a:t>Trump (Republican)</a:t>
            </a:r>
            <a:endParaRPr lang="en-US" dirty="0"/>
          </a:p>
        </p:txBody>
      </p:sp>
      <p:sp>
        <p:nvSpPr>
          <p:cNvPr id="6" name="Content Placeholder 5"/>
          <p:cNvSpPr>
            <a:spLocks noGrp="1"/>
          </p:cNvSpPr>
          <p:nvPr>
            <p:ph sz="quarter" idx="4"/>
          </p:nvPr>
        </p:nvSpPr>
        <p:spPr/>
        <p:txBody>
          <a:bodyPr/>
          <a:lstStyle/>
          <a:p>
            <a:r>
              <a:rPr lang="en-US" dirty="0" smtClean="0"/>
              <a:t>Senate: 48D 52R </a:t>
            </a:r>
          </a:p>
          <a:p>
            <a:r>
              <a:rPr lang="en-US" dirty="0" smtClean="0"/>
              <a:t>House: 194D  241R</a:t>
            </a:r>
            <a:endParaRPr lang="en-US" dirty="0"/>
          </a:p>
        </p:txBody>
      </p:sp>
    </p:spTree>
    <p:extLst>
      <p:ext uri="{BB962C8B-B14F-4D97-AF65-F5344CB8AC3E}">
        <p14:creationId xmlns:p14="http://schemas.microsoft.com/office/powerpoint/2010/main" val="3643088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 history</a:t>
            </a:r>
            <a:endParaRPr lang="en-US" dirty="0"/>
          </a:p>
        </p:txBody>
      </p:sp>
      <p:sp>
        <p:nvSpPr>
          <p:cNvPr id="3" name="Content Placeholder 2"/>
          <p:cNvSpPr>
            <a:spLocks noGrp="1"/>
          </p:cNvSpPr>
          <p:nvPr>
            <p:ph idx="1"/>
          </p:nvPr>
        </p:nvSpPr>
        <p:spPr/>
        <p:txBody>
          <a:bodyPr/>
          <a:lstStyle/>
          <a:p>
            <a:pPr>
              <a:spcBef>
                <a:spcPts val="600"/>
              </a:spcBef>
            </a:pPr>
            <a:r>
              <a:rPr lang="en-US" dirty="0" smtClean="0"/>
              <a:t>1973 oil shock prompted</a:t>
            </a:r>
          </a:p>
          <a:p>
            <a:pPr lvl="1">
              <a:spcBef>
                <a:spcPts val="600"/>
              </a:spcBef>
            </a:pPr>
            <a:r>
              <a:rPr lang="en-US" dirty="0" smtClean="0"/>
              <a:t>Creation of Department of Energy 1977</a:t>
            </a:r>
          </a:p>
          <a:p>
            <a:pPr lvl="1">
              <a:spcBef>
                <a:spcPts val="600"/>
              </a:spcBef>
            </a:pPr>
            <a:r>
              <a:rPr lang="en-US" dirty="0" smtClean="0"/>
              <a:t>Strategic Petroleum Reserve</a:t>
            </a:r>
          </a:p>
          <a:p>
            <a:pPr lvl="1">
              <a:spcBef>
                <a:spcPts val="600"/>
              </a:spcBef>
            </a:pPr>
            <a:r>
              <a:rPr lang="en-US" dirty="0" smtClean="0"/>
              <a:t>Corporate Average Fuel Economy Standards</a:t>
            </a:r>
          </a:p>
          <a:p>
            <a:pPr>
              <a:spcBef>
                <a:spcPts val="600"/>
              </a:spcBef>
            </a:pPr>
            <a:r>
              <a:rPr lang="en-US" dirty="0" smtClean="0"/>
              <a:t>Every president developed a plan but little coherence</a:t>
            </a:r>
            <a:endParaRPr lang="en-US" dirty="0"/>
          </a:p>
        </p:txBody>
      </p:sp>
    </p:spTree>
    <p:extLst>
      <p:ext uri="{BB962C8B-B14F-4D97-AF65-F5344CB8AC3E}">
        <p14:creationId xmlns:p14="http://schemas.microsoft.com/office/powerpoint/2010/main" val="30376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solidFill>
                  <a:schemeClr val="bg2">
                    <a:lumMod val="75000"/>
                  </a:schemeClr>
                </a:solidFill>
              </a:rPr>
              <a:t>US energy system</a:t>
            </a:r>
          </a:p>
          <a:p>
            <a:pPr>
              <a:spcBef>
                <a:spcPts val="600"/>
              </a:spcBef>
            </a:pPr>
            <a:r>
              <a:rPr lang="en-US" dirty="0" smtClean="0">
                <a:solidFill>
                  <a:srgbClr val="C4BD97"/>
                </a:solidFill>
              </a:rPr>
              <a:t>GHG emissions</a:t>
            </a:r>
          </a:p>
          <a:p>
            <a:pPr>
              <a:spcBef>
                <a:spcPts val="600"/>
              </a:spcBef>
            </a:pPr>
            <a:r>
              <a:rPr lang="en-US" dirty="0" smtClean="0">
                <a:solidFill>
                  <a:srgbClr val="C4BD97"/>
                </a:solidFill>
              </a:rPr>
              <a:t>Institutions</a:t>
            </a:r>
          </a:p>
          <a:p>
            <a:pPr>
              <a:spcBef>
                <a:spcPts val="600"/>
              </a:spcBef>
            </a:pPr>
            <a:r>
              <a:rPr lang="en-US" dirty="0" smtClean="0"/>
              <a:t>Climate policy under Obama</a:t>
            </a:r>
          </a:p>
          <a:p>
            <a:pPr>
              <a:spcBef>
                <a:spcPts val="600"/>
              </a:spcBef>
            </a:pPr>
            <a:r>
              <a:rPr lang="en-US" dirty="0" smtClean="0"/>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181661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ama inauguration2 with GW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906"/>
            <a:ext cx="7747000" cy="5232400"/>
          </a:xfrm>
          <a:prstGeom prst="rect">
            <a:avLst/>
          </a:prstGeom>
        </p:spPr>
      </p:pic>
      <p:sp>
        <p:nvSpPr>
          <p:cNvPr id="5" name="TextBox 4"/>
          <p:cNvSpPr txBox="1"/>
          <p:nvPr/>
        </p:nvSpPr>
        <p:spPr>
          <a:xfrm>
            <a:off x="914400" y="5334000"/>
            <a:ext cx="7543800" cy="1384995"/>
          </a:xfrm>
          <a:prstGeom prst="rect">
            <a:avLst/>
          </a:prstGeom>
          <a:noFill/>
        </p:spPr>
        <p:txBody>
          <a:bodyPr wrap="square" rtlCol="0">
            <a:spAutoFit/>
          </a:bodyPr>
          <a:lstStyle/>
          <a:p>
            <a:pPr algn="ctr"/>
            <a:r>
              <a:rPr lang="en-US" sz="2800" dirty="0" smtClean="0"/>
              <a:t>Clinton-Gore 1993-2001</a:t>
            </a:r>
            <a:br>
              <a:rPr lang="en-US" sz="2800" dirty="0" smtClean="0"/>
            </a:br>
            <a:r>
              <a:rPr lang="en-US" sz="2800" dirty="0" smtClean="0"/>
              <a:t>George W Bush 2001-2009</a:t>
            </a:r>
          </a:p>
          <a:p>
            <a:pPr algn="ctr"/>
            <a:r>
              <a:rPr lang="en-US" sz="2800" dirty="0" smtClean="0"/>
              <a:t>Barack Obama 2009-2017</a:t>
            </a:r>
            <a:endParaRPr lang="en-US" sz="2800" dirty="0"/>
          </a:p>
        </p:txBody>
      </p:sp>
    </p:spTree>
    <p:extLst>
      <p:ext uri="{BB962C8B-B14F-4D97-AF65-F5344CB8AC3E}">
        <p14:creationId xmlns:p14="http://schemas.microsoft.com/office/powerpoint/2010/main" val="83349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a:t>
            </a:r>
            <a:r>
              <a:rPr lang="en-US" dirty="0" smtClean="0"/>
              <a:t>legislation </a:t>
            </a:r>
            <a:r>
              <a:rPr lang="en-US" dirty="0" smtClean="0"/>
              <a:t>- federal</a:t>
            </a:r>
            <a:endParaRPr lang="en-US" dirty="0"/>
          </a:p>
        </p:txBody>
      </p:sp>
      <p:sp>
        <p:nvSpPr>
          <p:cNvPr id="3" name="Content Placeholder 2"/>
          <p:cNvSpPr>
            <a:spLocks noGrp="1"/>
          </p:cNvSpPr>
          <p:nvPr>
            <p:ph idx="1"/>
          </p:nvPr>
        </p:nvSpPr>
        <p:spPr>
          <a:xfrm>
            <a:off x="457200" y="1600200"/>
            <a:ext cx="5943600" cy="4525963"/>
          </a:xfrm>
        </p:spPr>
        <p:txBody>
          <a:bodyPr>
            <a:normAutofit fontScale="77500" lnSpcReduction="20000"/>
          </a:bodyPr>
          <a:lstStyle/>
          <a:p>
            <a:pPr>
              <a:spcBef>
                <a:spcPts val="600"/>
              </a:spcBef>
            </a:pPr>
            <a:r>
              <a:rPr lang="en-US" dirty="0" smtClean="0"/>
              <a:t>2009 – House passes Waxman-Markey</a:t>
            </a:r>
          </a:p>
          <a:p>
            <a:pPr lvl="1">
              <a:spcBef>
                <a:spcPts val="600"/>
              </a:spcBef>
            </a:pPr>
            <a:r>
              <a:rPr lang="en-US" dirty="0" smtClean="0"/>
              <a:t>17% reduction by 2020</a:t>
            </a:r>
          </a:p>
          <a:p>
            <a:pPr lvl="1">
              <a:spcBef>
                <a:spcPts val="600"/>
              </a:spcBef>
            </a:pPr>
            <a:r>
              <a:rPr lang="en-US" dirty="0" smtClean="0"/>
              <a:t>Riddled with concessions</a:t>
            </a:r>
          </a:p>
          <a:p>
            <a:pPr>
              <a:spcBef>
                <a:spcPts val="600"/>
              </a:spcBef>
            </a:pPr>
            <a:r>
              <a:rPr lang="en-US" dirty="0" smtClean="0"/>
              <a:t>2010 Senate</a:t>
            </a:r>
          </a:p>
          <a:p>
            <a:pPr lvl="1">
              <a:spcBef>
                <a:spcPts val="600"/>
              </a:spcBef>
            </a:pPr>
            <a:r>
              <a:rPr lang="en-US" dirty="0" smtClean="0"/>
              <a:t>Coalition building required giving everything away</a:t>
            </a:r>
          </a:p>
          <a:p>
            <a:pPr lvl="1">
              <a:spcBef>
                <a:spcPts val="600"/>
              </a:spcBef>
            </a:pPr>
            <a:r>
              <a:rPr lang="en-US" dirty="0" smtClean="0"/>
              <a:t>Coalition of senators fell apart when initiative got framed as “gas tax”</a:t>
            </a:r>
          </a:p>
          <a:p>
            <a:pPr lvl="1">
              <a:spcBef>
                <a:spcPts val="600"/>
              </a:spcBef>
            </a:pPr>
            <a:r>
              <a:rPr lang="en-US" dirty="0" smtClean="0"/>
              <a:t>“on climate change, Obama grew timid and gave up, leaving the dysfunctional Senate to figure out the issue on its own</a:t>
            </a:r>
            <a:r>
              <a:rPr lang="en-US" dirty="0" smtClean="0"/>
              <a:t>” </a:t>
            </a:r>
            <a:r>
              <a:rPr lang="en-US" dirty="0" smtClean="0">
                <a:hlinkClick r:id="rId2"/>
              </a:rPr>
              <a:t>source</a:t>
            </a:r>
            <a:endParaRPr lang="en-US" dirty="0" smtClean="0"/>
          </a:p>
          <a:p>
            <a:pPr>
              <a:spcBef>
                <a:spcPts val="600"/>
              </a:spcBef>
            </a:pPr>
            <a:r>
              <a:rPr lang="en-US" dirty="0" smtClean="0"/>
              <a:t>Personal impact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534" y="1872923"/>
            <a:ext cx="2448732" cy="3099661"/>
          </a:xfrm>
          <a:prstGeom prst="rect">
            <a:avLst/>
          </a:prstGeom>
        </p:spPr>
      </p:pic>
      <p:sp>
        <p:nvSpPr>
          <p:cNvPr id="5" name="TextBox 4"/>
          <p:cNvSpPr txBox="1"/>
          <p:nvPr/>
        </p:nvSpPr>
        <p:spPr>
          <a:xfrm>
            <a:off x="6781800" y="5181600"/>
            <a:ext cx="2209800" cy="415498"/>
          </a:xfrm>
          <a:prstGeom prst="rect">
            <a:avLst/>
          </a:prstGeom>
          <a:noFill/>
        </p:spPr>
        <p:txBody>
          <a:bodyPr wrap="square" rtlCol="0">
            <a:spAutoFit/>
          </a:bodyPr>
          <a:lstStyle/>
          <a:p>
            <a:r>
              <a:rPr lang="en-CA" sz="1000" dirty="0">
                <a:hlinkClick r:id="rId2"/>
              </a:rPr>
              <a:t>http://</a:t>
            </a:r>
            <a:r>
              <a:rPr lang="en-CA" sz="1000" dirty="0" smtClean="0">
                <a:hlinkClick r:id="rId2"/>
              </a:rPr>
              <a:t>www.newyorker.com/magazine/2010/10/11/as-the-world-burns</a:t>
            </a:r>
            <a:r>
              <a:rPr lang="en-CA" sz="1000" dirty="0" smtClean="0"/>
              <a:t> </a:t>
            </a:r>
            <a:endParaRPr lang="en-CA"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 energy system 2015</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9144000" cy="5344374"/>
          </a:xfrm>
          <a:prstGeom prst="rect">
            <a:avLst/>
          </a:prstGeom>
        </p:spPr>
      </p:pic>
      <p:sp>
        <p:nvSpPr>
          <p:cNvPr id="4" name="TextBox 3"/>
          <p:cNvSpPr txBox="1"/>
          <p:nvPr/>
        </p:nvSpPr>
        <p:spPr>
          <a:xfrm>
            <a:off x="1295400" y="6629400"/>
            <a:ext cx="5638800" cy="261610"/>
          </a:xfrm>
          <a:prstGeom prst="rect">
            <a:avLst/>
          </a:prstGeom>
          <a:noFill/>
        </p:spPr>
        <p:txBody>
          <a:bodyPr wrap="square" rtlCol="0">
            <a:spAutoFit/>
          </a:bodyPr>
          <a:lstStyle/>
          <a:p>
            <a:r>
              <a:rPr lang="en-CA" sz="1100" dirty="0"/>
              <a:t>https://flowcharts.llnl.gov/content/assets/images/energy/us/Energy_US_2015.png</a:t>
            </a:r>
          </a:p>
        </p:txBody>
      </p:sp>
    </p:spTree>
    <p:extLst>
      <p:ext uri="{BB962C8B-B14F-4D97-AF65-F5344CB8AC3E}">
        <p14:creationId xmlns:p14="http://schemas.microsoft.com/office/powerpoint/2010/main" val="1115843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4800600" y="152400"/>
            <a:ext cx="4343400" cy="1200329"/>
          </a:xfrm>
          <a:prstGeom prst="rect">
            <a:avLst/>
          </a:prstGeom>
          <a:solidFill>
            <a:schemeClr val="accent2">
              <a:lumMod val="40000"/>
              <a:lumOff val="60000"/>
            </a:schemeClr>
          </a:solidFill>
        </p:spPr>
        <p:txBody>
          <a:bodyPr wrap="square" rtlCol="0">
            <a:spAutoFit/>
          </a:bodyPr>
          <a:lstStyle/>
          <a:p>
            <a:r>
              <a:rPr lang="en-US" dirty="0" smtClean="0"/>
              <a:t>2013 Inaugural: </a:t>
            </a:r>
            <a:r>
              <a:rPr lang="en-CA" dirty="0"/>
              <a:t>We will respond to the threat of climate change, knowing that the failure to do so would betray our children and future generations.  </a:t>
            </a:r>
            <a:endParaRPr lang="en-US" dirty="0" smtClean="0"/>
          </a:p>
        </p:txBody>
      </p:sp>
      <p:sp>
        <p:nvSpPr>
          <p:cNvPr id="3" name="TextBox 2"/>
          <p:cNvSpPr txBox="1"/>
          <p:nvPr/>
        </p:nvSpPr>
        <p:spPr>
          <a:xfrm>
            <a:off x="1219200" y="4191000"/>
            <a:ext cx="7467600" cy="2308324"/>
          </a:xfrm>
          <a:prstGeom prst="rect">
            <a:avLst/>
          </a:prstGeom>
          <a:solidFill>
            <a:schemeClr val="accent2">
              <a:lumMod val="40000"/>
              <a:lumOff val="60000"/>
            </a:schemeClr>
          </a:solidFill>
        </p:spPr>
        <p:txBody>
          <a:bodyPr wrap="square" rtlCol="0">
            <a:spAutoFit/>
          </a:bodyPr>
          <a:lstStyle/>
          <a:p>
            <a:r>
              <a:rPr lang="en-CA" dirty="0"/>
              <a:t>The path towards sustainable energy sources will be long and sometimes difficult.  But America cannot resist this transition, we must lead it.  We cannot cede to other nations the technology that will power new jobs and new industries, we must claim its promise.  That’s how we will maintain our economic vitality and our national treasure -- our forests and waterways, our crop lands and snow-capped peaks.  That is how we will preserve our planet, commanded to our care by God.  That’s what will lend meaning to the creed our fathers once declared</a:t>
            </a:r>
            <a:r>
              <a:rPr lang="en-CA" dirty="0" smtClean="0"/>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agenda</a:t>
            </a:r>
            <a:endParaRPr lang="en-US" dirty="0"/>
          </a:p>
        </p:txBody>
      </p:sp>
      <p:sp>
        <p:nvSpPr>
          <p:cNvPr id="3" name="Content Placeholder 2"/>
          <p:cNvSpPr>
            <a:spLocks noGrp="1"/>
          </p:cNvSpPr>
          <p:nvPr>
            <p:ph idx="1"/>
          </p:nvPr>
        </p:nvSpPr>
        <p:spPr/>
        <p:txBody>
          <a:bodyPr>
            <a:normAutofit/>
          </a:bodyPr>
          <a:lstStyle/>
          <a:p>
            <a:r>
              <a:rPr lang="en-US" dirty="0" smtClean="0"/>
              <a:t>Try Congress first – cap and trade</a:t>
            </a:r>
          </a:p>
          <a:p>
            <a:r>
              <a:rPr lang="en-US" dirty="0" smtClean="0"/>
              <a:t>Use administration action if that fails</a:t>
            </a:r>
          </a:p>
          <a:p>
            <a:pPr lvl="1"/>
            <a:r>
              <a:rPr lang="en-US" dirty="0" smtClean="0"/>
              <a:t>Initial focus on auto standards</a:t>
            </a:r>
          </a:p>
          <a:p>
            <a:pPr lvl="1"/>
            <a:r>
              <a:rPr lang="en-US" dirty="0" smtClean="0"/>
              <a:t>2</a:t>
            </a:r>
            <a:r>
              <a:rPr lang="en-US" baseline="30000" dirty="0" smtClean="0"/>
              <a:t>nd</a:t>
            </a:r>
            <a:r>
              <a:rPr lang="en-US" dirty="0" smtClean="0"/>
              <a:t> term focus on coal</a:t>
            </a:r>
          </a:p>
          <a:p>
            <a:pPr lvl="2"/>
            <a:r>
              <a:rPr lang="en-US" dirty="0" smtClean="0"/>
              <a:t>Strong standards on new plants</a:t>
            </a:r>
          </a:p>
          <a:p>
            <a:pPr lvl="3"/>
            <a:r>
              <a:rPr lang="en-US" dirty="0" smtClean="0"/>
              <a:t>New coal plants essentially off the table</a:t>
            </a:r>
          </a:p>
          <a:p>
            <a:pPr lvl="2"/>
            <a:r>
              <a:rPr lang="en-US" dirty="0" smtClean="0"/>
              <a:t>Clean Power Plan 2015: regulation for existing plants </a:t>
            </a:r>
          </a:p>
          <a:p>
            <a:pPr lvl="3"/>
            <a:r>
              <a:rPr lang="en-CA" dirty="0" smtClean="0"/>
              <a:t>30% below 2005 levels by 2030</a:t>
            </a:r>
            <a:endParaRPr lang="en-US" dirty="0" smtClean="0"/>
          </a:p>
          <a:p>
            <a:pPr lvl="3"/>
            <a:r>
              <a:rPr lang="en-US" dirty="0" smtClean="0"/>
              <a:t>very controversial; currently stayed by court awaiting decision</a:t>
            </a:r>
          </a:p>
        </p:txBody>
      </p:sp>
    </p:spTree>
    <p:extLst>
      <p:ext uri="{BB962C8B-B14F-4D97-AF65-F5344CB8AC3E}">
        <p14:creationId xmlns:p14="http://schemas.microsoft.com/office/powerpoint/2010/main" val="323809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631"/>
            <a:ext cx="8229600" cy="1143000"/>
          </a:xfrm>
        </p:spPr>
        <p:txBody>
          <a:bodyPr/>
          <a:lstStyle/>
          <a:p>
            <a:r>
              <a:rPr lang="en-US" dirty="0" smtClean="0"/>
              <a:t>Climate targets</a:t>
            </a:r>
            <a:endParaRPr lang="en-US" dirty="0"/>
          </a:p>
        </p:txBody>
      </p:sp>
      <p:sp>
        <p:nvSpPr>
          <p:cNvPr id="3" name="Content Placeholder 2"/>
          <p:cNvSpPr>
            <a:spLocks noGrp="1"/>
          </p:cNvSpPr>
          <p:nvPr>
            <p:ph idx="1"/>
          </p:nvPr>
        </p:nvSpPr>
        <p:spPr>
          <a:xfrm>
            <a:off x="381000" y="990600"/>
            <a:ext cx="8229600" cy="2133600"/>
          </a:xfrm>
        </p:spPr>
        <p:txBody>
          <a:bodyPr>
            <a:normAutofit/>
          </a:bodyPr>
          <a:lstStyle/>
          <a:p>
            <a:r>
              <a:rPr lang="en-US" sz="2400" dirty="0"/>
              <a:t>2009 Copenhagen </a:t>
            </a:r>
            <a:r>
              <a:rPr lang="en-US" sz="2400" dirty="0" smtClean="0"/>
              <a:t>– US pledged </a:t>
            </a:r>
            <a:r>
              <a:rPr lang="en-US" sz="2400" dirty="0"/>
              <a:t>to cut </a:t>
            </a:r>
            <a:r>
              <a:rPr lang="en-US" sz="2400" dirty="0" smtClean="0"/>
              <a:t>emissions 17% below 2005 levels </a:t>
            </a:r>
            <a:r>
              <a:rPr lang="en-US" sz="2400" dirty="0"/>
              <a:t>2020 </a:t>
            </a:r>
            <a:endParaRPr lang="en-US" sz="2400" dirty="0" smtClean="0"/>
          </a:p>
          <a:p>
            <a:r>
              <a:rPr lang="en-US" sz="2400" dirty="0"/>
              <a:t>2015 </a:t>
            </a:r>
            <a:r>
              <a:rPr lang="en-US" sz="2400" dirty="0" smtClean="0"/>
              <a:t>Paris --  </a:t>
            </a:r>
            <a:r>
              <a:rPr lang="en-US" sz="2400" dirty="0"/>
              <a:t>US </a:t>
            </a:r>
            <a:r>
              <a:rPr lang="en-US" sz="2400" dirty="0" smtClean="0"/>
              <a:t>pledged to cut </a:t>
            </a:r>
            <a:r>
              <a:rPr lang="en-US" sz="2400" dirty="0"/>
              <a:t>emissions </a:t>
            </a:r>
            <a:r>
              <a:rPr lang="en-US" sz="2400" dirty="0" smtClean="0"/>
              <a:t>26-28% </a:t>
            </a:r>
            <a:r>
              <a:rPr lang="en-US" sz="2400" dirty="0"/>
              <a:t>below 2005 levels by </a:t>
            </a:r>
            <a:r>
              <a:rPr lang="en-US" sz="2400" dirty="0" smtClean="0"/>
              <a:t>2025</a:t>
            </a:r>
            <a:endParaRPr lang="en-US" sz="2400" dirty="0"/>
          </a:p>
        </p:txBody>
      </p:sp>
      <p:pic>
        <p:nvPicPr>
          <p:cNvPr id="4" name="Picture 3" descr="US_greenhouse_gas_goals.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626835"/>
            <a:ext cx="7543800" cy="4252530"/>
          </a:xfrm>
          <a:prstGeom prst="rect">
            <a:avLst/>
          </a:prstGeom>
        </p:spPr>
      </p:pic>
    </p:spTree>
    <p:extLst>
      <p:ext uri="{BB962C8B-B14F-4D97-AF65-F5344CB8AC3E}">
        <p14:creationId xmlns:p14="http://schemas.microsoft.com/office/powerpoint/2010/main" val="171132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Automobile efficiency standards</a:t>
            </a:r>
            <a:endParaRPr lang="en-US" dirty="0"/>
          </a:p>
        </p:txBody>
      </p:sp>
      <p:sp>
        <p:nvSpPr>
          <p:cNvPr id="3" name="Content Placeholder 2"/>
          <p:cNvSpPr>
            <a:spLocks noGrp="1"/>
          </p:cNvSpPr>
          <p:nvPr>
            <p:ph idx="1"/>
          </p:nvPr>
        </p:nvSpPr>
        <p:spPr/>
        <p:txBody>
          <a:bodyPr>
            <a:normAutofit/>
          </a:bodyPr>
          <a:lstStyle/>
          <a:p>
            <a:pPr>
              <a:spcBef>
                <a:spcPts val="600"/>
              </a:spcBef>
            </a:pPr>
            <a:r>
              <a:rPr lang="en-US" dirty="0" smtClean="0"/>
              <a:t>2001 – US cars and trucks averaged 24.7 mpg</a:t>
            </a:r>
          </a:p>
          <a:p>
            <a:pPr>
              <a:spcBef>
                <a:spcPts val="600"/>
              </a:spcBef>
            </a:pPr>
            <a:r>
              <a:rPr lang="en-US" dirty="0" smtClean="0"/>
              <a:t>2011 --29.6 </a:t>
            </a:r>
            <a:r>
              <a:rPr lang="en-US" dirty="0" err="1" smtClean="0"/>
              <a:t>mp</a:t>
            </a:r>
            <a:endParaRPr lang="en-US" dirty="0" smtClean="0"/>
          </a:p>
          <a:p>
            <a:pPr>
              <a:spcBef>
                <a:spcPts val="600"/>
              </a:spcBef>
            </a:pPr>
            <a:r>
              <a:rPr lang="en-US" dirty="0" smtClean="0"/>
              <a:t>New </a:t>
            </a:r>
            <a:r>
              <a:rPr lang="en-US" dirty="0" err="1" smtClean="0"/>
              <a:t>regs</a:t>
            </a:r>
            <a:r>
              <a:rPr lang="en-US" dirty="0" smtClean="0"/>
              <a:t>: increase to 55 mpg by 2025</a:t>
            </a:r>
          </a:p>
          <a:p>
            <a:pPr>
              <a:spcBef>
                <a:spcPts val="600"/>
              </a:spcBef>
            </a:pPr>
            <a:r>
              <a:rPr lang="en-US" dirty="0"/>
              <a:t>Estimate: </a:t>
            </a:r>
            <a:r>
              <a:rPr lang="en-US" dirty="0" smtClean="0"/>
              <a:t>1 billion </a:t>
            </a:r>
            <a:r>
              <a:rPr lang="en-US" dirty="0" err="1"/>
              <a:t>tonne</a:t>
            </a:r>
            <a:r>
              <a:rPr lang="en-US" dirty="0"/>
              <a:t> CO2 reduction by </a:t>
            </a:r>
            <a:r>
              <a:rPr lang="en-US" dirty="0" smtClean="0"/>
              <a:t>2030</a:t>
            </a:r>
          </a:p>
          <a:p>
            <a:pPr lvl="1">
              <a:spcBef>
                <a:spcPts val="600"/>
              </a:spcBef>
            </a:pPr>
            <a:r>
              <a:rPr lang="en-US" dirty="0" smtClean="0"/>
              <a:t> a 50% reduction in transport GHGS from 2005</a:t>
            </a:r>
          </a:p>
          <a:p>
            <a:pPr lvl="1">
              <a:spcBef>
                <a:spcPts val="600"/>
              </a:spcBef>
            </a:pPr>
            <a:r>
              <a:rPr lang="en-US" dirty="0" smtClean="0"/>
              <a:t>a 14% reduction in total GHGs from 2005</a:t>
            </a:r>
            <a:endParaRPr lang="en-US" dirty="0"/>
          </a:p>
          <a:p>
            <a:pPr marL="0" indent="0">
              <a:spcBef>
                <a:spcPts val="600"/>
              </a:spcBef>
              <a:buNone/>
            </a:pPr>
            <a:endParaRPr lang="en-US" dirty="0" smtClean="0"/>
          </a:p>
        </p:txBody>
      </p:sp>
      <p:sp>
        <p:nvSpPr>
          <p:cNvPr id="4" name="Date Placeholder 3"/>
          <p:cNvSpPr>
            <a:spLocks noGrp="1"/>
          </p:cNvSpPr>
          <p:nvPr>
            <p:ph type="dt" sz="half" idx="10"/>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4259B425-70C6-4090-B7BC-432E9C40E207}" type="slidenum">
              <a:rPr lang="en-CA" smtClean="0"/>
              <a:pPr>
                <a:defRPr/>
              </a:pPr>
              <a:t>33</a:t>
            </a:fld>
            <a:endParaRPr lang="en-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2015 CAFE standards</a:t>
            </a:r>
            <a:endParaRPr lang="en-US" dirty="0"/>
          </a:p>
        </p:txBody>
      </p:sp>
      <p:pic>
        <p:nvPicPr>
          <p:cNvPr id="6" name="Picture 5" descr="light_duty_vehicle_standards_1978-2025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34" y="1405348"/>
            <a:ext cx="7246166" cy="5309778"/>
          </a:xfrm>
          <a:prstGeom prst="rect">
            <a:avLst/>
          </a:prstGeom>
        </p:spPr>
      </p:pic>
    </p:spTree>
    <p:extLst>
      <p:ext uri="{BB962C8B-B14F-4D97-AF65-F5344CB8AC3E}">
        <p14:creationId xmlns:p14="http://schemas.microsoft.com/office/powerpoint/2010/main" val="3226869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Plants: Clean Power Plan</a:t>
            </a:r>
            <a:br>
              <a:rPr lang="en-US" dirty="0" smtClean="0"/>
            </a:br>
            <a:r>
              <a:rPr lang="en-US" dirty="0" smtClean="0"/>
              <a:t>August 2015</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EPA </a:t>
            </a:r>
            <a:r>
              <a:rPr lang="en-US" dirty="0"/>
              <a:t>will set different emissions targets for </a:t>
            </a:r>
            <a:r>
              <a:rPr lang="en-US" dirty="0" smtClean="0"/>
              <a:t>each state, </a:t>
            </a:r>
            <a:r>
              <a:rPr lang="en-US" dirty="0"/>
              <a:t>based on their existing energy profile. </a:t>
            </a:r>
            <a:r>
              <a:rPr lang="en-US" dirty="0" smtClean="0"/>
              <a:t>Each </a:t>
            </a:r>
            <a:r>
              <a:rPr lang="en-US" dirty="0"/>
              <a:t>state will then have to reduce their rate of emissions a certain amount by 2030</a:t>
            </a:r>
            <a:r>
              <a:rPr lang="en-US" dirty="0" smtClean="0"/>
              <a:t>.</a:t>
            </a:r>
            <a:endParaRPr lang="en-US" dirty="0"/>
          </a:p>
          <a:p>
            <a:r>
              <a:rPr lang="en-US" dirty="0"/>
              <a:t>S</a:t>
            </a:r>
            <a:r>
              <a:rPr lang="en-US" dirty="0" smtClean="0"/>
              <a:t>tate </a:t>
            </a:r>
            <a:r>
              <a:rPr lang="en-US" dirty="0"/>
              <a:t>plans will cut </a:t>
            </a:r>
            <a:r>
              <a:rPr lang="en-US" dirty="0" smtClean="0"/>
              <a:t>CO2 from power </a:t>
            </a:r>
            <a:r>
              <a:rPr lang="en-US" dirty="0"/>
              <a:t>sector </a:t>
            </a:r>
            <a:r>
              <a:rPr lang="en-US" dirty="0" smtClean="0"/>
              <a:t>by 30% </a:t>
            </a:r>
            <a:r>
              <a:rPr lang="en-US" dirty="0"/>
              <a:t>below 2005 levels by </a:t>
            </a:r>
            <a:r>
              <a:rPr lang="en-US" dirty="0" smtClean="0"/>
              <a:t>2030</a:t>
            </a:r>
            <a:endParaRPr lang="en-US" dirty="0"/>
          </a:p>
          <a:p>
            <a:r>
              <a:rPr lang="en-US" dirty="0"/>
              <a:t>States </a:t>
            </a:r>
            <a:r>
              <a:rPr lang="en-US" dirty="0" smtClean="0"/>
              <a:t>can decide how to meet their goal</a:t>
            </a:r>
          </a:p>
          <a:p>
            <a:r>
              <a:rPr lang="en-US" dirty="0" smtClean="0"/>
              <a:t>States had until June </a:t>
            </a:r>
            <a:r>
              <a:rPr lang="en-US" dirty="0"/>
              <a:t>2016 to draw up plans to implement the </a:t>
            </a:r>
            <a:r>
              <a:rPr lang="en-US" dirty="0" smtClean="0"/>
              <a:t>rule. Deadline stayed by federal court</a:t>
            </a:r>
          </a:p>
          <a:p>
            <a:r>
              <a:rPr lang="en-US" dirty="0" smtClean="0"/>
              <a:t>Estimate: 870 million </a:t>
            </a:r>
            <a:r>
              <a:rPr lang="en-US" dirty="0" err="1" smtClean="0"/>
              <a:t>tonne</a:t>
            </a:r>
            <a:r>
              <a:rPr lang="en-US" dirty="0" smtClean="0"/>
              <a:t> CO2 reduction by 2030</a:t>
            </a:r>
            <a:endParaRPr lang="en-US" dirty="0"/>
          </a:p>
        </p:txBody>
      </p:sp>
    </p:spTree>
    <p:extLst>
      <p:ext uri="{BB962C8B-B14F-4D97-AF65-F5344CB8AC3E}">
        <p14:creationId xmlns:p14="http://schemas.microsoft.com/office/powerpoint/2010/main" val="3972799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solidFill>
                  <a:schemeClr val="bg2">
                    <a:lumMod val="75000"/>
                  </a:schemeClr>
                </a:solidFill>
              </a:rPr>
              <a:t>US energy system</a:t>
            </a:r>
          </a:p>
          <a:p>
            <a:pPr>
              <a:spcBef>
                <a:spcPts val="600"/>
              </a:spcBef>
            </a:pPr>
            <a:r>
              <a:rPr lang="en-US" dirty="0" smtClean="0">
                <a:solidFill>
                  <a:srgbClr val="C4BD97"/>
                </a:solidFill>
              </a:rPr>
              <a:t>GHG emissions</a:t>
            </a:r>
          </a:p>
          <a:p>
            <a:pPr>
              <a:spcBef>
                <a:spcPts val="600"/>
              </a:spcBef>
            </a:pPr>
            <a:r>
              <a:rPr lang="en-US" dirty="0" smtClean="0">
                <a:solidFill>
                  <a:srgbClr val="C4BD97"/>
                </a:solidFill>
              </a:rPr>
              <a:t>Institutions</a:t>
            </a:r>
          </a:p>
          <a:p>
            <a:pPr>
              <a:spcBef>
                <a:spcPts val="600"/>
              </a:spcBef>
            </a:pPr>
            <a:r>
              <a:rPr lang="en-US" dirty="0" smtClean="0">
                <a:solidFill>
                  <a:srgbClr val="C4BD97"/>
                </a:solidFill>
              </a:rPr>
              <a:t>Climate policy under Obama</a:t>
            </a:r>
          </a:p>
          <a:p>
            <a:pPr>
              <a:spcBef>
                <a:spcPts val="600"/>
              </a:spcBef>
            </a:pPr>
            <a:r>
              <a:rPr lang="en-US" dirty="0" smtClean="0"/>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421943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728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on climate-energy</a:t>
            </a:r>
            <a:endParaRPr lang="en-US" dirty="0"/>
          </a:p>
        </p:txBody>
      </p:sp>
      <p:sp>
        <p:nvSpPr>
          <p:cNvPr id="4" name="Content Placeholder 3"/>
          <p:cNvSpPr>
            <a:spLocks noGrp="1"/>
          </p:cNvSpPr>
          <p:nvPr>
            <p:ph sz="half" idx="1"/>
          </p:nvPr>
        </p:nvSpPr>
        <p:spPr/>
        <p:txBody>
          <a:bodyPr>
            <a:normAutofit fontScale="85000" lnSpcReduction="20000"/>
          </a:bodyPr>
          <a:lstStyle/>
          <a:p>
            <a:pPr marL="0" indent="0">
              <a:buNone/>
            </a:pPr>
            <a:r>
              <a:rPr lang="en-US" dirty="0" smtClean="0"/>
              <a:t>American First </a:t>
            </a:r>
            <a:r>
              <a:rPr lang="en-US" dirty="0"/>
              <a:t>Energy Plan: For too long, we’ve been held back by burdensome regulations on our energy industry. President Trump is committed to eliminating harmful and unnecessary policies such as the Climate Action Plan and the Waters of the U.S. rule. Lifting these restrictions will greatly help American workers, increasing wages by more than $30 billion over the next 7 years.</a:t>
            </a:r>
          </a:p>
        </p:txBody>
      </p:sp>
      <p:pic>
        <p:nvPicPr>
          <p:cNvPr id="7" name="Picture 6" descr="trump-joint-address_0.png"/>
          <p:cNvPicPr>
            <a:picLocks noChangeAspect="1"/>
          </p:cNvPicPr>
          <p:nvPr/>
        </p:nvPicPr>
        <p:blipFill rotWithShape="1">
          <a:blip r:embed="rId2">
            <a:extLst>
              <a:ext uri="{28A0092B-C50C-407E-A947-70E740481C1C}">
                <a14:useLocalDpi xmlns:a14="http://schemas.microsoft.com/office/drawing/2010/main" val="0"/>
              </a:ext>
            </a:extLst>
          </a:blip>
          <a:srcRect l="19327" t="23497" r="21009"/>
          <a:stretch/>
        </p:blipFill>
        <p:spPr>
          <a:xfrm>
            <a:off x="4717329" y="1828800"/>
            <a:ext cx="4416509" cy="3943534"/>
          </a:xfrm>
          <a:prstGeom prst="rect">
            <a:avLst/>
          </a:prstGeom>
        </p:spPr>
      </p:pic>
      <p:sp>
        <p:nvSpPr>
          <p:cNvPr id="8" name="TextBox 7"/>
          <p:cNvSpPr txBox="1"/>
          <p:nvPr/>
        </p:nvSpPr>
        <p:spPr>
          <a:xfrm>
            <a:off x="1371600" y="6172200"/>
            <a:ext cx="5486400" cy="369332"/>
          </a:xfrm>
          <a:prstGeom prst="rect">
            <a:avLst/>
          </a:prstGeom>
          <a:noFill/>
        </p:spPr>
        <p:txBody>
          <a:bodyPr wrap="square" rtlCol="0">
            <a:spAutoFit/>
          </a:bodyPr>
          <a:lstStyle/>
          <a:p>
            <a:r>
              <a:rPr lang="en-US" dirty="0">
                <a:hlinkClick r:id="rId3"/>
              </a:rPr>
              <a:t>https://www.whitehouse.gov/america-first-</a:t>
            </a:r>
            <a:r>
              <a:rPr lang="en-US" dirty="0" smtClean="0">
                <a:hlinkClick r:id="rId3"/>
              </a:rPr>
              <a:t>energy</a:t>
            </a:r>
            <a:r>
              <a:rPr lang="en-US" dirty="0" smtClean="0"/>
              <a:t> </a:t>
            </a:r>
            <a:endParaRPr lang="en-US" dirty="0"/>
          </a:p>
        </p:txBody>
      </p:sp>
    </p:spTree>
    <p:extLst>
      <p:ext uri="{BB962C8B-B14F-4D97-AF65-F5344CB8AC3E}">
        <p14:creationId xmlns:p14="http://schemas.microsoft.com/office/powerpoint/2010/main" val="183260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Republicans on climate change</a:t>
            </a:r>
            <a:endParaRPr lang="en-US" dirty="0"/>
          </a:p>
        </p:txBody>
      </p:sp>
      <p:pic>
        <p:nvPicPr>
          <p:cNvPr id="7" name="Picture 6" descr="m9ng9J5x7cPt5hCdU0jra747rUW4ThWLwBSttX2FVahJqg2qs_8glOrWcQGxgq8wje5bOwtLvIHBDRYargjChY7bQuaxD9T-eNiOAVfxlFJWQnvFXR9whCXUl6cAnW_0Q8qgHoi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76400"/>
            <a:ext cx="7835900" cy="4076700"/>
          </a:xfrm>
          <a:prstGeom prst="rect">
            <a:avLst/>
          </a:prstGeom>
        </p:spPr>
      </p:pic>
    </p:spTree>
    <p:extLst>
      <p:ext uri="{BB962C8B-B14F-4D97-AF65-F5344CB8AC3E}">
        <p14:creationId xmlns:p14="http://schemas.microsoft.com/office/powerpoint/2010/main" val="349743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 energy system 2015</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9144000" cy="5344374"/>
          </a:xfrm>
          <a:prstGeom prst="rect">
            <a:avLst/>
          </a:prstGeom>
        </p:spPr>
      </p:pic>
      <p:sp>
        <p:nvSpPr>
          <p:cNvPr id="4" name="TextBox 3"/>
          <p:cNvSpPr txBox="1"/>
          <p:nvPr/>
        </p:nvSpPr>
        <p:spPr>
          <a:xfrm>
            <a:off x="1295400" y="6629400"/>
            <a:ext cx="5638800" cy="261610"/>
          </a:xfrm>
          <a:prstGeom prst="rect">
            <a:avLst/>
          </a:prstGeom>
          <a:noFill/>
        </p:spPr>
        <p:txBody>
          <a:bodyPr wrap="square" rtlCol="0">
            <a:spAutoFit/>
          </a:bodyPr>
          <a:lstStyle/>
          <a:p>
            <a:r>
              <a:rPr lang="en-CA" sz="1100" dirty="0"/>
              <a:t>https://flowcharts.llnl.gov/content/assets/images/energy/us/Energy_US_2015.png</a:t>
            </a:r>
          </a:p>
        </p:txBody>
      </p:sp>
    </p:spTree>
    <p:extLst>
      <p:ext uri="{BB962C8B-B14F-4D97-AF65-F5344CB8AC3E}">
        <p14:creationId xmlns:p14="http://schemas.microsoft.com/office/powerpoint/2010/main" val="283977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Republicans on climate change</a:t>
            </a:r>
            <a:endParaRPr lang="en-US" dirty="0"/>
          </a:p>
        </p:txBody>
      </p:sp>
      <p:sp>
        <p:nvSpPr>
          <p:cNvPr id="2" name="Content Placeholder 1"/>
          <p:cNvSpPr>
            <a:spLocks noGrp="1"/>
          </p:cNvSpPr>
          <p:nvPr>
            <p:ph idx="1"/>
          </p:nvPr>
        </p:nvSpPr>
        <p:spPr>
          <a:xfrm>
            <a:off x="457200" y="1600200"/>
            <a:ext cx="4267200" cy="4525963"/>
          </a:xfrm>
        </p:spPr>
        <p:txBody>
          <a:bodyPr>
            <a:normAutofit/>
          </a:bodyPr>
          <a:lstStyle/>
          <a:p>
            <a:pPr marL="0" indent="0">
              <a:buNone/>
            </a:pPr>
            <a:r>
              <a:rPr lang="en-US" dirty="0" smtClean="0"/>
              <a:t>Scott Pruitt (Trump </a:t>
            </a:r>
            <a:r>
              <a:rPr lang="en-US" dirty="0"/>
              <a:t>EPA Administrator): “There's tremendous disagreement about the degree of impact [of carbon dioxide], so I would not agree that it's a primary contributor to … global warming.”</a:t>
            </a:r>
          </a:p>
        </p:txBody>
      </p:sp>
      <p:pic>
        <p:nvPicPr>
          <p:cNvPr id="3" name="Picture 2" descr="Pruitt.jpg"/>
          <p:cNvPicPr>
            <a:picLocks noChangeAspect="1"/>
          </p:cNvPicPr>
          <p:nvPr/>
        </p:nvPicPr>
        <p:blipFill rotWithShape="1">
          <a:blip r:embed="rId2">
            <a:extLst>
              <a:ext uri="{28A0092B-C50C-407E-A947-70E740481C1C}">
                <a14:useLocalDpi xmlns:a14="http://schemas.microsoft.com/office/drawing/2010/main" val="0"/>
              </a:ext>
            </a:extLst>
          </a:blip>
          <a:srcRect l="38508" r="10200"/>
          <a:stretch/>
        </p:blipFill>
        <p:spPr>
          <a:xfrm>
            <a:off x="4724401" y="1523950"/>
            <a:ext cx="4343400" cy="4771699"/>
          </a:xfrm>
          <a:prstGeom prst="rect">
            <a:avLst/>
          </a:prstGeom>
        </p:spPr>
      </p:pic>
    </p:spTree>
    <p:extLst>
      <p:ext uri="{BB962C8B-B14F-4D97-AF65-F5344CB8AC3E}">
        <p14:creationId xmlns:p14="http://schemas.microsoft.com/office/powerpoint/2010/main" val="2216286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Republicans on climate change</a:t>
            </a:r>
            <a:endParaRPr lang="en-US" dirty="0"/>
          </a:p>
        </p:txBody>
      </p:sp>
      <p:sp>
        <p:nvSpPr>
          <p:cNvPr id="2" name="Content Placeholder 1"/>
          <p:cNvSpPr>
            <a:spLocks noGrp="1"/>
          </p:cNvSpPr>
          <p:nvPr>
            <p:ph idx="1"/>
          </p:nvPr>
        </p:nvSpPr>
        <p:spPr/>
        <p:txBody>
          <a:bodyPr>
            <a:normAutofit fontScale="85000" lnSpcReduction="10000"/>
          </a:bodyPr>
          <a:lstStyle/>
          <a:p>
            <a:pPr marL="0" indent="0">
              <a:buNone/>
            </a:pPr>
            <a:r>
              <a:rPr lang="en-US" dirty="0" smtClean="0"/>
              <a:t>“Of </a:t>
            </a:r>
            <a:r>
              <a:rPr lang="en-US" dirty="0"/>
              <a:t>all the major conservative parties in the democratic world, the Republican Party stands alone in its denial of the legitimacy of climate science. Indeed, the Republican Party stands alone in its conviction that no national or international response to climate change is needed. To the extent that the party is divided on the issue, the gap separates candidates who openly dismiss climate science as a hoax, and those who, shying away from the political risks of blatant ignorance, instead couch their stance in the alleged impossibility of international action</a:t>
            </a:r>
            <a:r>
              <a:rPr lang="en-US" dirty="0" smtClean="0"/>
              <a:t>.” </a:t>
            </a:r>
          </a:p>
          <a:p>
            <a:pPr marL="0" indent="0">
              <a:buNone/>
            </a:pPr>
            <a:r>
              <a:rPr lang="en-US" dirty="0" smtClean="0">
                <a:hlinkClick r:id="rId2"/>
              </a:rPr>
              <a:t>Jonathan Chait</a:t>
            </a:r>
            <a:endParaRPr lang="en-US" dirty="0"/>
          </a:p>
        </p:txBody>
      </p:sp>
    </p:spTree>
    <p:extLst>
      <p:ext uri="{BB962C8B-B14F-4D97-AF65-F5344CB8AC3E}">
        <p14:creationId xmlns:p14="http://schemas.microsoft.com/office/powerpoint/2010/main" val="2565684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858962"/>
          </a:xfrm>
        </p:spPr>
        <p:txBody>
          <a:bodyPr>
            <a:normAutofit fontScale="90000"/>
          </a:bodyPr>
          <a:lstStyle/>
          <a:p>
            <a:pPr algn="l"/>
            <a:r>
              <a:rPr lang="en-US" dirty="0" smtClean="0"/>
              <a:t>Stephen </a:t>
            </a:r>
            <a:r>
              <a:rPr lang="en-US" dirty="0" err="1" smtClean="0"/>
              <a:t>Bannon’s</a:t>
            </a:r>
            <a:r>
              <a:rPr lang="en-US" dirty="0" smtClean="0"/>
              <a:t> depiction of Trump agenda:</a:t>
            </a:r>
            <a:r>
              <a:rPr lang="en-US" dirty="0"/>
              <a:t> </a:t>
            </a:r>
            <a:r>
              <a:rPr lang="en-US" dirty="0" smtClean="0"/>
              <a:t>”the deconstruction </a:t>
            </a:r>
            <a:r>
              <a:rPr lang="en-US" dirty="0"/>
              <a:t>of the administrative state</a:t>
            </a:r>
            <a:r>
              <a:rPr lang="en-US" dirty="0" smtClean="0"/>
              <a:t>”</a:t>
            </a:r>
            <a:endParaRPr lang="en-US" dirty="0"/>
          </a:p>
        </p:txBody>
      </p:sp>
      <p:pic>
        <p:nvPicPr>
          <p:cNvPr id="4" name="Picture 3" descr="steve-bannon-cpac-2017-540x3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667000"/>
            <a:ext cx="6858000" cy="3860800"/>
          </a:xfrm>
          <a:prstGeom prst="rect">
            <a:avLst/>
          </a:prstGeom>
        </p:spPr>
      </p:pic>
    </p:spTree>
    <p:extLst>
      <p:ext uri="{BB962C8B-B14F-4D97-AF65-F5344CB8AC3E}">
        <p14:creationId xmlns:p14="http://schemas.microsoft.com/office/powerpoint/2010/main" val="1435863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Trump’s deregulation plans</a:t>
            </a:r>
            <a:endParaRPr lang="en-US" dirty="0"/>
          </a:p>
        </p:txBody>
      </p:sp>
      <p:sp>
        <p:nvSpPr>
          <p:cNvPr id="3" name="Content Placeholder 2"/>
          <p:cNvSpPr>
            <a:spLocks noGrp="1"/>
          </p:cNvSpPr>
          <p:nvPr>
            <p:ph idx="1"/>
          </p:nvPr>
        </p:nvSpPr>
        <p:spPr/>
        <p:txBody>
          <a:bodyPr/>
          <a:lstStyle/>
          <a:p>
            <a:r>
              <a:rPr lang="en-US" dirty="0" smtClean="0"/>
              <a:t>Defund-discredit-dismantle EPA</a:t>
            </a:r>
          </a:p>
          <a:p>
            <a:r>
              <a:rPr lang="en-US" dirty="0" smtClean="0"/>
              <a:t>Reverse Clean Power Plan</a:t>
            </a:r>
          </a:p>
          <a:p>
            <a:pPr lvl="1"/>
            <a:r>
              <a:rPr lang="en-US" dirty="0" smtClean="0"/>
              <a:t>Barrier: Supreme Court ruled (2007) that EPA must regulate CO2 so long as it concludes it “endangers” public heath and welfare</a:t>
            </a:r>
          </a:p>
          <a:p>
            <a:r>
              <a:rPr lang="en-US" dirty="0" smtClean="0"/>
              <a:t>Reverse fuel economy standards</a:t>
            </a:r>
          </a:p>
          <a:p>
            <a:pPr lvl="1"/>
            <a:r>
              <a:rPr lang="en-US" dirty="0" smtClean="0"/>
              <a:t>Barrier: ditto</a:t>
            </a:r>
          </a:p>
          <a:p>
            <a:r>
              <a:rPr lang="en-US" dirty="0" smtClean="0"/>
              <a:t>Reverse California </a:t>
            </a:r>
            <a:r>
              <a:rPr lang="en-US" dirty="0" smtClean="0">
                <a:hlinkClick r:id="rId2"/>
              </a:rPr>
              <a:t>waiver</a:t>
            </a:r>
            <a:endParaRPr lang="en-US" dirty="0"/>
          </a:p>
        </p:txBody>
      </p:sp>
    </p:spTree>
    <p:extLst>
      <p:ext uri="{BB962C8B-B14F-4D97-AF65-F5344CB8AC3E}">
        <p14:creationId xmlns:p14="http://schemas.microsoft.com/office/powerpoint/2010/main" val="1913772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Trump’s UN agreement options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42645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467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Canada</a:t>
            </a:r>
            <a:endParaRPr lang="en-US" dirty="0"/>
          </a:p>
        </p:txBody>
      </p:sp>
      <p:pic>
        <p:nvPicPr>
          <p:cNvPr id="4" name="Content Placeholder 3" descr="Trudeau with Trump reuters.jpg"/>
          <p:cNvPicPr>
            <a:picLocks noGrp="1" noChangeAspect="1"/>
          </p:cNvPicPr>
          <p:nvPr>
            <p:ph idx="1"/>
          </p:nvPr>
        </p:nvPicPr>
        <p:blipFill>
          <a:blip r:embed="rId2">
            <a:extLst>
              <a:ext uri="{28A0092B-C50C-407E-A947-70E740481C1C}">
                <a14:useLocalDpi xmlns:a14="http://schemas.microsoft.com/office/drawing/2010/main" val="0"/>
              </a:ext>
            </a:extLst>
          </a:blip>
          <a:srcRect t="5316" b="5316"/>
          <a:stretch>
            <a:fillRect/>
          </a:stretch>
        </p:blipFill>
        <p:spPr>
          <a:prstGeom prst="rect">
            <a:avLst/>
          </a:prstGeom>
        </p:spPr>
      </p:pic>
    </p:spTree>
    <p:extLst>
      <p:ext uri="{BB962C8B-B14F-4D97-AF65-F5344CB8AC3E}">
        <p14:creationId xmlns:p14="http://schemas.microsoft.com/office/powerpoint/2010/main" val="3270768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Keystone XL irony</a:t>
            </a:r>
            <a:endParaRPr lang="en-US" dirty="0"/>
          </a:p>
        </p:txBody>
      </p:sp>
      <p:sp>
        <p:nvSpPr>
          <p:cNvPr id="3" name="Content Placeholder 2"/>
          <p:cNvSpPr>
            <a:spLocks noGrp="1"/>
          </p:cNvSpPr>
          <p:nvPr>
            <p:ph idx="1"/>
          </p:nvPr>
        </p:nvSpPr>
        <p:spPr/>
        <p:txBody>
          <a:bodyPr>
            <a:normAutofit fontScale="92500" lnSpcReduction="10000"/>
          </a:bodyPr>
          <a:lstStyle/>
          <a:p>
            <a:r>
              <a:rPr lang="en-US" dirty="0"/>
              <a:t>Lesson learned from Keystone XL </a:t>
            </a:r>
            <a:r>
              <a:rPr lang="en-US" dirty="0" smtClean="0"/>
              <a:t>controversy: Canada and Alberta’s lack of strong climate policy was a liability for getting access to markets</a:t>
            </a:r>
          </a:p>
          <a:p>
            <a:r>
              <a:rPr lang="en-US" dirty="0" smtClean="0"/>
              <a:t>Alberta adopted “strong” Climate Leadership Plan November 2015</a:t>
            </a:r>
          </a:p>
          <a:p>
            <a:r>
              <a:rPr lang="en-US" dirty="0" smtClean="0"/>
              <a:t>Canada adopted Pan-Canadian Climate Framework December 2016</a:t>
            </a:r>
          </a:p>
          <a:p>
            <a:r>
              <a:rPr lang="en-US" dirty="0" smtClean="0"/>
              <a:t>Trump’s election signals that using stronger climate policy to promote market access </a:t>
            </a:r>
            <a:r>
              <a:rPr lang="en-US" b="1" dirty="0" smtClean="0"/>
              <a:t>irrelevant</a:t>
            </a:r>
            <a:endParaRPr lang="en-US" b="1" dirty="0"/>
          </a:p>
        </p:txBody>
      </p:sp>
    </p:spTree>
    <p:extLst>
      <p:ext uri="{BB962C8B-B14F-4D97-AF65-F5344CB8AC3E}">
        <p14:creationId xmlns:p14="http://schemas.microsoft.com/office/powerpoint/2010/main" val="3352919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Should Canada continue to pursue its climate policies?</a:t>
            </a:r>
            <a:endParaRPr lang="en-US" dirty="0"/>
          </a:p>
        </p:txBody>
      </p:sp>
      <p:sp>
        <p:nvSpPr>
          <p:cNvPr id="6" name="Content Placeholder 5"/>
          <p:cNvSpPr>
            <a:spLocks noGrp="1"/>
          </p:cNvSpPr>
          <p:nvPr>
            <p:ph idx="1"/>
          </p:nvPr>
        </p:nvSpPr>
        <p:spPr/>
        <p:txBody>
          <a:bodyPr/>
          <a:lstStyle/>
          <a:p>
            <a:r>
              <a:rPr lang="en-US" dirty="0" smtClean="0"/>
              <a:t>Paris target: 30% reduction by 2030</a:t>
            </a:r>
          </a:p>
          <a:p>
            <a:r>
              <a:rPr lang="en-US" dirty="0" smtClean="0"/>
              <a:t>Pan-Canadian Climate Framework</a:t>
            </a:r>
          </a:p>
          <a:p>
            <a:pPr lvl="1"/>
            <a:r>
              <a:rPr lang="en-US" dirty="0" smtClean="0"/>
              <a:t>Mandates carbon pricing in all provinces</a:t>
            </a:r>
          </a:p>
          <a:p>
            <a:pPr lvl="1"/>
            <a:r>
              <a:rPr lang="en-US" dirty="0" smtClean="0"/>
              <a:t>Graduated carbon price increased to $50/</a:t>
            </a:r>
            <a:r>
              <a:rPr lang="en-US" dirty="0" err="1" smtClean="0"/>
              <a:t>tonne</a:t>
            </a:r>
            <a:r>
              <a:rPr lang="en-US" dirty="0" smtClean="0"/>
              <a:t> by 2022</a:t>
            </a:r>
          </a:p>
          <a:p>
            <a:pPr lvl="2"/>
            <a:r>
              <a:rPr lang="en-US" dirty="0" smtClean="0"/>
              <a:t>Starts at $10/T 2018 increases by $10/year</a:t>
            </a:r>
          </a:p>
          <a:p>
            <a:pPr lvl="1"/>
            <a:r>
              <a:rPr lang="en-US" dirty="0" smtClean="0"/>
              <a:t>Exempted if cap and trade meets/exceeds Canada target</a:t>
            </a:r>
            <a:endParaRPr lang="en-US" dirty="0"/>
          </a:p>
        </p:txBody>
      </p:sp>
    </p:spTree>
    <p:extLst>
      <p:ext uri="{BB962C8B-B14F-4D97-AF65-F5344CB8AC3E}">
        <p14:creationId xmlns:p14="http://schemas.microsoft.com/office/powerpoint/2010/main" val="2326874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Energy Policy</a:t>
            </a:r>
            <a:endParaRPr lang="en-US" dirty="0"/>
          </a:p>
        </p:txBody>
      </p:sp>
      <p:sp>
        <p:nvSpPr>
          <p:cNvPr id="3" name="Content Placeholder 2"/>
          <p:cNvSpPr>
            <a:spLocks noGrp="1"/>
          </p:cNvSpPr>
          <p:nvPr>
            <p:ph idx="1"/>
          </p:nvPr>
        </p:nvSpPr>
        <p:spPr>
          <a:xfrm>
            <a:off x="457200" y="1600200"/>
            <a:ext cx="5105400" cy="4525963"/>
          </a:xfrm>
        </p:spPr>
        <p:txBody>
          <a:bodyPr>
            <a:normAutofit lnSpcReduction="10000"/>
          </a:bodyPr>
          <a:lstStyle/>
          <a:p>
            <a:pPr>
              <a:spcBef>
                <a:spcPts val="600"/>
              </a:spcBef>
            </a:pPr>
            <a:r>
              <a:rPr lang="en-US" dirty="0" smtClean="0">
                <a:solidFill>
                  <a:schemeClr val="bg2">
                    <a:lumMod val="75000"/>
                  </a:schemeClr>
                </a:solidFill>
              </a:rPr>
              <a:t>US energy system</a:t>
            </a:r>
          </a:p>
          <a:p>
            <a:pPr>
              <a:spcBef>
                <a:spcPts val="600"/>
              </a:spcBef>
            </a:pPr>
            <a:r>
              <a:rPr lang="en-US" dirty="0" smtClean="0">
                <a:solidFill>
                  <a:srgbClr val="C4BD97"/>
                </a:solidFill>
              </a:rPr>
              <a:t>GHG emissions</a:t>
            </a:r>
          </a:p>
          <a:p>
            <a:pPr>
              <a:spcBef>
                <a:spcPts val="600"/>
              </a:spcBef>
            </a:pPr>
            <a:r>
              <a:rPr lang="en-US" dirty="0" smtClean="0">
                <a:solidFill>
                  <a:srgbClr val="C4BD97"/>
                </a:solidFill>
              </a:rPr>
              <a:t>Institutions</a:t>
            </a:r>
          </a:p>
          <a:p>
            <a:pPr>
              <a:spcBef>
                <a:spcPts val="600"/>
              </a:spcBef>
            </a:pPr>
            <a:r>
              <a:rPr lang="en-US" dirty="0" smtClean="0">
                <a:solidFill>
                  <a:srgbClr val="C4BD97"/>
                </a:solidFill>
              </a:rPr>
              <a:t>Climate policy under Obama</a:t>
            </a:r>
          </a:p>
          <a:p>
            <a:pPr>
              <a:spcBef>
                <a:spcPts val="600"/>
              </a:spcBef>
            </a:pPr>
            <a:r>
              <a:rPr lang="en-US" dirty="0" smtClean="0">
                <a:solidFill>
                  <a:srgbClr val="C4BD97"/>
                </a:solidFill>
              </a:rPr>
              <a:t>Trump’s proposed dismantling</a:t>
            </a:r>
          </a:p>
          <a:p>
            <a:pPr>
              <a:spcBef>
                <a:spcPts val="600"/>
              </a:spcBef>
            </a:pPr>
            <a:r>
              <a:rPr lang="en-US" dirty="0" smtClean="0"/>
              <a:t>The California model</a:t>
            </a:r>
          </a:p>
          <a:p>
            <a:pPr>
              <a:spcBef>
                <a:spcPts val="600"/>
              </a:spcBef>
            </a:pPr>
            <a:r>
              <a:rPr lang="en-US" dirty="0" smtClean="0"/>
              <a:t>Workshopping papers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823" y="2209800"/>
            <a:ext cx="4524177" cy="2886856"/>
          </a:xfrm>
          <a:prstGeom prst="rect">
            <a:avLst/>
          </a:prstGeom>
        </p:spPr>
      </p:pic>
    </p:spTree>
    <p:extLst>
      <p:ext uri="{BB962C8B-B14F-4D97-AF65-F5344CB8AC3E}">
        <p14:creationId xmlns:p14="http://schemas.microsoft.com/office/powerpoint/2010/main" val="421943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State initiatives: </a:t>
            </a:r>
            <a:br>
              <a:rPr lang="en-US" dirty="0" smtClean="0"/>
            </a:br>
            <a:r>
              <a:rPr lang="en-US" dirty="0" smtClean="0"/>
              <a:t>Renewable Portfolio Standards</a:t>
            </a:r>
            <a:endParaRPr lang="en-US" dirty="0"/>
          </a:p>
        </p:txBody>
      </p:sp>
      <p:pic>
        <p:nvPicPr>
          <p:cNvPr id="5" name="Content Placeholder 4"/>
          <p:cNvPicPr>
            <a:picLocks noGrp="1" noChangeAspect="1"/>
          </p:cNvPicPr>
          <p:nvPr>
            <p:ph idx="1"/>
          </p:nvPr>
        </p:nvPicPr>
        <p:blipFill>
          <a:blip r:embed="rId2"/>
          <a:srcRect t="11221" b="11221"/>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Fossil fuels still 81% of US energy mix</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86242" cy="5454650"/>
          </a:xfrm>
          <a:prstGeom prst="rect">
            <a:avLst/>
          </a:prstGeom>
        </p:spPr>
      </p:pic>
    </p:spTree>
    <p:extLst>
      <p:ext uri="{BB962C8B-B14F-4D97-AF65-F5344CB8AC3E}">
        <p14:creationId xmlns:p14="http://schemas.microsoft.com/office/powerpoint/2010/main" val="1764052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YT article on CA standing up to Trump.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6498"/>
            <a:ext cx="5283200" cy="6743700"/>
          </a:xfrm>
          <a:prstGeom prst="rect">
            <a:avLst/>
          </a:prstGeom>
        </p:spPr>
      </p:pic>
    </p:spTree>
    <p:extLst>
      <p:ext uri="{BB962C8B-B14F-4D97-AF65-F5344CB8AC3E}">
        <p14:creationId xmlns:p14="http://schemas.microsoft.com/office/powerpoint/2010/main" val="2558370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California Matters</a:t>
            </a:r>
            <a:endParaRPr lang="en-US" dirty="0"/>
          </a:p>
        </p:txBody>
      </p:sp>
      <p:pic>
        <p:nvPicPr>
          <p:cNvPr id="5" name="Picture 4" descr="size of california econom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4831080"/>
          </a:xfrm>
          <a:prstGeom prst="rect">
            <a:avLst/>
          </a:prstGeom>
        </p:spPr>
      </p:pic>
      <p:sp>
        <p:nvSpPr>
          <p:cNvPr id="6" name="TextBox 5"/>
          <p:cNvSpPr txBox="1"/>
          <p:nvPr/>
        </p:nvSpPr>
        <p:spPr>
          <a:xfrm>
            <a:off x="685800" y="6216410"/>
            <a:ext cx="8077200" cy="646331"/>
          </a:xfrm>
          <a:prstGeom prst="rect">
            <a:avLst/>
          </a:prstGeom>
          <a:noFill/>
        </p:spPr>
        <p:txBody>
          <a:bodyPr wrap="square" rtlCol="0">
            <a:spAutoFit/>
          </a:bodyPr>
          <a:lstStyle/>
          <a:p>
            <a:r>
              <a:rPr lang="en-US" dirty="0">
                <a:hlinkClick r:id="rId3"/>
              </a:rPr>
              <a:t>https://www.bloomberg.com/politics/articles/2016-06-14/california-overtakes-france-to-become-sixth-largest-</a:t>
            </a:r>
            <a:r>
              <a:rPr lang="en-US" dirty="0" smtClean="0">
                <a:hlinkClick r:id="rId3"/>
              </a:rPr>
              <a:t>economy</a:t>
            </a:r>
            <a:r>
              <a:rPr lang="en-US" dirty="0" smtClean="0"/>
              <a:t> </a:t>
            </a:r>
            <a:endParaRPr lang="en-US" dirty="0"/>
          </a:p>
        </p:txBody>
      </p:sp>
    </p:spTree>
    <p:extLst>
      <p:ext uri="{BB962C8B-B14F-4D97-AF65-F5344CB8AC3E}">
        <p14:creationId xmlns:p14="http://schemas.microsoft.com/office/powerpoint/2010/main" val="1341147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Unlikely climate “hero”</a:t>
            </a:r>
            <a:endParaRPr lang="en-US" dirty="0"/>
          </a:p>
        </p:txBody>
      </p:sp>
      <p:sp>
        <p:nvSpPr>
          <p:cNvPr id="3" name="TextBox 2"/>
          <p:cNvSpPr txBox="1"/>
          <p:nvPr/>
        </p:nvSpPr>
        <p:spPr>
          <a:xfrm>
            <a:off x="1447800" y="6172200"/>
            <a:ext cx="6400800" cy="523220"/>
          </a:xfrm>
          <a:prstGeom prst="rect">
            <a:avLst/>
          </a:prstGeom>
          <a:noFill/>
        </p:spPr>
        <p:txBody>
          <a:bodyPr wrap="square" rtlCol="0">
            <a:spAutoFit/>
          </a:bodyPr>
          <a:lstStyle/>
          <a:p>
            <a:pPr algn="ctr"/>
            <a:r>
              <a:rPr lang="en-US" sz="2800" b="1" dirty="0" smtClean="0"/>
              <a:t>Governor of California 2003-2011</a:t>
            </a:r>
            <a:endParaRPr lang="en-US" sz="2800" b="1" dirty="0"/>
          </a:p>
        </p:txBody>
      </p:sp>
      <p:pic>
        <p:nvPicPr>
          <p:cNvPr id="4" name="Picture 3" descr="Arn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480331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leadership</a:t>
            </a:r>
          </a:p>
        </p:txBody>
      </p:sp>
      <p:sp>
        <p:nvSpPr>
          <p:cNvPr id="3" name="Content Placeholder 2"/>
          <p:cNvSpPr>
            <a:spLocks noGrp="1"/>
          </p:cNvSpPr>
          <p:nvPr>
            <p:ph idx="1"/>
          </p:nvPr>
        </p:nvSpPr>
        <p:spPr>
          <a:xfrm>
            <a:off x="457200" y="1600200"/>
            <a:ext cx="4724400" cy="4525963"/>
          </a:xfrm>
        </p:spPr>
        <p:txBody>
          <a:bodyPr>
            <a:normAutofit fontScale="70000" lnSpcReduction="20000"/>
          </a:bodyPr>
          <a:lstStyle/>
          <a:p>
            <a:r>
              <a:rPr lang="en-US" dirty="0" smtClean="0"/>
              <a:t>GHG policy</a:t>
            </a:r>
          </a:p>
          <a:p>
            <a:pPr lvl="1"/>
            <a:r>
              <a:rPr lang="en-US" dirty="0" smtClean="0"/>
              <a:t>Ambition targets: </a:t>
            </a:r>
          </a:p>
          <a:p>
            <a:pPr lvl="2"/>
            <a:r>
              <a:rPr lang="en-US" dirty="0" smtClean="0"/>
              <a:t>1990 levels by 2020 (30% reduction)</a:t>
            </a:r>
          </a:p>
          <a:p>
            <a:pPr lvl="2"/>
            <a:r>
              <a:rPr lang="en-US" dirty="0" smtClean="0"/>
              <a:t>80% below 1990 levels by 2050</a:t>
            </a:r>
          </a:p>
          <a:p>
            <a:pPr lvl="2"/>
            <a:r>
              <a:rPr lang="en-US" dirty="0" smtClean="0"/>
              <a:t>2015 exec order: 40% below 1990 by 2030</a:t>
            </a:r>
          </a:p>
          <a:p>
            <a:pPr lvl="1"/>
            <a:r>
              <a:rPr lang="en-US" dirty="0" smtClean="0"/>
              <a:t>Cap and trade program now in place since 2012</a:t>
            </a:r>
          </a:p>
          <a:p>
            <a:r>
              <a:rPr lang="en-US" dirty="0" smtClean="0"/>
              <a:t>Renewable Portfolio Standard</a:t>
            </a:r>
          </a:p>
          <a:p>
            <a:pPr lvl="1"/>
            <a:r>
              <a:rPr lang="en-US" dirty="0" smtClean="0"/>
              <a:t>Most ambitious prior to 2015: 33% by 2020</a:t>
            </a:r>
          </a:p>
          <a:p>
            <a:pPr lvl="1"/>
            <a:r>
              <a:rPr lang="en-US" dirty="0" smtClean="0"/>
              <a:t>Increased to 50% by 2030 in 2015</a:t>
            </a:r>
          </a:p>
          <a:p>
            <a:r>
              <a:rPr lang="en-US" dirty="0" smtClean="0"/>
              <a:t>Low carbon fuel standard:  reduce carbon</a:t>
            </a:r>
            <a:r>
              <a:rPr lang="en-US" dirty="0"/>
              <a:t>-intensity of the </a:t>
            </a:r>
            <a:r>
              <a:rPr lang="en-US" dirty="0" smtClean="0"/>
              <a:t>fuel— </a:t>
            </a:r>
            <a:r>
              <a:rPr lang="en-US" dirty="0"/>
              <a:t>10 percent by </a:t>
            </a:r>
            <a:r>
              <a:rPr lang="en-US" dirty="0" smtClean="0"/>
              <a:t>2020 </a:t>
            </a:r>
            <a:endParaRPr lang="en-US" dirty="0"/>
          </a:p>
        </p:txBody>
      </p:sp>
      <p:pic>
        <p:nvPicPr>
          <p:cNvPr id="4" name="Picture 3" descr="ab32sig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371600"/>
            <a:ext cx="3810000" cy="4318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RPS performance</a:t>
            </a:r>
            <a:endParaRPr lang="en-US" dirty="0"/>
          </a:p>
        </p:txBody>
      </p:sp>
      <p:pic>
        <p:nvPicPr>
          <p:cNvPr id="5" name="Picture 4"/>
          <p:cNvPicPr>
            <a:picLocks noChangeAspect="1"/>
          </p:cNvPicPr>
          <p:nvPr/>
        </p:nvPicPr>
        <p:blipFill>
          <a:blip r:embed="rId2"/>
          <a:stretch>
            <a:fillRect/>
          </a:stretch>
        </p:blipFill>
        <p:spPr>
          <a:xfrm>
            <a:off x="1524000" y="990600"/>
            <a:ext cx="6338238" cy="5105400"/>
          </a:xfrm>
          <a:prstGeom prst="rect">
            <a:avLst/>
          </a:prstGeom>
        </p:spPr>
      </p:pic>
      <p:sp>
        <p:nvSpPr>
          <p:cNvPr id="6" name="TextBox 5"/>
          <p:cNvSpPr txBox="1"/>
          <p:nvPr/>
        </p:nvSpPr>
        <p:spPr>
          <a:xfrm>
            <a:off x="1600200" y="6477000"/>
            <a:ext cx="6553200" cy="307777"/>
          </a:xfrm>
          <a:prstGeom prst="rect">
            <a:avLst/>
          </a:prstGeom>
          <a:noFill/>
        </p:spPr>
        <p:txBody>
          <a:bodyPr wrap="square" rtlCol="0">
            <a:spAutoFit/>
          </a:bodyPr>
          <a:lstStyle/>
          <a:p>
            <a:r>
              <a:rPr lang="en-US" sz="1400" dirty="0"/>
              <a:t>http://</a:t>
            </a:r>
            <a:r>
              <a:rPr lang="en-US" sz="1400" dirty="0" err="1"/>
              <a:t>www.energy.ca.gov</a:t>
            </a:r>
            <a:r>
              <a:rPr lang="en-US" sz="1400" dirty="0"/>
              <a:t>/renewables/</a:t>
            </a:r>
            <a:r>
              <a:rPr lang="en-US" sz="1400" dirty="0" err="1"/>
              <a:t>tracking_progress</a:t>
            </a:r>
            <a:r>
              <a:rPr lang="en-US" sz="1400" dirty="0"/>
              <a:t>/documents/</a:t>
            </a:r>
            <a:r>
              <a:rPr lang="en-US" sz="1400" dirty="0" err="1"/>
              <a:t>renewable.pdf</a:t>
            </a:r>
            <a:endParaRPr lang="en-US" sz="1400" dirty="0"/>
          </a:p>
        </p:txBody>
      </p:sp>
    </p:spTree>
    <p:extLst>
      <p:ext uri="{BB962C8B-B14F-4D97-AF65-F5344CB8AC3E}">
        <p14:creationId xmlns:p14="http://schemas.microsoft.com/office/powerpoint/2010/main" val="2291099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t>
            </a:r>
            <a:r>
              <a:rPr lang="en-US" dirty="0" smtClean="0"/>
              <a:t>A </a:t>
            </a:r>
            <a:r>
              <a:rPr lang="en-US" dirty="0" smtClean="0"/>
              <a:t>Cap </a:t>
            </a:r>
            <a:r>
              <a:rPr lang="en-US" dirty="0" smtClean="0"/>
              <a:t>and Trade</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t>Initial allocation: ½ auctioned, ½ free</a:t>
            </a:r>
          </a:p>
          <a:p>
            <a:r>
              <a:rPr lang="en-US" dirty="0" smtClean="0"/>
              <a:t>Price </a:t>
            </a:r>
            <a:r>
              <a:rPr lang="en-US" dirty="0" smtClean="0">
                <a:hlinkClick r:id="rId3"/>
              </a:rPr>
              <a:t>trends</a:t>
            </a:r>
            <a:r>
              <a:rPr lang="en-US" dirty="0" smtClean="0"/>
              <a:t> – floor price </a:t>
            </a:r>
            <a:r>
              <a:rPr lang="en-US" dirty="0" smtClean="0"/>
              <a:t>dominating</a:t>
            </a:r>
          </a:p>
          <a:p>
            <a:r>
              <a:rPr lang="en-US" dirty="0" smtClean="0"/>
              <a:t>Quebec, Ontario joined</a:t>
            </a:r>
          </a:p>
          <a:p>
            <a:r>
              <a:rPr lang="en-US" dirty="0" smtClean="0"/>
              <a:t>Risk of </a:t>
            </a:r>
            <a:r>
              <a:rPr lang="en-US" dirty="0" smtClean="0">
                <a:hlinkClick r:id="rId4"/>
              </a:rPr>
              <a:t>lawsuit</a:t>
            </a:r>
            <a:endParaRPr lang="en-US" dirty="0" smtClean="0"/>
          </a:p>
          <a:p>
            <a:endParaRPr lang="en-US" dirty="0" smtClean="0"/>
          </a:p>
          <a:p>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0164" t="12888" r="40983" b="28597"/>
          <a:stretch/>
        </p:blipFill>
        <p:spPr>
          <a:xfrm>
            <a:off x="4419600" y="1981200"/>
            <a:ext cx="4467069" cy="3657601"/>
          </a:xfrm>
          <a:prstGeom prst="rect">
            <a:avLst/>
          </a:prstGeom>
        </p:spPr>
      </p:pic>
    </p:spTree>
    <p:extLst>
      <p:ext uri="{BB962C8B-B14F-4D97-AF65-F5344CB8AC3E}">
        <p14:creationId xmlns:p14="http://schemas.microsoft.com/office/powerpoint/2010/main" val="2067695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US energy mix changing</a:t>
            </a:r>
          </a:p>
          <a:p>
            <a:pPr lvl="1"/>
            <a:r>
              <a:rPr lang="en-CA" dirty="0" smtClean="0"/>
              <a:t>Natural gas supplanting coal, renewables increasing modestly</a:t>
            </a:r>
          </a:p>
          <a:p>
            <a:pPr lvl="1"/>
            <a:r>
              <a:rPr lang="en-CA" dirty="0" smtClean="0"/>
              <a:t>increased oil and gas production enabling shift to net exporter</a:t>
            </a:r>
          </a:p>
          <a:p>
            <a:r>
              <a:rPr lang="en-CA" dirty="0" smtClean="0"/>
              <a:t>Challenged (dysfunctional?) governance</a:t>
            </a:r>
          </a:p>
          <a:p>
            <a:r>
              <a:rPr lang="en-CA" dirty="0" smtClean="0"/>
              <a:t>Climate progress for 3 reasons</a:t>
            </a:r>
          </a:p>
          <a:p>
            <a:pPr lvl="1"/>
            <a:r>
              <a:rPr lang="en-CA" dirty="0" smtClean="0"/>
              <a:t>Shale gas boom</a:t>
            </a:r>
          </a:p>
          <a:p>
            <a:pPr lvl="1"/>
            <a:r>
              <a:rPr lang="en-CA" dirty="0" smtClean="0"/>
              <a:t>Auto emission standards</a:t>
            </a:r>
          </a:p>
          <a:p>
            <a:pPr lvl="1"/>
            <a:r>
              <a:rPr lang="en-CA" dirty="0" smtClean="0"/>
              <a:t>Clean Power Plan</a:t>
            </a:r>
          </a:p>
          <a:p>
            <a:r>
              <a:rPr lang="en-CA" dirty="0" smtClean="0"/>
              <a:t>Trumps proposes to dismantle Obama policies</a:t>
            </a:r>
          </a:p>
          <a:p>
            <a:r>
              <a:rPr lang="en-CA" dirty="0" smtClean="0"/>
              <a:t>California continues progressive leadership</a:t>
            </a:r>
          </a:p>
          <a:p>
            <a:pPr lvl="1"/>
            <a:r>
              <a:rPr lang="en-CA" dirty="0" smtClean="0"/>
              <a:t>Federal/state conflict looming</a:t>
            </a:r>
            <a:endParaRPr lang="en-CA" dirty="0"/>
          </a:p>
        </p:txBody>
      </p:sp>
    </p:spTree>
    <p:extLst>
      <p:ext uri="{BB962C8B-B14F-4D97-AF65-F5344CB8AC3E}">
        <p14:creationId xmlns:p14="http://schemas.microsoft.com/office/powerpoint/2010/main" val="1421673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March 21: Case Study in Policy Innovation: </a:t>
            </a:r>
            <a:r>
              <a:rPr lang="en-CA" b="1"/>
              <a:t>Germany's </a:t>
            </a:r>
            <a:r>
              <a:rPr lang="en-CA" b="1" smtClean="0"/>
              <a:t>Energiewende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 </a:t>
            </a:r>
            <a:endParaRPr lang="en-CA" dirty="0"/>
          </a:p>
          <a:p>
            <a:r>
              <a:rPr lang="en-CA" dirty="0"/>
              <a:t>E </a:t>
            </a:r>
            <a:r>
              <a:rPr lang="en-CA" dirty="0" err="1"/>
              <a:t>Schmid</a:t>
            </a:r>
            <a:r>
              <a:rPr lang="en-CA" dirty="0"/>
              <a:t>, A </a:t>
            </a:r>
            <a:r>
              <a:rPr lang="en-CA" dirty="0" err="1"/>
              <a:t>Pechan</a:t>
            </a:r>
            <a:r>
              <a:rPr lang="en-CA" dirty="0"/>
              <a:t>, B Knopf, “Putting an energy system transformation into practice: The case of the German Energiewende', </a:t>
            </a:r>
            <a:r>
              <a:rPr lang="en-CA" i="1" dirty="0"/>
              <a:t>Energy Research &amp; Social Science </a:t>
            </a:r>
            <a:r>
              <a:rPr lang="en-CA" dirty="0"/>
              <a:t>11 (2016): 263–275</a:t>
            </a:r>
            <a:r>
              <a:rPr lang="en-US" u="sng" dirty="0"/>
              <a:t> DOI:10.1016/j.erss.2015.11.002</a:t>
            </a:r>
            <a:r>
              <a:rPr lang="en-CA" dirty="0"/>
              <a:t>  open access post-print </a:t>
            </a:r>
            <a:r>
              <a:rPr lang="en-US" u="sng" dirty="0"/>
              <a:t>PDF</a:t>
            </a:r>
            <a:endParaRPr lang="en-CA" dirty="0"/>
          </a:p>
          <a:p>
            <a:r>
              <a:rPr lang="en-US" dirty="0" smtClean="0"/>
              <a:t>Denny </a:t>
            </a:r>
            <a:r>
              <a:rPr lang="en-US" dirty="0" err="1"/>
              <a:t>Ellerman</a:t>
            </a:r>
            <a:r>
              <a:rPr lang="en-US" dirty="0"/>
              <a:t>, Claudio </a:t>
            </a:r>
            <a:r>
              <a:rPr lang="en-US" dirty="0" err="1"/>
              <a:t>Marcantonini</a:t>
            </a:r>
            <a:r>
              <a:rPr lang="en-US" dirty="0"/>
              <a:t> and </a:t>
            </a:r>
            <a:r>
              <a:rPr lang="en-US" dirty="0" err="1"/>
              <a:t>Aleksandar</a:t>
            </a:r>
            <a:r>
              <a:rPr lang="en-US" dirty="0"/>
              <a:t> </a:t>
            </a:r>
            <a:r>
              <a:rPr lang="en-US" dirty="0" err="1"/>
              <a:t>Zaklan</a:t>
            </a:r>
            <a:r>
              <a:rPr lang="en-US" dirty="0"/>
              <a:t>, “</a:t>
            </a:r>
            <a:r>
              <a:rPr lang="en-CA" dirty="0"/>
              <a:t>The European Union Emissions Trading System: Ten Years and Counting,” Rev Environ Econ Policy (Winter 2016)10 (1): 89-107. </a:t>
            </a:r>
            <a:r>
              <a:rPr lang="en-CA" dirty="0" smtClean="0"/>
              <a:t>doi:10.1093/</a:t>
            </a:r>
            <a:r>
              <a:rPr lang="en-CA" dirty="0" err="1" smtClean="0"/>
              <a:t>reep</a:t>
            </a:r>
            <a:r>
              <a:rPr lang="en-CA" dirty="0" smtClean="0"/>
              <a:t>/rev014</a:t>
            </a:r>
          </a:p>
          <a:p>
            <a:r>
              <a:rPr lang="en-CA" dirty="0" smtClean="0"/>
              <a:t>Optional: </a:t>
            </a:r>
            <a:r>
              <a:rPr lang="en-US" dirty="0"/>
              <a:t>Erik </a:t>
            </a:r>
            <a:r>
              <a:rPr lang="en-US" dirty="0" err="1"/>
              <a:t>Laes</a:t>
            </a:r>
            <a:r>
              <a:rPr lang="en-US" dirty="0"/>
              <a:t>, </a:t>
            </a:r>
            <a:r>
              <a:rPr lang="en-US" dirty="0" err="1"/>
              <a:t>Leen</a:t>
            </a:r>
            <a:r>
              <a:rPr lang="en-US" dirty="0"/>
              <a:t> </a:t>
            </a:r>
            <a:r>
              <a:rPr lang="en-US" dirty="0" err="1"/>
              <a:t>Gorissen</a:t>
            </a:r>
            <a:r>
              <a:rPr lang="en-US" dirty="0"/>
              <a:t>, and Frank </a:t>
            </a:r>
            <a:r>
              <a:rPr lang="en-US" dirty="0" err="1"/>
              <a:t>Nevens</a:t>
            </a:r>
            <a:r>
              <a:rPr lang="en-US" dirty="0"/>
              <a:t>, “A Comparison of Energy Transition Governance in Germany, The Netherlands and the United Kingdom,” Sustainability 2014, 6, 1129-1152.</a:t>
            </a:r>
            <a:endParaRPr lang="en-CA" dirty="0"/>
          </a:p>
          <a:p>
            <a:pPr marL="0" indent="0">
              <a:buNone/>
            </a:pPr>
            <a:endParaRPr lang="en-CA" dirty="0"/>
          </a:p>
          <a:p>
            <a:endParaRPr lang="en-US" dirty="0"/>
          </a:p>
        </p:txBody>
      </p:sp>
    </p:spTree>
    <p:extLst>
      <p:ext uri="{BB962C8B-B14F-4D97-AF65-F5344CB8AC3E}">
        <p14:creationId xmlns:p14="http://schemas.microsoft.com/office/powerpoint/2010/main" val="1177877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workshop</a:t>
            </a:r>
            <a:endParaRPr lang="en-CA"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420" r="26290" b="33613"/>
          <a:stretch/>
        </p:blipFill>
        <p:spPr>
          <a:xfrm>
            <a:off x="457200" y="1666256"/>
            <a:ext cx="8229600" cy="4393851"/>
          </a:xfrm>
          <a:prstGeom prst="rect">
            <a:avLst/>
          </a:prstGeom>
        </p:spPr>
      </p:pic>
    </p:spTree>
    <p:extLst>
      <p:ext uri="{BB962C8B-B14F-4D97-AF65-F5344CB8AC3E}">
        <p14:creationId xmlns:p14="http://schemas.microsoft.com/office/powerpoint/2010/main" val="152798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97393"/>
            <a:ext cx="7967112" cy="5760607"/>
          </a:xfrm>
          <a:prstGeom prst="rect">
            <a:avLst/>
          </a:prstGeom>
        </p:spPr>
      </p:pic>
      <p:sp>
        <p:nvSpPr>
          <p:cNvPr id="3" name="Title 2"/>
          <p:cNvSpPr>
            <a:spLocks noGrp="1"/>
          </p:cNvSpPr>
          <p:nvPr>
            <p:ph type="title"/>
          </p:nvPr>
        </p:nvSpPr>
        <p:spPr>
          <a:xfrm>
            <a:off x="381000" y="152400"/>
            <a:ext cx="8229600" cy="1143000"/>
          </a:xfrm>
        </p:spPr>
        <p:txBody>
          <a:bodyPr>
            <a:normAutofit/>
          </a:bodyPr>
          <a:lstStyle/>
          <a:p>
            <a:r>
              <a:rPr lang="en-US" sz="3600" dirty="0" smtClean="0"/>
              <a:t>Renewables increasing but not radically</a:t>
            </a:r>
            <a:endParaRPr lang="en-US" sz="3600" dirty="0"/>
          </a:p>
        </p:txBody>
      </p:sp>
    </p:spTree>
    <p:extLst>
      <p:ext uri="{BB962C8B-B14F-4D97-AF65-F5344CB8AC3E}">
        <p14:creationId xmlns:p14="http://schemas.microsoft.com/office/powerpoint/2010/main" val="101807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shale revolution in oil and </a:t>
            </a:r>
            <a:r>
              <a:rPr lang="en-US" dirty="0" smtClean="0"/>
              <a:t>gas</a:t>
            </a:r>
            <a:br>
              <a:rPr lang="en-US" dirty="0" smtClean="0"/>
            </a:br>
            <a:r>
              <a:rPr lang="en-US" sz="2700" dirty="0" smtClean="0"/>
              <a:t>(measure is reserves not production)</a:t>
            </a:r>
            <a:endParaRPr lang="en-US" dirty="0"/>
          </a:p>
        </p:txBody>
      </p:sp>
      <p:pic>
        <p:nvPicPr>
          <p:cNvPr id="5" name="Picture 4" descr="US oil and gas reserv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502858"/>
          </a:xfrm>
          <a:prstGeom prst="rect">
            <a:avLst/>
          </a:prstGeom>
        </p:spPr>
      </p:pic>
    </p:spTree>
    <p:extLst>
      <p:ext uri="{BB962C8B-B14F-4D97-AF65-F5344CB8AC3E}">
        <p14:creationId xmlns:p14="http://schemas.microsoft.com/office/powerpoint/2010/main" val="12714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CA" dirty="0" smtClean="0"/>
              <a:t>Consumption flattens, production soars</a:t>
            </a:r>
            <a:endParaRPr lang="en-CA"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110"/>
          <a:stretch/>
        </p:blipFill>
        <p:spPr bwMode="auto">
          <a:xfrm>
            <a:off x="1676400" y="1371600"/>
            <a:ext cx="6256801" cy="537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03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Oil production increasing rapidly</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916" y="1600200"/>
            <a:ext cx="4324168" cy="4525963"/>
          </a:xfrm>
        </p:spPr>
      </p:pic>
    </p:spTree>
    <p:extLst>
      <p:ext uri="{BB962C8B-B14F-4D97-AF65-F5344CB8AC3E}">
        <p14:creationId xmlns:p14="http://schemas.microsoft.com/office/powerpoint/2010/main" val="1043731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7187</TotalTime>
  <Words>1499</Words>
  <Application>Microsoft Office PowerPoint</Application>
  <PresentationFormat>On-screen Show (4:3)</PresentationFormat>
  <Paragraphs>248</Paragraphs>
  <Slides>58</Slides>
  <Notes>7</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1_Office Theme</vt:lpstr>
      <vt:lpstr>Energy and Climate Policy  in the United States CEEN 525 March 14, 2017</vt:lpstr>
      <vt:lpstr>US Energy Policy</vt:lpstr>
      <vt:lpstr>US energy system 2015</vt:lpstr>
      <vt:lpstr>US energy system 2015</vt:lpstr>
      <vt:lpstr>Fossil fuels still 81% of US energy mix</vt:lpstr>
      <vt:lpstr>Renewables increasing but not radically</vt:lpstr>
      <vt:lpstr>The shale revolution in oil and gas (measure is reserves not production)</vt:lpstr>
      <vt:lpstr>Consumption flattens, production soars</vt:lpstr>
      <vt:lpstr>Oil production increasing rapidly</vt:lpstr>
      <vt:lpstr>Coal on decline, renewables still minor</vt:lpstr>
      <vt:lpstr>Electricity: Natural gas supplants coal</vt:lpstr>
      <vt:lpstr>US forecasted to become net exporter of energy</vt:lpstr>
      <vt:lpstr>US Energy Policy</vt:lpstr>
      <vt:lpstr>China rockets past US in total emissions</vt:lpstr>
      <vt:lpstr>US remarkably high in per capita emissions still more than 2x China</vt:lpstr>
      <vt:lpstr>China has surged way beyond US in GHG emissions</vt:lpstr>
      <vt:lpstr>US GHG emissions at 1996 levels</vt:lpstr>
      <vt:lpstr>Energy C02 emissions – lowest since 1991</vt:lpstr>
      <vt:lpstr>PowerPoint Presentation</vt:lpstr>
      <vt:lpstr>US Energy Policy</vt:lpstr>
      <vt:lpstr>US governance - federalism</vt:lpstr>
      <vt:lpstr>US governance –  separation of powers</vt:lpstr>
      <vt:lpstr>US governance -- extraordinary majorities</vt:lpstr>
      <vt:lpstr>US governance:  extraordinary majorities</vt:lpstr>
      <vt:lpstr>Party Balance in Congress</vt:lpstr>
      <vt:lpstr>US energy policy history</vt:lpstr>
      <vt:lpstr>US Energy Policy</vt:lpstr>
      <vt:lpstr>PowerPoint Presentation</vt:lpstr>
      <vt:lpstr>Climate legislation - federal</vt:lpstr>
      <vt:lpstr>PowerPoint Presentation</vt:lpstr>
      <vt:lpstr>Obama agenda</vt:lpstr>
      <vt:lpstr>Climate targets</vt:lpstr>
      <vt:lpstr>Automobile efficiency standards</vt:lpstr>
      <vt:lpstr>2015 CAFE standards</vt:lpstr>
      <vt:lpstr>Power Plants: Clean Power Plan August 2015</vt:lpstr>
      <vt:lpstr>US Energy Policy</vt:lpstr>
      <vt:lpstr>PowerPoint Presentation</vt:lpstr>
      <vt:lpstr>Trump on climate-energy</vt:lpstr>
      <vt:lpstr>Republicans on climate change</vt:lpstr>
      <vt:lpstr>Republicans on climate change</vt:lpstr>
      <vt:lpstr>Republicans on climate change</vt:lpstr>
      <vt:lpstr>Stephen Bannon’s depiction of Trump agenda: ”the deconstruction of the administrative state”</vt:lpstr>
      <vt:lpstr>Trump’s deregulation plans</vt:lpstr>
      <vt:lpstr>Trump’s UN agreement options</vt:lpstr>
      <vt:lpstr>Impact on Canada</vt:lpstr>
      <vt:lpstr>Keystone XL irony</vt:lpstr>
      <vt:lpstr>Should Canada continue to pursue its climate policies?</vt:lpstr>
      <vt:lpstr>US Energy Policy</vt:lpstr>
      <vt:lpstr>State initiatives:  Renewable Portfolio Standards</vt:lpstr>
      <vt:lpstr>PowerPoint Presentation</vt:lpstr>
      <vt:lpstr>Why California Matters</vt:lpstr>
      <vt:lpstr>Unlikely climate “hero”</vt:lpstr>
      <vt:lpstr>California leadership</vt:lpstr>
      <vt:lpstr>RPS performance</vt:lpstr>
      <vt:lpstr>CA Cap and Trade</vt:lpstr>
      <vt:lpstr>Summary</vt:lpstr>
      <vt:lpstr>March 21: Case Study in Policy Innovation: Germany's Energiewende</vt:lpstr>
      <vt:lpstr>workshop</vt:lpstr>
    </vt:vector>
  </TitlesOfParts>
  <Company>Faculty of Forestry,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 Giants: Energy Policy in China and the United States</dc:title>
  <dc:creator>ghoberg</dc:creator>
  <cp:lastModifiedBy>Hoberg, George</cp:lastModifiedBy>
  <cp:revision>132</cp:revision>
  <dcterms:created xsi:type="dcterms:W3CDTF">2012-03-21T03:31:29Z</dcterms:created>
  <dcterms:modified xsi:type="dcterms:W3CDTF">2017-03-14T21:19:38Z</dcterms:modified>
</cp:coreProperties>
</file>