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1" r:id="rId3"/>
    <p:sldId id="265" r:id="rId4"/>
    <p:sldId id="266" r:id="rId5"/>
    <p:sldId id="272" r:id="rId6"/>
    <p:sldId id="264" r:id="rId7"/>
    <p:sldId id="275" r:id="rId8"/>
    <p:sldId id="267" r:id="rId9"/>
    <p:sldId id="268" r:id="rId10"/>
    <p:sldId id="270" r:id="rId11"/>
    <p:sldId id="261" r:id="rId12"/>
    <p:sldId id="258" r:id="rId13"/>
    <p:sldId id="260" r:id="rId14"/>
    <p:sldId id="276" r:id="rId15"/>
    <p:sldId id="273" r:id="rId16"/>
    <p:sldId id="288" r:id="rId17"/>
    <p:sldId id="289" r:id="rId18"/>
    <p:sldId id="274" r:id="rId19"/>
    <p:sldId id="259" r:id="rId20"/>
    <p:sldId id="286" r:id="rId21"/>
    <p:sldId id="277" r:id="rId22"/>
    <p:sldId id="262" r:id="rId23"/>
    <p:sldId id="278" r:id="rId24"/>
    <p:sldId id="283" r:id="rId25"/>
    <p:sldId id="280" r:id="rId26"/>
    <p:sldId id="281" r:id="rId27"/>
    <p:sldId id="282" r:id="rId28"/>
    <p:sldId id="284" r:id="rId29"/>
    <p:sldId id="285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55370-E4C2-48CB-9BBB-0F106335E0A5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1E7C-432B-408B-8C72-8927A1D38C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422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nenergywire.org/dossier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mwi.de/Redaktion/EN/Publikationen/monitoring-report-2016-summary.pdf?__blob=publicationFile&amp;v=1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https://www.cleanenergywire.org/dossiers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http://www.bmwi.de/Redaktion/EN/Publikationen/monitoring-report-2016-summary.pdf?__blob=publicationFile&amp;v=11</a:t>
            </a:r>
            <a:r>
              <a:rPr lang="en-US" dirty="0" smtClean="0"/>
              <a:t>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1E7C-432B-408B-8C72-8927A1D38C4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58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https://www.cleanenergywire.org/factsheets/eeg-reform-2016-switching-auctions-renewables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1E7C-432B-408B-8C72-8927A1D38C4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47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https://www.cleanenergywire.org/factsheets/eeg-reform-2016-switching-auctions-renewables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1E7C-432B-408B-8C72-8927A1D38C4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47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1E7C-432B-408B-8C72-8927A1D38C4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229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http://www.ncpa.org/pub/understanding-cap-and-trade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1E7C-432B-408B-8C72-8927A1D38C4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66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5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6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6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4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4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1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5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2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6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38BE-ED84-7C4E-BD54-ACED25E24A0F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26BE-C031-1946-80C0-ACD59D7C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.europa.eu/publications/trends-and-projections-EU-ETS-2016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129" y="278954"/>
            <a:ext cx="7772400" cy="1470025"/>
          </a:xfrm>
        </p:spPr>
        <p:txBody>
          <a:bodyPr/>
          <a:lstStyle/>
          <a:p>
            <a:r>
              <a:rPr lang="en-US" dirty="0" smtClean="0"/>
              <a:t>Germany’s Energiewende in European Context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170" y="5926596"/>
            <a:ext cx="6400800" cy="580002"/>
          </a:xfrm>
        </p:spPr>
        <p:txBody>
          <a:bodyPr/>
          <a:lstStyle/>
          <a:p>
            <a:r>
              <a:rPr lang="en-US" dirty="0" smtClean="0"/>
              <a:t>CEEN 525 March 21,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43" y="1960576"/>
            <a:ext cx="6705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Energiewende</a:t>
            </a:r>
            <a:r>
              <a:rPr lang="en-CA" dirty="0" smtClean="0"/>
              <a:t> origins –</a:t>
            </a:r>
            <a:br>
              <a:rPr lang="en-CA" dirty="0" smtClean="0"/>
            </a:br>
            <a:r>
              <a:rPr lang="en-CA" dirty="0" smtClean="0"/>
              <a:t>electoral system + party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German Green Party – roots in anti-nuclear movement of 1970s</a:t>
            </a:r>
          </a:p>
          <a:p>
            <a:r>
              <a:rPr lang="en-CA" dirty="0" smtClean="0"/>
              <a:t>Part of “Red-Green” governing coalition from 1998-2005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91" y="2017726"/>
            <a:ext cx="3851212" cy="2320007"/>
          </a:xfrm>
        </p:spPr>
      </p:pic>
    </p:spTree>
    <p:extLst>
      <p:ext uri="{BB962C8B-B14F-4D97-AF65-F5344CB8AC3E}">
        <p14:creationId xmlns:p14="http://schemas.microsoft.com/office/powerpoint/2010/main" val="31078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rces Primary Energy Consumption_ Anteil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1" y="196773"/>
            <a:ext cx="8925037" cy="633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s german power production 2016_Anteil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7" y="160995"/>
            <a:ext cx="8918876" cy="64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ss german power production develop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" y="-1"/>
            <a:ext cx="9157409" cy="66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Today’s agenda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2053" y="1600200"/>
            <a:ext cx="4376147" cy="4525963"/>
          </a:xfrm>
        </p:spPr>
        <p:txBody>
          <a:bodyPr/>
          <a:lstStyle/>
          <a:p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German energy system</a:t>
            </a:r>
          </a:p>
          <a:p>
            <a:r>
              <a:rPr lang="en-CA" dirty="0" err="1" smtClean="0">
                <a:solidFill>
                  <a:schemeClr val="bg2">
                    <a:lumMod val="90000"/>
                  </a:schemeClr>
                </a:solidFill>
              </a:rPr>
              <a:t>Energiewende</a:t>
            </a:r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 policies</a:t>
            </a:r>
          </a:p>
          <a:p>
            <a:r>
              <a:rPr lang="en-CA" dirty="0" err="1">
                <a:solidFill>
                  <a:schemeClr val="bg2">
                    <a:lumMod val="90000"/>
                  </a:schemeClr>
                </a:solidFill>
              </a:rPr>
              <a:t>Energiewende</a:t>
            </a:r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origins</a:t>
            </a:r>
          </a:p>
          <a:p>
            <a:r>
              <a:rPr lang="en-CA" dirty="0" err="1">
                <a:solidFill>
                  <a:schemeClr val="bg2">
                    <a:lumMod val="90000"/>
                  </a:schemeClr>
                </a:solidFill>
              </a:rPr>
              <a:t>Energiewende</a:t>
            </a:r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progress</a:t>
            </a:r>
          </a:p>
          <a:p>
            <a:r>
              <a:rPr lang="en-CA" dirty="0" err="1" smtClean="0"/>
              <a:t>Energiewende</a:t>
            </a:r>
            <a:r>
              <a:rPr lang="en-CA" dirty="0"/>
              <a:t> </a:t>
            </a:r>
            <a:r>
              <a:rPr lang="en-CA" dirty="0" smtClean="0"/>
              <a:t>- role of FIT</a:t>
            </a:r>
          </a:p>
          <a:p>
            <a:r>
              <a:rPr lang="en-CA" dirty="0" smtClean="0"/>
              <a:t>Cap and trade</a:t>
            </a:r>
          </a:p>
          <a:p>
            <a:r>
              <a:rPr lang="en-CA" dirty="0" smtClean="0"/>
              <a:t>EU European Trading System</a:t>
            </a:r>
            <a:endParaRPr lang="en-CA" dirty="0"/>
          </a:p>
          <a:p>
            <a:endParaRPr lang="en-CA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2620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Core instrument - Feed-in tariff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Renewable Energy Act (EEG) – 1990 – introduced feed-in tariffs: renewable producers received a set payment per kwh for 20 </a:t>
            </a:r>
            <a:r>
              <a:rPr lang="en-CA" dirty="0" err="1" smtClean="0"/>
              <a:t>yrs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932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Solar PV  FIT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965029"/>
              </p:ext>
            </p:extLst>
          </p:nvPr>
        </p:nvGraphicFramePr>
        <p:xfrm>
          <a:off x="1239348" y="1554199"/>
          <a:ext cx="6415916" cy="4533666"/>
        </p:xfrm>
        <a:graphic>
          <a:graphicData uri="http://schemas.openxmlformats.org/drawingml/2006/table">
            <a:tbl>
              <a:tblPr/>
              <a:tblGrid>
                <a:gridCol w="493532"/>
                <a:gridCol w="493532"/>
                <a:gridCol w="493532"/>
                <a:gridCol w="493532"/>
                <a:gridCol w="493532"/>
                <a:gridCol w="493532"/>
                <a:gridCol w="493532"/>
                <a:gridCol w="493532"/>
                <a:gridCol w="493532"/>
                <a:gridCol w="493532"/>
                <a:gridCol w="493532"/>
                <a:gridCol w="493532"/>
                <a:gridCol w="493532"/>
              </a:tblGrid>
              <a:tr h="157425">
                <a:tc gridSpan="13">
                  <a:txBody>
                    <a:bodyPr/>
                    <a:lstStyle/>
                    <a:p>
                      <a:r>
                        <a:rPr lang="en-CA" sz="800" dirty="0"/>
                        <a:t>Feed-in tariffs for newly installed photovoltaic systems paid over 20 years [¢/kWh]</a:t>
                      </a:r>
                    </a:p>
                  </a:txBody>
                  <a:tcPr marL="39356" marR="39356" marT="19678" marB="19678"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11631">
                <a:tc gridSpan="2"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Type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2004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2005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2006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2007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2008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2009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2010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July</a:t>
                      </a:r>
                      <a:br>
                        <a:rPr lang="en-CA" sz="800">
                          <a:effectLst/>
                        </a:rPr>
                      </a:br>
                      <a:r>
                        <a:rPr lang="en-CA" sz="800">
                          <a:effectLst/>
                        </a:rPr>
                        <a:t>2010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October</a:t>
                      </a:r>
                      <a:br>
                        <a:rPr lang="en-CA" sz="800">
                          <a:effectLst/>
                        </a:rPr>
                      </a:br>
                      <a:r>
                        <a:rPr lang="en-CA" sz="800">
                          <a:effectLst/>
                        </a:rPr>
                        <a:t>2010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2011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January</a:t>
                      </a:r>
                      <a:br>
                        <a:rPr lang="en-CA" sz="800">
                          <a:effectLst/>
                        </a:rPr>
                      </a:br>
                      <a:r>
                        <a:rPr lang="en-CA" sz="800">
                          <a:effectLst/>
                        </a:rPr>
                        <a:t>2012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511631">
                <a:tc rowSpan="4"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Rooftop-mounted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>
                          <a:effectLst/>
                        </a:rPr>
                        <a:t>up to 30 kW</a:t>
                      </a:r>
                      <a:r>
                        <a:rPr lang="en-CA" sz="800" b="0" baseline="-25000">
                          <a:effectLst/>
                        </a:rPr>
                        <a:t>p</a:t>
                      </a:r>
                      <a:endParaRPr lang="en-CA" sz="800" b="0">
                        <a:effectLst/>
                      </a:endParaRP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57.40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54.53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51.80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49.21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46.75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43.01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39.14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34.05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33.03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28.74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24.43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1163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>
                          <a:effectLst/>
                        </a:rPr>
                        <a:t>above 30 kW</a:t>
                      </a:r>
                      <a:r>
                        <a:rPr lang="en-CA" sz="800" b="0" baseline="-25000">
                          <a:effectLst/>
                        </a:rPr>
                        <a:t>p</a:t>
                      </a:r>
                      <a:endParaRPr lang="en-CA" sz="800" b="0">
                        <a:effectLst/>
                      </a:endParaRP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54.60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51.87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49.28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46.82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44.48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40.91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37.23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32.39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31.42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27.33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23.23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1163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>
                          <a:effectLst/>
                        </a:rPr>
                        <a:t>above 100 kW</a:t>
                      </a:r>
                      <a:r>
                        <a:rPr lang="en-CA" sz="800" b="0" baseline="-25000">
                          <a:effectLst/>
                        </a:rPr>
                        <a:t>p</a:t>
                      </a:r>
                      <a:endParaRPr lang="en-CA" sz="800" b="0">
                        <a:effectLst/>
                      </a:endParaRP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54.00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51.30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48.74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46.30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43.99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39.58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35.23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30.65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29.73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25.86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21.98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2969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 dirty="0">
                          <a:effectLst/>
                        </a:rPr>
                        <a:t>above 1000 </a:t>
                      </a:r>
                      <a:r>
                        <a:rPr lang="en-CA" sz="800" b="0" dirty="0" err="1">
                          <a:effectLst/>
                        </a:rPr>
                        <a:t>kW</a:t>
                      </a:r>
                      <a:r>
                        <a:rPr lang="en-CA" sz="800" b="0" baseline="-25000" dirty="0" err="1">
                          <a:effectLst/>
                        </a:rPr>
                        <a:t>p</a:t>
                      </a:r>
                      <a:endParaRPr lang="en-CA" sz="800" b="0" dirty="0">
                        <a:effectLst/>
                      </a:endParaRP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54.00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51.30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48.74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46.30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43.99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33.00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29.37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25.55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24.79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21.56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18.33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29699">
                <a:tc rowSpan="3"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Ground-mounted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>
                          <a:effectLst/>
                        </a:rPr>
                        <a:t>conversion areas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45.70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43.40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40.60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37.96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35.49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31.94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28.43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26.16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25.37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22.07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18.76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2969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>
                          <a:effectLst/>
                        </a:rPr>
                        <a:t>agricultural fields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45.70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43.40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40.60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37.96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35.49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31.94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28.43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—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—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—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—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7549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800" b="0">
                          <a:effectLst/>
                        </a:rPr>
                        <a:t>other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45.70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43.40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40.60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37.96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35.49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31.94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28.43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25.02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24.26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21.11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17.94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57425">
                <a:tc gridSpan="13">
                  <a:txBody>
                    <a:bodyPr/>
                    <a:lstStyle/>
                    <a:p>
                      <a:pPr algn="l"/>
                      <a:r>
                        <a:rPr lang="en-CA" sz="800" dirty="0">
                          <a:effectLst/>
                        </a:rPr>
                        <a:t>Installations on agricultural fields were removed under the PV Act (2010).</a:t>
                      </a:r>
                    </a:p>
                  </a:txBody>
                  <a:tcPr marL="39356" marR="39356" marT="19678" marB="1967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0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Core instrument - Feed-in tariff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Pro: makes renewables more competitive. Objectively “successful” in promoting renewable penetration</a:t>
            </a:r>
          </a:p>
          <a:p>
            <a:r>
              <a:rPr lang="en-CA" dirty="0" smtClean="0"/>
              <a:t>Con: distorts market signals, risks locking in inappropriate technologies</a:t>
            </a:r>
          </a:p>
          <a:p>
            <a:pPr lvl="1"/>
            <a:endParaRPr lang="en-CA" dirty="0" smtClean="0"/>
          </a:p>
          <a:p>
            <a:r>
              <a:rPr lang="en-CA" b="1" dirty="0" smtClean="0"/>
              <a:t>Just eliminated </a:t>
            </a:r>
            <a:r>
              <a:rPr lang="en-CA" dirty="0" smtClean="0"/>
              <a:t>– replaced by auction system</a:t>
            </a:r>
          </a:p>
          <a:p>
            <a:pPr lvl="1"/>
            <a:r>
              <a:rPr lang="en-CA" dirty="0" smtClean="0"/>
              <a:t>Government specifics annual renewable additions required, then takes bids in competitive process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84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87" y="0"/>
            <a:ext cx="8229600" cy="1143000"/>
          </a:xfrm>
        </p:spPr>
        <p:txBody>
          <a:bodyPr/>
          <a:lstStyle/>
          <a:p>
            <a:r>
              <a:rPr lang="en-CA" dirty="0" smtClean="0"/>
              <a:t>It’s expensive!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4" y="879199"/>
            <a:ext cx="5511975" cy="5347789"/>
          </a:xfrm>
        </p:spPr>
      </p:pic>
      <p:sp>
        <p:nvSpPr>
          <p:cNvPr id="5" name="TextBox 4"/>
          <p:cNvSpPr txBox="1"/>
          <p:nvPr/>
        </p:nvSpPr>
        <p:spPr>
          <a:xfrm>
            <a:off x="1171339" y="6226988"/>
            <a:ext cx="603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2014 data https</a:t>
            </a:r>
            <a:r>
              <a:rPr lang="en-CA" sz="1200" dirty="0"/>
              <a:t>://www.energycouncil.com.au/analysis/worldwide-electricity-prices-how-does-australia-compare/</a:t>
            </a:r>
          </a:p>
        </p:txBody>
      </p:sp>
    </p:spTree>
    <p:extLst>
      <p:ext uri="{BB962C8B-B14F-4D97-AF65-F5344CB8AC3E}">
        <p14:creationId xmlns:p14="http://schemas.microsoft.com/office/powerpoint/2010/main" val="21141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04"/>
            <a:ext cx="9144000" cy="64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Today’s agenda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2053" y="1600200"/>
            <a:ext cx="4376147" cy="4525963"/>
          </a:xfrm>
        </p:spPr>
        <p:txBody>
          <a:bodyPr/>
          <a:lstStyle/>
          <a:p>
            <a:r>
              <a:rPr lang="en-CA" dirty="0" smtClean="0"/>
              <a:t>German energy system</a:t>
            </a:r>
          </a:p>
          <a:p>
            <a:r>
              <a:rPr lang="en-CA" dirty="0" err="1" smtClean="0"/>
              <a:t>Energiewende</a:t>
            </a:r>
            <a:r>
              <a:rPr lang="en-CA" dirty="0" smtClean="0"/>
              <a:t> policies</a:t>
            </a:r>
          </a:p>
          <a:p>
            <a:r>
              <a:rPr lang="en-CA" dirty="0" err="1"/>
              <a:t>Energiewende</a:t>
            </a:r>
            <a:r>
              <a:rPr lang="en-CA" dirty="0"/>
              <a:t> </a:t>
            </a:r>
            <a:r>
              <a:rPr lang="en-CA" dirty="0" smtClean="0"/>
              <a:t>origins</a:t>
            </a:r>
          </a:p>
          <a:p>
            <a:r>
              <a:rPr lang="en-CA" dirty="0" err="1"/>
              <a:t>Energiewende</a:t>
            </a:r>
            <a:r>
              <a:rPr lang="en-CA" dirty="0"/>
              <a:t> </a:t>
            </a:r>
            <a:r>
              <a:rPr lang="en-CA" dirty="0" smtClean="0"/>
              <a:t>progress</a:t>
            </a:r>
          </a:p>
          <a:p>
            <a:r>
              <a:rPr lang="en-CA" dirty="0" err="1" smtClean="0"/>
              <a:t>Energiewende</a:t>
            </a:r>
            <a:r>
              <a:rPr lang="en-CA" dirty="0"/>
              <a:t> </a:t>
            </a:r>
            <a:r>
              <a:rPr lang="en-CA" dirty="0" smtClean="0"/>
              <a:t>- role of FIT</a:t>
            </a:r>
          </a:p>
          <a:p>
            <a:r>
              <a:rPr lang="en-CA" dirty="0" smtClean="0"/>
              <a:t>Cap and trade</a:t>
            </a:r>
          </a:p>
          <a:p>
            <a:r>
              <a:rPr lang="en-CA" dirty="0" smtClean="0"/>
              <a:t>EU European Trading System</a:t>
            </a:r>
            <a:endParaRPr lang="en-CA" dirty="0"/>
          </a:p>
          <a:p>
            <a:endParaRPr lang="en-CA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12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9542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Divergent visions of </a:t>
            </a:r>
            <a:br>
              <a:rPr lang="en-CA" dirty="0" smtClean="0"/>
            </a:br>
            <a:r>
              <a:rPr lang="en-CA" dirty="0" smtClean="0"/>
              <a:t>energy system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Discussion of resistance to transmission lines reveal underlying conflict about worldviews of future energy system</a:t>
            </a:r>
          </a:p>
          <a:p>
            <a:r>
              <a:rPr lang="en-CA" dirty="0" smtClean="0"/>
              <a:t>As decarbonization moves forward, is more decentralized control of energy desirable? Inevitable?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73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Today’s agenda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2053" y="1600200"/>
            <a:ext cx="4376147" cy="4525963"/>
          </a:xfrm>
        </p:spPr>
        <p:txBody>
          <a:bodyPr/>
          <a:lstStyle/>
          <a:p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German energy system</a:t>
            </a:r>
          </a:p>
          <a:p>
            <a:r>
              <a:rPr lang="en-CA" dirty="0" err="1" smtClean="0">
                <a:solidFill>
                  <a:schemeClr val="bg2">
                    <a:lumMod val="90000"/>
                  </a:schemeClr>
                </a:solidFill>
              </a:rPr>
              <a:t>Energiewende</a:t>
            </a:r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 policies</a:t>
            </a:r>
          </a:p>
          <a:p>
            <a:r>
              <a:rPr lang="en-CA" dirty="0" err="1">
                <a:solidFill>
                  <a:schemeClr val="bg2">
                    <a:lumMod val="90000"/>
                  </a:schemeClr>
                </a:solidFill>
              </a:rPr>
              <a:t>Energiewende</a:t>
            </a:r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origins</a:t>
            </a:r>
          </a:p>
          <a:p>
            <a:r>
              <a:rPr lang="en-CA" dirty="0" err="1">
                <a:solidFill>
                  <a:schemeClr val="bg2">
                    <a:lumMod val="90000"/>
                  </a:schemeClr>
                </a:solidFill>
              </a:rPr>
              <a:t>Energiewende</a:t>
            </a:r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progress</a:t>
            </a:r>
          </a:p>
          <a:p>
            <a:r>
              <a:rPr lang="en-CA" dirty="0" err="1" smtClean="0">
                <a:solidFill>
                  <a:schemeClr val="bg2">
                    <a:lumMod val="90000"/>
                  </a:schemeClr>
                </a:solidFill>
              </a:rPr>
              <a:t>Energiewende</a:t>
            </a:r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- role of FIT</a:t>
            </a:r>
          </a:p>
          <a:p>
            <a:r>
              <a:rPr lang="en-CA" dirty="0" smtClean="0"/>
              <a:t>Cap and trade</a:t>
            </a:r>
          </a:p>
          <a:p>
            <a:r>
              <a:rPr lang="en-CA" dirty="0" smtClean="0"/>
              <a:t>EU European Trading System</a:t>
            </a:r>
            <a:endParaRPr lang="en-CA" dirty="0"/>
          </a:p>
          <a:p>
            <a:endParaRPr lang="en-CA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324"/>
            <a:ext cx="4038600" cy="2693714"/>
          </a:xfrm>
        </p:spPr>
      </p:pic>
    </p:spTree>
    <p:extLst>
      <p:ext uri="{BB962C8B-B14F-4D97-AF65-F5344CB8AC3E}">
        <p14:creationId xmlns:p14="http://schemas.microsoft.com/office/powerpoint/2010/main" val="32620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 climate policy</a:t>
            </a:r>
            <a:br>
              <a:rPr lang="en-US" dirty="0" smtClean="0"/>
            </a:br>
            <a:r>
              <a:rPr lang="en-US" dirty="0" smtClean="0"/>
              <a:t>20-20-20 by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20% GHG reduction below 1990 levels</a:t>
            </a:r>
          </a:p>
          <a:p>
            <a:r>
              <a:rPr lang="en-US" dirty="0" smtClean="0"/>
              <a:t>20% of total energy consumption from renewables</a:t>
            </a:r>
          </a:p>
          <a:p>
            <a:r>
              <a:rPr lang="en-US" dirty="0" smtClean="0"/>
              <a:t>20% improvement in energy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73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Cap and trade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2" y="1693678"/>
            <a:ext cx="7187072" cy="40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EU ETS – cap declines by 1.74% /year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1" y="1526060"/>
            <a:ext cx="7686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4532" y="6268620"/>
            <a:ext cx="5592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http://carbonmarketwatch.org/wp-content/uploads/2014/07/22_07_14_al_-Sandbag-EP-EU_ETS.pdf</a:t>
            </a:r>
          </a:p>
        </p:txBody>
      </p:sp>
    </p:spTree>
    <p:extLst>
      <p:ext uri="{BB962C8B-B14F-4D97-AF65-F5344CB8AC3E}">
        <p14:creationId xmlns:p14="http://schemas.microsoft.com/office/powerpoint/2010/main" val="33688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Emissions capped and declining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735807"/>
            <a:ext cx="83343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6195" y="6325230"/>
            <a:ext cx="383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Ellerman</a:t>
            </a:r>
            <a:r>
              <a:rPr lang="en-CA" dirty="0" smtClean="0"/>
              <a:t> et 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33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Surprisingly low price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6" y="1682907"/>
            <a:ext cx="75723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7"/>
          <a:stretch/>
        </p:blipFill>
        <p:spPr bwMode="auto">
          <a:xfrm>
            <a:off x="770698" y="717919"/>
            <a:ext cx="7332397" cy="49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5769" y="6053177"/>
            <a:ext cx="600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www.eea.europa.eu/publications/trends-and-projections-EU-ETS-2016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52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Debate over surprisingly low price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CA" dirty="0" smtClean="0"/>
              <a:t>Critics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Not working as intended</a:t>
            </a:r>
          </a:p>
          <a:p>
            <a:r>
              <a:rPr lang="en-CA" dirty="0" smtClean="0"/>
              <a:t>Over allocation and abuse of offsets</a:t>
            </a:r>
          </a:p>
          <a:p>
            <a:r>
              <a:rPr lang="en-CA" dirty="0" smtClean="0"/>
              <a:t>Can’t produce required transformative energy system change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CA" dirty="0" smtClean="0"/>
              <a:t>Defenders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Working as intended to reduce emissions</a:t>
            </a:r>
          </a:p>
          <a:p>
            <a:r>
              <a:rPr lang="en-CA" dirty="0" smtClean="0"/>
              <a:t>Maybe it’s not so expensive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7179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 from Europe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</a:t>
            </a:r>
            <a:r>
              <a:rPr lang="en-CA" dirty="0" smtClean="0"/>
              <a:t>rogress on decarbonization is possible with sufficient political will</a:t>
            </a:r>
          </a:p>
          <a:p>
            <a:r>
              <a:rPr lang="en-CA" dirty="0" smtClean="0"/>
              <a:t>Multiple instruments viable</a:t>
            </a:r>
          </a:p>
          <a:p>
            <a:r>
              <a:rPr lang="en-CA" dirty="0" smtClean="0"/>
              <a:t>Policy learning improves performance (FIT, ETS)</a:t>
            </a:r>
          </a:p>
          <a:p>
            <a:r>
              <a:rPr lang="en-CA" dirty="0" smtClean="0"/>
              <a:t>Provides model for other regions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14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1" y="0"/>
            <a:ext cx="8761859" cy="654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3230" y="6458281"/>
            <a:ext cx="625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http://ccap.org/assets/Markus-Kurdziel-Germany.pdf</a:t>
            </a:r>
          </a:p>
        </p:txBody>
      </p:sp>
    </p:spTree>
    <p:extLst>
      <p:ext uri="{BB962C8B-B14F-4D97-AF65-F5344CB8AC3E}">
        <p14:creationId xmlns:p14="http://schemas.microsoft.com/office/powerpoint/2010/main" val="23569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Costs workshop 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2" y="0"/>
            <a:ext cx="8927130" cy="666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3230" y="6491030"/>
            <a:ext cx="625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http://ccap.org/assets/Markus-Kurdziel-Germany.pdf</a:t>
            </a:r>
          </a:p>
        </p:txBody>
      </p:sp>
    </p:spTree>
    <p:extLst>
      <p:ext uri="{BB962C8B-B14F-4D97-AF65-F5344CB8AC3E}">
        <p14:creationId xmlns:p14="http://schemas.microsoft.com/office/powerpoint/2010/main" val="39041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3" y="-1"/>
            <a:ext cx="8796209" cy="648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Targets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930"/>
            <a:ext cx="9144000" cy="4747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408" y="6378129"/>
            <a:ext cx="806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Nuclear </a:t>
            </a:r>
            <a:r>
              <a:rPr lang="en-CA" sz="2400" dirty="0" err="1" smtClean="0"/>
              <a:t>phaseout</a:t>
            </a:r>
            <a:r>
              <a:rPr lang="en-CA" sz="2400" dirty="0" smtClean="0"/>
              <a:t> by 2022 (13% of production in 2016)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059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Today’s agenda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2053" y="1600200"/>
            <a:ext cx="4376147" cy="4525963"/>
          </a:xfrm>
        </p:spPr>
        <p:txBody>
          <a:bodyPr/>
          <a:lstStyle/>
          <a:p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German energy system</a:t>
            </a:r>
          </a:p>
          <a:p>
            <a:r>
              <a:rPr lang="en-CA" dirty="0" err="1" smtClean="0">
                <a:solidFill>
                  <a:schemeClr val="bg2">
                    <a:lumMod val="90000"/>
                  </a:schemeClr>
                </a:solidFill>
              </a:rPr>
              <a:t>Energiewende</a:t>
            </a:r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 policies</a:t>
            </a:r>
          </a:p>
          <a:p>
            <a:r>
              <a:rPr lang="en-CA" dirty="0" err="1"/>
              <a:t>Energiewende</a:t>
            </a:r>
            <a:r>
              <a:rPr lang="en-CA" dirty="0"/>
              <a:t> </a:t>
            </a:r>
            <a:r>
              <a:rPr lang="en-CA" dirty="0" smtClean="0"/>
              <a:t>origins</a:t>
            </a:r>
          </a:p>
          <a:p>
            <a:r>
              <a:rPr lang="en-CA" dirty="0" err="1"/>
              <a:t>Energiewende</a:t>
            </a:r>
            <a:r>
              <a:rPr lang="en-CA" dirty="0"/>
              <a:t> </a:t>
            </a:r>
            <a:r>
              <a:rPr lang="en-CA" dirty="0" smtClean="0"/>
              <a:t>progress</a:t>
            </a:r>
          </a:p>
          <a:p>
            <a:r>
              <a:rPr lang="en-CA" dirty="0" err="1" smtClean="0"/>
              <a:t>Energiewende</a:t>
            </a:r>
            <a:r>
              <a:rPr lang="en-CA" dirty="0"/>
              <a:t> </a:t>
            </a:r>
            <a:r>
              <a:rPr lang="en-CA" dirty="0" smtClean="0"/>
              <a:t>- role of FIT</a:t>
            </a:r>
          </a:p>
          <a:p>
            <a:r>
              <a:rPr lang="en-CA" dirty="0" smtClean="0"/>
              <a:t>Cap and trade</a:t>
            </a:r>
          </a:p>
          <a:p>
            <a:r>
              <a:rPr lang="en-CA" dirty="0" smtClean="0"/>
              <a:t>EU European Trading System</a:t>
            </a:r>
            <a:endParaRPr lang="en-CA" dirty="0"/>
          </a:p>
          <a:p>
            <a:endParaRPr lang="en-CA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12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2620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Energiewende</a:t>
            </a:r>
            <a:r>
              <a:rPr lang="en-CA" dirty="0" smtClean="0"/>
              <a:t> origins –</a:t>
            </a:r>
            <a:br>
              <a:rPr lang="en-CA" dirty="0" smtClean="0"/>
            </a:br>
            <a:r>
              <a:rPr lang="en-CA" dirty="0" smtClean="0"/>
              <a:t>Strong opposition to nuclear energy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22" y="1481177"/>
            <a:ext cx="6348478" cy="5097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8050" y="6578272"/>
            <a:ext cx="614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http://www.bbc.com/news/science-environment-15864806</a:t>
            </a:r>
          </a:p>
        </p:txBody>
      </p:sp>
    </p:spTree>
    <p:extLst>
      <p:ext uri="{BB962C8B-B14F-4D97-AF65-F5344CB8AC3E}">
        <p14:creationId xmlns:p14="http://schemas.microsoft.com/office/powerpoint/2010/main" val="39956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Energiewende</a:t>
            </a:r>
            <a:r>
              <a:rPr lang="en-CA" dirty="0" smtClean="0"/>
              <a:t> origins –</a:t>
            </a:r>
            <a:br>
              <a:rPr lang="en-CA" dirty="0" smtClean="0"/>
            </a:br>
            <a:r>
              <a:rPr lang="en-CA" dirty="0" smtClean="0"/>
              <a:t>electoral system + party structure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7" y="1900198"/>
            <a:ext cx="7364963" cy="4145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4598" y="6218881"/>
            <a:ext cx="5184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http://www.dw.com/en/how-do-germans-elect-their-parliament/a-17018116</a:t>
            </a:r>
          </a:p>
        </p:txBody>
      </p:sp>
    </p:spTree>
    <p:extLst>
      <p:ext uri="{BB962C8B-B14F-4D97-AF65-F5344CB8AC3E}">
        <p14:creationId xmlns:p14="http://schemas.microsoft.com/office/powerpoint/2010/main" val="38026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552</Words>
  <Application>Microsoft Office PowerPoint</Application>
  <PresentationFormat>On-screen Show (4:3)</PresentationFormat>
  <Paragraphs>194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Germany’s Energiewende in European Context</vt:lpstr>
      <vt:lpstr>Today’s agenda</vt:lpstr>
      <vt:lpstr>PowerPoint Presentation</vt:lpstr>
      <vt:lpstr>PowerPoint Presentation</vt:lpstr>
      <vt:lpstr>PowerPoint Presentation</vt:lpstr>
      <vt:lpstr>Targets</vt:lpstr>
      <vt:lpstr>Today’s agenda</vt:lpstr>
      <vt:lpstr>Energiewende origins – Strong opposition to nuclear energy</vt:lpstr>
      <vt:lpstr>Energiewende origins – electoral system + party structure</vt:lpstr>
      <vt:lpstr>Energiewende origins – electoral system + party structure</vt:lpstr>
      <vt:lpstr>PowerPoint Presentation</vt:lpstr>
      <vt:lpstr>PowerPoint Presentation</vt:lpstr>
      <vt:lpstr>PowerPoint Presentation</vt:lpstr>
      <vt:lpstr>Today’s agenda</vt:lpstr>
      <vt:lpstr>Core instrument - Feed-in tariff</vt:lpstr>
      <vt:lpstr>Solar PV  FIT</vt:lpstr>
      <vt:lpstr>Core instrument - Feed-in tariff</vt:lpstr>
      <vt:lpstr>It’s expensive!</vt:lpstr>
      <vt:lpstr>PowerPoint Presentation</vt:lpstr>
      <vt:lpstr>Divergent visions of  energy system structure</vt:lpstr>
      <vt:lpstr>Today’s agenda</vt:lpstr>
      <vt:lpstr>EU climate policy 20-20-20 by 2020</vt:lpstr>
      <vt:lpstr>Cap and trade</vt:lpstr>
      <vt:lpstr>EU ETS – cap declines by 1.74% /year</vt:lpstr>
      <vt:lpstr>Emissions capped and declining</vt:lpstr>
      <vt:lpstr>Surprisingly low price</vt:lpstr>
      <vt:lpstr>PowerPoint Presentation</vt:lpstr>
      <vt:lpstr>Debate over surprisingly low price</vt:lpstr>
      <vt:lpstr>Conclusions from Europe</vt:lpstr>
      <vt:lpstr>Costs workshop </vt:lpstr>
    </vt:vector>
  </TitlesOfParts>
  <Company>Myself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Germany’s Energiewende in European Context</dc:title>
  <dc:creator>George Hoberg</dc:creator>
  <cp:lastModifiedBy>Hoberg, George</cp:lastModifiedBy>
  <cp:revision>24</cp:revision>
  <dcterms:created xsi:type="dcterms:W3CDTF">2017-03-21T00:16:21Z</dcterms:created>
  <dcterms:modified xsi:type="dcterms:W3CDTF">2017-03-21T21:21:03Z</dcterms:modified>
</cp:coreProperties>
</file>