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9" r:id="rId1"/>
  </p:sldMasterIdLst>
  <p:notesMasterIdLst>
    <p:notesMasterId r:id="rId41"/>
  </p:notesMasterIdLst>
  <p:sldIdLst>
    <p:sldId id="256" r:id="rId2"/>
    <p:sldId id="458" r:id="rId3"/>
    <p:sldId id="457" r:id="rId4"/>
    <p:sldId id="350" r:id="rId5"/>
    <p:sldId id="398" r:id="rId6"/>
    <p:sldId id="459" r:id="rId7"/>
    <p:sldId id="468" r:id="rId8"/>
    <p:sldId id="460" r:id="rId9"/>
    <p:sldId id="363" r:id="rId10"/>
    <p:sldId id="389" r:id="rId11"/>
    <p:sldId id="358" r:id="rId12"/>
    <p:sldId id="450" r:id="rId13"/>
    <p:sldId id="461" r:id="rId14"/>
    <p:sldId id="473" r:id="rId15"/>
    <p:sldId id="375" r:id="rId16"/>
    <p:sldId id="388" r:id="rId17"/>
    <p:sldId id="444" r:id="rId18"/>
    <p:sldId id="441" r:id="rId19"/>
    <p:sldId id="376" r:id="rId20"/>
    <p:sldId id="465" r:id="rId21"/>
    <p:sldId id="466" r:id="rId22"/>
    <p:sldId id="467" r:id="rId23"/>
    <p:sldId id="464" r:id="rId24"/>
    <p:sldId id="378" r:id="rId25"/>
    <p:sldId id="393" r:id="rId26"/>
    <p:sldId id="418" r:id="rId27"/>
    <p:sldId id="420" r:id="rId28"/>
    <p:sldId id="483" r:id="rId29"/>
    <p:sldId id="451" r:id="rId30"/>
    <p:sldId id="471" r:id="rId31"/>
    <p:sldId id="472" r:id="rId32"/>
    <p:sldId id="474" r:id="rId33"/>
    <p:sldId id="475" r:id="rId34"/>
    <p:sldId id="477" r:id="rId35"/>
    <p:sldId id="456" r:id="rId36"/>
    <p:sldId id="478" r:id="rId37"/>
    <p:sldId id="479" r:id="rId38"/>
    <p:sldId id="480" r:id="rId39"/>
    <p:sldId id="482" r:id="rId40"/>
  </p:sldIdLst>
  <p:sldSz cx="9144000" cy="6858000" type="screen4x3"/>
  <p:notesSz cx="6858000" cy="9144000"/>
  <p:defaultTextStyle>
    <a:defPPr>
      <a:defRPr lang="en-C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0" autoAdjust="0"/>
    <p:restoredTop sz="82871" autoAdjust="0"/>
  </p:normalViewPr>
  <p:slideViewPr>
    <p:cSldViewPr>
      <p:cViewPr varScale="1">
        <p:scale>
          <a:sx n="69" d="100"/>
          <a:sy n="69" d="100"/>
        </p:scale>
        <p:origin x="-1840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notesMaster" Target="notesMasters/notesMaster1.xml"/><Relationship Id="rId42" Type="http://schemas.openxmlformats.org/officeDocument/2006/relationships/printerSettings" Target="printerSettings/printerSettings1.bin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E7B55A-B663-4FB0-BFA0-1DB943E443D3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81D3476E-7017-4073-9198-014F61E24BD5}">
      <dgm:prSet/>
      <dgm:spPr/>
      <dgm:t>
        <a:bodyPr/>
        <a:lstStyle/>
        <a:p>
          <a:pPr rtl="0"/>
          <a:r>
            <a:rPr lang="en-US" dirty="0" smtClean="0"/>
            <a:t>Environmental Assessment as a policy tool: a “procedural policy instrument”</a:t>
          </a:r>
          <a:endParaRPr lang="en-CA" dirty="0"/>
        </a:p>
      </dgm:t>
    </dgm:pt>
    <dgm:pt modelId="{F217489E-6D94-4C7D-B196-4E8D5F90A8D9}" type="parTrans" cxnId="{1CD56CBA-FCA6-430B-9CCA-B19CD652BFF1}">
      <dgm:prSet/>
      <dgm:spPr/>
      <dgm:t>
        <a:bodyPr/>
        <a:lstStyle/>
        <a:p>
          <a:endParaRPr lang="en-CA"/>
        </a:p>
      </dgm:t>
    </dgm:pt>
    <dgm:pt modelId="{3309373F-3971-4586-BD3F-D7166C187D0B}" type="sibTrans" cxnId="{1CD56CBA-FCA6-430B-9CCA-B19CD652BFF1}">
      <dgm:prSet/>
      <dgm:spPr/>
      <dgm:t>
        <a:bodyPr/>
        <a:lstStyle/>
        <a:p>
          <a:endParaRPr lang="en-CA"/>
        </a:p>
      </dgm:t>
    </dgm:pt>
    <dgm:pt modelId="{6C77C90F-911E-45B8-9E4C-FCDB899A163C}">
      <dgm:prSet/>
      <dgm:spPr/>
      <dgm:t>
        <a:bodyPr/>
        <a:lstStyle/>
        <a:p>
          <a:pPr rtl="0"/>
          <a:r>
            <a:rPr lang="en-US" smtClean="0"/>
            <a:t>Requires analysis and procedure but does not specify outcome</a:t>
          </a:r>
          <a:endParaRPr lang="en-CA"/>
        </a:p>
      </dgm:t>
    </dgm:pt>
    <dgm:pt modelId="{737040C7-9662-445B-B554-11D8C88F4D22}" type="parTrans" cxnId="{9ADE1BDF-C93E-49D3-A258-E9F45BBD1287}">
      <dgm:prSet/>
      <dgm:spPr/>
      <dgm:t>
        <a:bodyPr/>
        <a:lstStyle/>
        <a:p>
          <a:endParaRPr lang="en-CA"/>
        </a:p>
      </dgm:t>
    </dgm:pt>
    <dgm:pt modelId="{FBA2C5EE-7110-4325-A999-E1BFEBABF62B}" type="sibTrans" cxnId="{9ADE1BDF-C93E-49D3-A258-E9F45BBD1287}">
      <dgm:prSet/>
      <dgm:spPr/>
      <dgm:t>
        <a:bodyPr/>
        <a:lstStyle/>
        <a:p>
          <a:endParaRPr lang="en-CA"/>
        </a:p>
      </dgm:t>
    </dgm:pt>
    <dgm:pt modelId="{73061B7C-0A3F-4C2A-B54A-259A056CB3B7}" type="pres">
      <dgm:prSet presAssocID="{91E7B55A-B663-4FB0-BFA0-1DB943E443D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ADA46DD-5601-4539-809C-08262565873E}" type="pres">
      <dgm:prSet presAssocID="{81D3476E-7017-4073-9198-014F61E24BD5}" presName="composite" presStyleCnt="0"/>
      <dgm:spPr/>
    </dgm:pt>
    <dgm:pt modelId="{63DD6E96-9904-428B-90CC-E70478BB881B}" type="pres">
      <dgm:prSet presAssocID="{81D3476E-7017-4073-9198-014F61E24BD5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BE5785D8-D27F-41C8-8DC2-8D2ADD03497B}" type="pres">
      <dgm:prSet presAssocID="{81D3476E-7017-4073-9198-014F61E24BD5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96FC083-51A4-4116-8B00-618319A9EE9F}" type="presOf" srcId="{91E7B55A-B663-4FB0-BFA0-1DB943E443D3}" destId="{73061B7C-0A3F-4C2A-B54A-259A056CB3B7}" srcOrd="0" destOrd="0" presId="urn:microsoft.com/office/officeart/2005/8/layout/hList1"/>
    <dgm:cxn modelId="{1CD56CBA-FCA6-430B-9CCA-B19CD652BFF1}" srcId="{91E7B55A-B663-4FB0-BFA0-1DB943E443D3}" destId="{81D3476E-7017-4073-9198-014F61E24BD5}" srcOrd="0" destOrd="0" parTransId="{F217489E-6D94-4C7D-B196-4E8D5F90A8D9}" sibTransId="{3309373F-3971-4586-BD3F-D7166C187D0B}"/>
    <dgm:cxn modelId="{9ADE1BDF-C93E-49D3-A258-E9F45BBD1287}" srcId="{81D3476E-7017-4073-9198-014F61E24BD5}" destId="{6C77C90F-911E-45B8-9E4C-FCDB899A163C}" srcOrd="0" destOrd="0" parTransId="{737040C7-9662-445B-B554-11D8C88F4D22}" sibTransId="{FBA2C5EE-7110-4325-A999-E1BFEBABF62B}"/>
    <dgm:cxn modelId="{75AB9715-C679-4C6C-B5BA-1EEF99C13E97}" type="presOf" srcId="{6C77C90F-911E-45B8-9E4C-FCDB899A163C}" destId="{BE5785D8-D27F-41C8-8DC2-8D2ADD03497B}" srcOrd="0" destOrd="0" presId="urn:microsoft.com/office/officeart/2005/8/layout/hList1"/>
    <dgm:cxn modelId="{70703F14-DE58-478B-AD0D-E59BDC89138B}" type="presOf" srcId="{81D3476E-7017-4073-9198-014F61E24BD5}" destId="{63DD6E96-9904-428B-90CC-E70478BB881B}" srcOrd="0" destOrd="0" presId="urn:microsoft.com/office/officeart/2005/8/layout/hList1"/>
    <dgm:cxn modelId="{03474428-5F1A-4119-B831-A27C36A11C19}" type="presParOf" srcId="{73061B7C-0A3F-4C2A-B54A-259A056CB3B7}" destId="{CADA46DD-5601-4539-809C-08262565873E}" srcOrd="0" destOrd="0" presId="urn:microsoft.com/office/officeart/2005/8/layout/hList1"/>
    <dgm:cxn modelId="{FC046A55-8989-4005-9D8C-6FF7D76914C7}" type="presParOf" srcId="{CADA46DD-5601-4539-809C-08262565873E}" destId="{63DD6E96-9904-428B-90CC-E70478BB881B}" srcOrd="0" destOrd="0" presId="urn:microsoft.com/office/officeart/2005/8/layout/hList1"/>
    <dgm:cxn modelId="{A0B35C35-B60C-41C8-9EFF-BAD1896518F1}" type="presParOf" srcId="{CADA46DD-5601-4539-809C-08262565873E}" destId="{BE5785D8-D27F-41C8-8DC2-8D2ADD03497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DD6E96-9904-428B-90CC-E70478BB881B}">
      <dsp:nvSpPr>
        <dsp:cNvPr id="0" name=""/>
        <dsp:cNvSpPr/>
      </dsp:nvSpPr>
      <dsp:spPr>
        <a:xfrm>
          <a:off x="0" y="188616"/>
          <a:ext cx="8229600" cy="22162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928" tIns="178816" rIns="312928" bIns="178816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Environmental Assessment as a policy tool: a “procedural policy instrument”</a:t>
          </a:r>
          <a:endParaRPr lang="en-CA" sz="4400" kern="1200" dirty="0"/>
        </a:p>
      </dsp:txBody>
      <dsp:txXfrm>
        <a:off x="0" y="188616"/>
        <a:ext cx="8229600" cy="2216250"/>
      </dsp:txXfrm>
    </dsp:sp>
    <dsp:sp modelId="{BE5785D8-D27F-41C8-8DC2-8D2ADD03497B}">
      <dsp:nvSpPr>
        <dsp:cNvPr id="0" name=""/>
        <dsp:cNvSpPr/>
      </dsp:nvSpPr>
      <dsp:spPr>
        <a:xfrm>
          <a:off x="0" y="2404866"/>
          <a:ext cx="8229600" cy="19324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234696" rIns="312928" bIns="352044" numCol="1" spcCol="1270" anchor="t" anchorCtr="0">
          <a:noAutofit/>
        </a:bodyPr>
        <a:lstStyle/>
        <a:p>
          <a:pPr marL="285750" lvl="1" indent="-285750" algn="l" defTabSz="1955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400" kern="1200" smtClean="0"/>
            <a:t>Requires analysis and procedure but does not specify outcome</a:t>
          </a:r>
          <a:endParaRPr lang="en-CA" sz="4400" kern="1200"/>
        </a:p>
      </dsp:txBody>
      <dsp:txXfrm>
        <a:off x="0" y="2404866"/>
        <a:ext cx="8229600" cy="19324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8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noProof="0" smtClean="0"/>
              <a:t>Click to edit Master text styles</a:t>
            </a:r>
          </a:p>
          <a:p>
            <a:pPr lvl="1"/>
            <a:r>
              <a:rPr lang="en-CA" noProof="0" smtClean="0"/>
              <a:t>Second level</a:t>
            </a:r>
          </a:p>
          <a:p>
            <a:pPr lvl="2"/>
            <a:r>
              <a:rPr lang="en-CA" noProof="0" smtClean="0"/>
              <a:t>Third level</a:t>
            </a:r>
          </a:p>
          <a:p>
            <a:pPr lvl="3"/>
            <a:r>
              <a:rPr lang="en-CA" noProof="0" smtClean="0"/>
              <a:t>Fourth level</a:t>
            </a:r>
          </a:p>
          <a:p>
            <a:pPr lvl="4"/>
            <a:r>
              <a:rPr lang="en-CA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EC1B4FF-D9CF-4552-8872-CC1D2689116E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903143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Relationship Id="rId3" Type="http://schemas.openxmlformats.org/officeDocument/2006/relationships/hyperlink" Target="http://www.neb-one.gc.ca/clf-nsi/rthnb/pplctnsbfrthnb/trnsmntnxpnsn/trnsmntnxpnsn-eng.html%23s4" TargetMode="Externa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Relationship Id="rId3" Type="http://schemas.openxmlformats.org/officeDocument/2006/relationships/hyperlink" Target="http://laws.justice.gc.ca/eng/c-15.2/page-3.html" TargetMode="Externa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904D7E-F20A-4421-B84E-E53E4750EF8E}" type="slidenum">
              <a:rPr lang="en-CA" smtClean="0"/>
              <a:pPr/>
              <a:t>9</a:t>
            </a:fld>
            <a:endParaRPr lang="en-CA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BCUC Resource Planning Guidelines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C1B4FF-D9CF-4552-8872-CC1D2689116E}" type="slidenum">
              <a:rPr lang="en-CA" smtClean="0"/>
              <a:pPr>
                <a:defRPr/>
              </a:pPr>
              <a:t>10</a:t>
            </a:fld>
            <a:endParaRPr lang="en-C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</a:t>
            </a:r>
            <a:r>
              <a:rPr lang="en-US" dirty="0" err="1" smtClean="0"/>
              <a:t>www.bchydro.com</a:t>
            </a:r>
            <a:r>
              <a:rPr lang="en-US" dirty="0" smtClean="0"/>
              <a:t>/energy-in-</a:t>
            </a:r>
            <a:r>
              <a:rPr lang="en-US" dirty="0" err="1" smtClean="0"/>
              <a:t>bc</a:t>
            </a:r>
            <a:r>
              <a:rPr lang="en-US" dirty="0" smtClean="0"/>
              <a:t>/planning-for-our-future/</a:t>
            </a:r>
            <a:r>
              <a:rPr lang="en-US" dirty="0" err="1" smtClean="0"/>
              <a:t>irp</a:t>
            </a:r>
            <a:r>
              <a:rPr lang="en-US" dirty="0" smtClean="0"/>
              <a:t>/current-plan/2013-irp-review.html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C1B4FF-D9CF-4552-8872-CC1D2689116E}" type="slidenum">
              <a:rPr lang="en-CA" smtClean="0"/>
              <a:pPr>
                <a:defRPr/>
              </a:pPr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330731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43E5C9-B664-4475-B47B-E969EA3CF483}" type="slidenum">
              <a:rPr lang="en-CA" smtClean="0"/>
              <a:pPr/>
              <a:t>15</a:t>
            </a:fld>
            <a:endParaRPr lang="en-CA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dirty="0" smtClean="0">
                <a:hlinkClick r:id="rId3"/>
              </a:rPr>
              <a:t>http://www.neb-one.gc.ca/clf-nsi/rthnb/pplctnsbfrthnb/trnsmntnxpnsn/trnsmntnxpnsn-eng.html#s4</a:t>
            </a:r>
            <a:endParaRPr lang="en-CA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C1B4FF-D9CF-4552-8872-CC1D2689116E}" type="slidenum">
              <a:rPr lang="en-CA" smtClean="0"/>
              <a:pPr>
                <a:defRPr/>
              </a:pPr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871956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D2E4C7-6992-48D1-900B-CAB1CD49DAF3}" type="slidenum">
              <a:rPr lang="en-CA" smtClean="0"/>
              <a:pPr/>
              <a:t>19</a:t>
            </a:fld>
            <a:endParaRPr lang="en-CA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hlinkClick r:id="rId3"/>
              </a:rPr>
              <a:t>http://laws.justice.gc.ca/eng/c-15.2/page-3.html#anchorbo-ga:s_14-gb:s_37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C1B4FF-D9CF-4552-8872-CC1D2689116E}" type="slidenum">
              <a:rPr lang="en-CA" smtClean="0"/>
              <a:pPr>
                <a:defRPr/>
              </a:pPr>
              <a:t>24</a:t>
            </a:fld>
            <a:endParaRPr lang="en-C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http://www.ceaa-acee.gc.ca/050/documents/p63919/100567E.pdf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C1B4FF-D9CF-4552-8872-CC1D2689116E}" type="slidenum">
              <a:rPr lang="en-CA" smtClean="0"/>
              <a:pPr>
                <a:defRPr/>
              </a:pPr>
              <a:t>25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54650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CA" smtClean="0"/>
              <a:t> </a:t>
            </a:r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 smtClean="0"/>
              <a:t> 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F02E31-E0E0-4A3E-A405-455AB4D4A14C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65911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CA" smtClean="0"/>
              <a:t> </a:t>
            </a:r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 smtClean="0"/>
              <a:t> 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BF2C01-499D-47F7-8C5F-C882A733223A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06012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CA" smtClean="0"/>
              <a:t> </a:t>
            </a:r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 smtClean="0"/>
              <a:t> 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B004C-18BC-4A94-8FFE-E061D6FE5238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40013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CA" smtClean="0"/>
              <a:t> </a:t>
            </a:r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 smtClean="0"/>
              <a:t> 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0636D5-2CAA-4757-8097-4970B3DCED8E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75626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CA" smtClean="0"/>
              <a:t> </a:t>
            </a:r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 smtClean="0"/>
              <a:t> 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0137E4-DAC0-4A78-B5F9-8FB7D1FFBF11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93975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CA" smtClean="0"/>
              <a:t> </a:t>
            </a:r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 smtClean="0"/>
              <a:t> </a:t>
            </a: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24475A-F40D-4443-87A1-6692D876363B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46016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CA" smtClean="0"/>
              <a:t> </a:t>
            </a:r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 smtClean="0"/>
              <a:t> </a:t>
            </a:r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496C5A-A060-4BE5-98C9-7A540111AB0D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18966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CA" smtClean="0"/>
              <a:t> 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 smtClean="0"/>
              <a:t> 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0D2121-4CB4-4593-AE76-D6B419BBAAC8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78715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CA" smtClean="0"/>
              <a:t> </a:t>
            </a:r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 smtClean="0"/>
              <a:t>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E10D38-F30B-4FED-9CFD-8C8E90C3393C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69449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CA" smtClean="0"/>
              <a:t> </a:t>
            </a:r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 smtClean="0"/>
              <a:t> </a:t>
            </a: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B62FDC-C0A5-449E-8414-574557F51944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19178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CA" smtClean="0"/>
              <a:t> </a:t>
            </a:r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 smtClean="0"/>
              <a:t> </a:t>
            </a: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E1B2B9-DB4F-42D0-93BA-3ADCCE8DFA32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25099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CA" smtClean="0"/>
              <a:t> </a:t>
            </a:r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CA" smtClean="0"/>
              <a:t> 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5974899-EB29-46D9-B1C6-63BD04D33C31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03014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laws.justice.gc.ca/en/showtdm/cs/c-15.2" TargetMode="External"/><Relationship Id="rId4" Type="http://schemas.openxmlformats.org/officeDocument/2006/relationships/hyperlink" Target="http://laws-lois.justice.gc.ca/eng/regulations/SOR-2012-147/index.html" TargetMode="External"/><Relationship Id="rId5" Type="http://schemas.openxmlformats.org/officeDocument/2006/relationships/hyperlink" Target="http://www.ceaa-acee.gc.ca/default.asp?lang=En&amp;n=D75FB358-1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wsroom.gov.bc.ca/2014/12/site-c-to-provide-more-than-100-years-of-affordable-reliable-clean-power.html" TargetMode="External"/><Relationship Id="rId4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greenpolicyprof.org/wordpress/?p=961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image" Target="../media/image11.emf"/><Relationship Id="rId5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global.oup.com/academic/product/energy-poverty-9780199682362?cc=ca&amp;lang=en&amp;" TargetMode="Externa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bclaws.ca/civix/document/id/consol24/consol24/00_10022_01%23section2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4876800"/>
            <a:ext cx="7010400" cy="1676400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4000" b="1" dirty="0" smtClean="0">
                <a:solidFill>
                  <a:schemeClr val="bg1"/>
                </a:solidFill>
              </a:rPr>
              <a:t>Energy </a:t>
            </a:r>
            <a:r>
              <a:rPr lang="en-US" sz="4000" b="1" dirty="0">
                <a:solidFill>
                  <a:schemeClr val="bg1"/>
                </a:solidFill>
              </a:rPr>
              <a:t>Planning and Approval Strategies, and the Challenge of Social License </a:t>
            </a:r>
            <a:endParaRPr lang="en-CA" sz="4000" dirty="0" smtClean="0">
              <a:solidFill>
                <a:schemeClr val="bg1"/>
              </a:solidFill>
            </a:endParaRPr>
          </a:p>
        </p:txBody>
      </p:sp>
      <p:sp>
        <p:nvSpPr>
          <p:cNvPr id="2050" name="Date Placeholder 3"/>
          <p:cNvSpPr>
            <a:spLocks noGrp="1"/>
          </p:cNvSpPr>
          <p:nvPr>
            <p:ph type="dt" sz="half" idx="10"/>
          </p:nvPr>
        </p:nvSpPr>
        <p:spPr>
          <a:xfrm>
            <a:off x="533400" y="6172200"/>
            <a:ext cx="2133600" cy="476250"/>
          </a:xfrm>
        </p:spPr>
        <p:txBody>
          <a:bodyPr/>
          <a:lstStyle/>
          <a:p>
            <a:pPr>
              <a:defRPr/>
            </a:pPr>
            <a:r>
              <a:rPr lang="en-CA" dirty="0" smtClean="0"/>
              <a:t> </a:t>
            </a:r>
            <a:endParaRPr lang="en-CA" dirty="0"/>
          </a:p>
        </p:txBody>
      </p:sp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 dirty="0" smtClean="0"/>
              <a:t> </a:t>
            </a:r>
            <a:endParaRPr lang="en-CA" dirty="0"/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466393-09BD-47F6-91E0-7A9C97D871FB}" type="slidenum">
              <a:rPr lang="en-CA"/>
              <a:pPr>
                <a:defRPr/>
              </a:pPr>
              <a:t>1</a:t>
            </a:fld>
            <a:endParaRPr lang="en-CA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Utility planning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Planning context, objectives</a:t>
            </a:r>
          </a:p>
          <a:p>
            <a:r>
              <a:rPr lang="en-US" dirty="0" smtClean="0"/>
              <a:t>Gross (pre-DSM) demand forecasts</a:t>
            </a:r>
          </a:p>
          <a:p>
            <a:r>
              <a:rPr lang="en-US" dirty="0" smtClean="0"/>
              <a:t>Resources (supply and DSM) – ID and measurement</a:t>
            </a:r>
          </a:p>
          <a:p>
            <a:r>
              <a:rPr lang="en-US" dirty="0" smtClean="0"/>
              <a:t>Develop resource portfolios</a:t>
            </a:r>
          </a:p>
          <a:p>
            <a:r>
              <a:rPr lang="en-US" dirty="0" smtClean="0"/>
              <a:t>Evaluate and select resource portfolios</a:t>
            </a:r>
          </a:p>
          <a:p>
            <a:r>
              <a:rPr lang="en-US" dirty="0" smtClean="0"/>
              <a:t>Develop action plan</a:t>
            </a:r>
          </a:p>
          <a:p>
            <a:r>
              <a:rPr lang="en-US" dirty="0" smtClean="0"/>
              <a:t>Consult</a:t>
            </a:r>
          </a:p>
          <a:p>
            <a:r>
              <a:rPr lang="en-US" dirty="0" smtClean="0"/>
              <a:t>Get approval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CA" smtClean="0"/>
              <a:t> </a:t>
            </a:r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 dirty="0" smtClean="0"/>
              <a:t> 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0636D5-2CAA-4757-8097-4970B3DCED8E}" type="slidenum">
              <a:rPr lang="en-CA" smtClean="0"/>
              <a:pPr>
                <a:defRPr/>
              </a:pPr>
              <a:t>10</a:t>
            </a:fld>
            <a:endParaRPr lang="en-CA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should make long term plans?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Prior to 2010, long term plans had to be approved by the BC Utilities Commission, an independent regulatory commission</a:t>
            </a:r>
          </a:p>
          <a:p>
            <a:r>
              <a:rPr lang="en-US" dirty="0" smtClean="0"/>
              <a:t>The 2010 Clean Energy Act moved the decision to the cabinet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Who should make long term plans? Elected leaders in the cabinet or expert independent regulators?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CA" dirty="0" smtClean="0"/>
              <a:t> </a:t>
            </a:r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 dirty="0" smtClean="0"/>
              <a:t> 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0636D5-2CAA-4757-8097-4970B3DCED8E}" type="slidenum">
              <a:rPr lang="en-CA" smtClean="0"/>
              <a:pPr>
                <a:defRPr/>
              </a:pPr>
              <a:t>11</a:t>
            </a:fld>
            <a:endParaRPr lang="en-CA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Planning Context, Policy Objectives</a:t>
            </a:r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CA" smtClean="0"/>
              <a:t> 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 smtClean="0"/>
              <a:t> 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0D2121-4CB4-4593-AE76-D6B419BBAAC8}" type="slidenum">
              <a:rPr lang="en-CA" smtClean="0"/>
              <a:pPr>
                <a:defRPr/>
              </a:pPr>
              <a:t>12</a:t>
            </a:fld>
            <a:endParaRPr lang="en-CA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07660"/>
            <a:ext cx="5721151" cy="4860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6919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CA" smtClean="0"/>
              <a:t> 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 smtClean="0"/>
              <a:t> 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0D2121-4CB4-4593-AE76-D6B419BBAAC8}" type="slidenum">
              <a:rPr lang="en-CA" smtClean="0"/>
              <a:pPr>
                <a:defRPr/>
              </a:pPr>
              <a:t>13</a:t>
            </a:fld>
            <a:endParaRPr lang="en-CA"/>
          </a:p>
        </p:txBody>
      </p:sp>
      <p:pic>
        <p:nvPicPr>
          <p:cNvPr id="6" name="Picture 5" descr="BC Hydro IRP graph-demand-supply-outlook-capacity-201611-660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-98829"/>
            <a:ext cx="6894155" cy="6956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636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The energy planning challenge</a:t>
            </a:r>
          </a:p>
          <a:p>
            <a:pPr>
              <a:spcBef>
                <a:spcPts val="600"/>
              </a:spcBef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Strategic planning – BC Hydro Long Term Planning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Project level planning – Environmental Assessment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Site C Dam case study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Building social acceptance</a:t>
            </a:r>
          </a:p>
          <a:p>
            <a:pPr lvl="2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CA" dirty="0" smtClean="0"/>
              <a:t> </a:t>
            </a:r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 dirty="0" smtClean="0"/>
              <a:t> 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0636D5-2CAA-4757-8097-4970B3DCED8E}" type="slidenum">
              <a:rPr lang="en-CA" smtClean="0"/>
              <a:pPr>
                <a:defRPr/>
              </a:pPr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124701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sz="4000" dirty="0" smtClean="0"/>
              <a:t>Environmental Assessment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546962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457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CA" dirty="0" smtClean="0"/>
              <a:t> </a:t>
            </a:r>
            <a:endParaRPr lang="en-CA" dirty="0"/>
          </a:p>
        </p:txBody>
      </p:sp>
      <p:sp>
        <p:nvSpPr>
          <p:cNvPr id="2457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 dirty="0" smtClean="0"/>
              <a:t> </a:t>
            </a:r>
            <a:endParaRPr lang="en-CA" dirty="0"/>
          </a:p>
        </p:txBody>
      </p:sp>
      <p:sp>
        <p:nvSpPr>
          <p:cNvPr id="2458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6B641A-9F79-43CB-B10D-8E29826FA9E6}" type="slidenum">
              <a:rPr lang="en-CA"/>
              <a:pPr>
                <a:defRPr/>
              </a:pPr>
              <a:t>15</a:t>
            </a:fld>
            <a:endParaRPr lang="en-CA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Stages in 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633412" indent="-514350">
              <a:buFont typeface="+mj-lt"/>
              <a:buAutoNum type="arabicPeriod"/>
            </a:pPr>
            <a:r>
              <a:rPr lang="en-US" dirty="0" smtClean="0"/>
              <a:t>Proposal from proponent</a:t>
            </a:r>
          </a:p>
          <a:p>
            <a:pPr marL="633412" indent="-514350">
              <a:buFont typeface="+mj-lt"/>
              <a:buAutoNum type="arabicPeriod"/>
            </a:pPr>
            <a:r>
              <a:rPr lang="en-US" dirty="0" smtClean="0"/>
              <a:t>Screening – is EA required and if so what kind?</a:t>
            </a:r>
          </a:p>
          <a:p>
            <a:pPr marL="633412" indent="-514350">
              <a:buFont typeface="+mj-lt"/>
              <a:buAutoNum type="arabicPeriod"/>
            </a:pPr>
            <a:r>
              <a:rPr lang="en-US" dirty="0" smtClean="0"/>
              <a:t>Scoping – what issues?</a:t>
            </a:r>
          </a:p>
          <a:p>
            <a:pPr marL="633412" indent="-514350">
              <a:buFont typeface="+mj-lt"/>
              <a:buAutoNum type="arabicPeriod"/>
            </a:pPr>
            <a:r>
              <a:rPr lang="en-US" dirty="0" smtClean="0"/>
              <a:t>Assessment of the proposal</a:t>
            </a:r>
          </a:p>
          <a:p>
            <a:pPr marL="633412" indent="-514350">
              <a:buFont typeface="+mj-lt"/>
              <a:buAutoNum type="arabicPeriod"/>
            </a:pPr>
            <a:r>
              <a:rPr lang="en-US" dirty="0" smtClean="0"/>
              <a:t>Report preparation,  submission, and review</a:t>
            </a:r>
          </a:p>
          <a:p>
            <a:pPr marL="633412" indent="-514350">
              <a:buFont typeface="+mj-lt"/>
              <a:buAutoNum type="arabicPeriod"/>
            </a:pPr>
            <a:r>
              <a:rPr lang="en-US" dirty="0" smtClean="0"/>
              <a:t>Decision: recommendation by EA body, authoritative decision by political body</a:t>
            </a:r>
          </a:p>
          <a:p>
            <a:pPr marL="633412" indent="-514350">
              <a:buFont typeface="+mj-lt"/>
              <a:buAutoNum type="arabicPeriod"/>
            </a:pPr>
            <a:r>
              <a:rPr lang="en-US" dirty="0" smtClean="0"/>
              <a:t>Monitoring and compliance follow-up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CA" smtClean="0"/>
              <a:t> </a:t>
            </a:r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 dirty="0" smtClean="0"/>
              <a:t> 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0636D5-2CAA-4757-8097-4970B3DCED8E}" type="slidenum">
              <a:rPr lang="en-CA" smtClean="0"/>
              <a:pPr>
                <a:defRPr/>
              </a:pPr>
              <a:t>16</a:t>
            </a:fld>
            <a:endParaRPr lang="en-CA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Scope of issues, Kinder Morgan pipeline expansion 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61962" indent="-342900">
              <a:spcBef>
                <a:spcPts val="600"/>
              </a:spcBef>
              <a:buFont typeface="+mj-lt"/>
              <a:buAutoNum type="arabicPeriod"/>
            </a:pPr>
            <a:r>
              <a:rPr lang="en-CA" sz="1300" dirty="0"/>
              <a:t>The need for the proposed project.</a:t>
            </a:r>
          </a:p>
          <a:p>
            <a:pPr marL="461962" indent="-342900">
              <a:spcBef>
                <a:spcPts val="600"/>
              </a:spcBef>
              <a:buFont typeface="+mj-lt"/>
              <a:buAutoNum type="arabicPeriod"/>
            </a:pPr>
            <a:r>
              <a:rPr lang="en-CA" sz="1300" dirty="0"/>
              <a:t>The economic feasibility of the proposed project.</a:t>
            </a:r>
          </a:p>
          <a:p>
            <a:pPr marL="461962" indent="-342900">
              <a:spcBef>
                <a:spcPts val="600"/>
              </a:spcBef>
              <a:buFont typeface="+mj-lt"/>
              <a:buAutoNum type="arabicPeriod"/>
            </a:pPr>
            <a:r>
              <a:rPr lang="en-CA" sz="1300" dirty="0"/>
              <a:t>The potential commercial impacts of the proposed project.</a:t>
            </a:r>
          </a:p>
          <a:p>
            <a:pPr marL="461962" indent="-342900">
              <a:spcBef>
                <a:spcPts val="600"/>
              </a:spcBef>
              <a:buFont typeface="+mj-lt"/>
              <a:buAutoNum type="arabicPeriod"/>
            </a:pPr>
            <a:r>
              <a:rPr lang="en-CA" sz="1300" dirty="0"/>
              <a:t>The potential environmental and socio-economic effects of the proposed project, including any cumulative environmental effects that are likely to result from the project, including those required to be considered by the NEB’s </a:t>
            </a:r>
            <a:r>
              <a:rPr lang="en-CA" sz="1300" i="1" dirty="0"/>
              <a:t>Filing Manual</a:t>
            </a:r>
            <a:r>
              <a:rPr lang="en-CA" sz="1300" dirty="0"/>
              <a:t>.</a:t>
            </a:r>
          </a:p>
          <a:p>
            <a:pPr marL="461962" indent="-342900">
              <a:spcBef>
                <a:spcPts val="600"/>
              </a:spcBef>
              <a:buFont typeface="+mj-lt"/>
              <a:buAutoNum type="arabicPeriod"/>
            </a:pPr>
            <a:r>
              <a:rPr lang="en-CA" sz="1300" dirty="0"/>
              <a:t>The potential environmental and socio-economic effects of marine shipping activities that would result from the proposed Project, including the potential effects of accidents or malfunctions that may occur.</a:t>
            </a:r>
          </a:p>
          <a:p>
            <a:pPr marL="461962" indent="-342900">
              <a:spcBef>
                <a:spcPts val="600"/>
              </a:spcBef>
              <a:buFont typeface="+mj-lt"/>
              <a:buAutoNum type="arabicPeriod"/>
            </a:pPr>
            <a:r>
              <a:rPr lang="en-CA" sz="1300" dirty="0"/>
              <a:t>The appropriateness of the general route and land requirements for the proposed project.</a:t>
            </a:r>
          </a:p>
          <a:p>
            <a:pPr marL="461962" indent="-342900">
              <a:spcBef>
                <a:spcPts val="600"/>
              </a:spcBef>
              <a:buFont typeface="+mj-lt"/>
              <a:buAutoNum type="arabicPeriod"/>
            </a:pPr>
            <a:r>
              <a:rPr lang="en-CA" sz="1300" dirty="0"/>
              <a:t>The suitability of the design of the proposed project.</a:t>
            </a:r>
          </a:p>
          <a:p>
            <a:pPr marL="461962" indent="-342900">
              <a:spcBef>
                <a:spcPts val="600"/>
              </a:spcBef>
              <a:buFont typeface="+mj-lt"/>
              <a:buAutoNum type="arabicPeriod"/>
            </a:pPr>
            <a:r>
              <a:rPr lang="en-CA" sz="1300" dirty="0"/>
              <a:t>The terms and conditions to be included in any approval the Board may issue.</a:t>
            </a:r>
          </a:p>
          <a:p>
            <a:pPr marL="461962" indent="-342900">
              <a:spcBef>
                <a:spcPts val="600"/>
              </a:spcBef>
              <a:buFont typeface="+mj-lt"/>
              <a:buAutoNum type="arabicPeriod"/>
            </a:pPr>
            <a:r>
              <a:rPr lang="en-CA" sz="1300" dirty="0"/>
              <a:t>Potential impacts of the project on Aboriginal interests.</a:t>
            </a:r>
          </a:p>
          <a:p>
            <a:pPr marL="461962" indent="-342900">
              <a:spcBef>
                <a:spcPts val="600"/>
              </a:spcBef>
              <a:buFont typeface="+mj-lt"/>
              <a:buAutoNum type="arabicPeriod"/>
            </a:pPr>
            <a:r>
              <a:rPr lang="en-CA" sz="1300" dirty="0"/>
              <a:t>Potential impacts of the project on landowners and land use.</a:t>
            </a:r>
          </a:p>
          <a:p>
            <a:pPr marL="461962" indent="-342900">
              <a:spcBef>
                <a:spcPts val="600"/>
              </a:spcBef>
              <a:buFont typeface="+mj-lt"/>
              <a:buAutoNum type="arabicPeriod"/>
            </a:pPr>
            <a:r>
              <a:rPr lang="en-CA" sz="1300" dirty="0"/>
              <a:t>Contingency planning for spills, accidents or malfunctions, during construction and operation of the project.</a:t>
            </a:r>
          </a:p>
          <a:p>
            <a:pPr marL="461962" indent="-342900">
              <a:spcBef>
                <a:spcPts val="600"/>
              </a:spcBef>
              <a:buFont typeface="+mj-lt"/>
              <a:buAutoNum type="arabicPeriod"/>
            </a:pPr>
            <a:r>
              <a:rPr lang="en-CA" sz="1300" dirty="0"/>
              <a:t>Safety and security during construction of the proposed project and operation of the project, including emergency response planning and third-party damage prevention.</a:t>
            </a:r>
          </a:p>
          <a:p>
            <a:pPr marL="119062" indent="0">
              <a:spcBef>
                <a:spcPts val="600"/>
              </a:spcBef>
              <a:buNone/>
            </a:pPr>
            <a:r>
              <a:rPr lang="en-CA" sz="1300" dirty="0"/>
              <a:t>The Board does not intend to consider the environmental and socio-economic effects associated with upstream activities, the development of oil sands, or the downstream use of the oil transported by the pipeline.</a:t>
            </a:r>
          </a:p>
          <a:p>
            <a:endParaRPr lang="en-CA" sz="13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CA" smtClean="0"/>
              <a:t> </a:t>
            </a:r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 smtClean="0"/>
              <a:t> 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0636D5-2CAA-4757-8097-4970B3DCED8E}" type="slidenum">
              <a:rPr lang="en-CA" smtClean="0"/>
              <a:pPr>
                <a:defRPr/>
              </a:pPr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848563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Scoping controversy – </a:t>
            </a:r>
            <a:br>
              <a:rPr lang="en-CA" dirty="0" smtClean="0"/>
            </a:br>
            <a:r>
              <a:rPr lang="en-CA" dirty="0" smtClean="0"/>
              <a:t>Kinder Morgan Pipeline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Should upstream effects of pipelines (expansion of oil sands facilities) be considered in pipeline review EAs?</a:t>
            </a:r>
          </a:p>
          <a:p>
            <a:endParaRPr lang="en-CA" dirty="0"/>
          </a:p>
          <a:p>
            <a:r>
              <a:rPr lang="en-CA" dirty="0" smtClean="0"/>
              <a:t>Should downstream effects of pipelines (refining, combustion in markets) be considered in pipeline review EAs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CA" smtClean="0"/>
              <a:t> </a:t>
            </a:r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 smtClean="0"/>
              <a:t> 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0636D5-2CAA-4757-8097-4970B3DCED8E}" type="slidenum">
              <a:rPr lang="en-CA" smtClean="0"/>
              <a:pPr>
                <a:defRPr/>
              </a:pPr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82902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sz="4000" dirty="0" smtClean="0"/>
              <a:t>Environmental Assessment – </a:t>
            </a:r>
            <a:br>
              <a:rPr lang="en-CA" sz="4000" dirty="0" smtClean="0"/>
            </a:br>
            <a:r>
              <a:rPr lang="en-CA" sz="4000" dirty="0" smtClean="0"/>
              <a:t>Federal in Canada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spcBef>
                <a:spcPts val="600"/>
              </a:spcBef>
            </a:pPr>
            <a:r>
              <a:rPr lang="en-US" dirty="0" smtClean="0">
                <a:hlinkClick r:id="rId3"/>
              </a:rPr>
              <a:t>Canadian Environmental Assessment Act</a:t>
            </a:r>
            <a:endParaRPr lang="en-US" dirty="0" smtClean="0"/>
          </a:p>
          <a:p>
            <a:pPr lvl="1" eaLnBrk="1" hangingPunct="1">
              <a:lnSpc>
                <a:spcPct val="80000"/>
              </a:lnSpc>
              <a:spcBef>
                <a:spcPts val="600"/>
              </a:spcBef>
            </a:pPr>
            <a:r>
              <a:rPr lang="en-US" dirty="0" smtClean="0"/>
              <a:t>Came into force in 1995</a:t>
            </a:r>
          </a:p>
          <a:p>
            <a:pPr lvl="1">
              <a:lnSpc>
                <a:spcPct val="80000"/>
              </a:lnSpc>
              <a:spcBef>
                <a:spcPts val="600"/>
              </a:spcBef>
            </a:pPr>
            <a:r>
              <a:rPr lang="en-CA" dirty="0" smtClean="0"/>
              <a:t>applies </a:t>
            </a:r>
            <a:r>
              <a:rPr lang="en-CA" dirty="0" smtClean="0"/>
              <a:t>to </a:t>
            </a:r>
            <a:r>
              <a:rPr lang="en-CA" dirty="0" smtClean="0"/>
              <a:t>projects </a:t>
            </a:r>
            <a:r>
              <a:rPr lang="en-CA" dirty="0" smtClean="0"/>
              <a:t>that </a:t>
            </a:r>
            <a:r>
              <a:rPr lang="en-CA" dirty="0" smtClean="0"/>
              <a:t>require </a:t>
            </a:r>
            <a:r>
              <a:rPr lang="en-CA" dirty="0" smtClean="0"/>
              <a:t>federal approval or </a:t>
            </a:r>
            <a:r>
              <a:rPr lang="en-CA" dirty="0" smtClean="0"/>
              <a:t>permit and are on </a:t>
            </a:r>
            <a:r>
              <a:rPr lang="en-CA" dirty="0" smtClean="0">
                <a:hlinkClick r:id="rId4"/>
              </a:rPr>
              <a:t>this list </a:t>
            </a:r>
            <a:endParaRPr lang="en-CA" dirty="0" smtClean="0"/>
          </a:p>
          <a:p>
            <a:pPr lvl="1">
              <a:lnSpc>
                <a:spcPct val="80000"/>
              </a:lnSpc>
              <a:spcBef>
                <a:spcPts val="600"/>
              </a:spcBef>
            </a:pPr>
            <a:r>
              <a:rPr lang="en-CA" dirty="0" smtClean="0"/>
              <a:t>Procedures </a:t>
            </a:r>
            <a:r>
              <a:rPr lang="en-CA" dirty="0" smtClean="0"/>
              <a:t>managed by </a:t>
            </a:r>
            <a:r>
              <a:rPr lang="en-CA" dirty="0" smtClean="0">
                <a:hlinkClick r:id="rId5"/>
              </a:rPr>
              <a:t>Canadian Environmental Assessment Agency</a:t>
            </a:r>
            <a:r>
              <a:rPr lang="en-CA" dirty="0" smtClean="0"/>
              <a:t>, within Environment Canada</a:t>
            </a:r>
          </a:p>
          <a:p>
            <a:pPr eaLnBrk="1" hangingPunct="1">
              <a:spcBef>
                <a:spcPts val="600"/>
              </a:spcBef>
            </a:pPr>
            <a:r>
              <a:rPr lang="en-US" sz="3600" dirty="0" smtClean="0"/>
              <a:t>Usually, if federal EA no provincial </a:t>
            </a:r>
            <a:r>
              <a:rPr lang="en-US" sz="3600" dirty="0" smtClean="0"/>
              <a:t>EA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But sometime  joint like Site C</a:t>
            </a:r>
            <a:endParaRPr lang="en-US" dirty="0" smtClean="0"/>
          </a:p>
          <a:p>
            <a:pPr lvl="1" eaLnBrk="1" hangingPunct="1">
              <a:lnSpc>
                <a:spcPct val="80000"/>
              </a:lnSpc>
            </a:pPr>
            <a:endParaRPr lang="en-US" sz="2400" dirty="0" smtClean="0"/>
          </a:p>
        </p:txBody>
      </p:sp>
      <p:sp>
        <p:nvSpPr>
          <p:cNvPr id="2457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CA" dirty="0" smtClean="0"/>
              <a:t> </a:t>
            </a:r>
            <a:endParaRPr lang="en-CA" dirty="0"/>
          </a:p>
        </p:txBody>
      </p:sp>
      <p:sp>
        <p:nvSpPr>
          <p:cNvPr id="2457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 dirty="0" smtClean="0"/>
              <a:t> </a:t>
            </a:r>
            <a:endParaRPr lang="en-CA" dirty="0"/>
          </a:p>
        </p:txBody>
      </p:sp>
      <p:sp>
        <p:nvSpPr>
          <p:cNvPr id="2458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B762C2-A3F4-41AD-8487-293486F5876C}" type="slidenum">
              <a:rPr lang="en-CA"/>
              <a:pPr>
                <a:defRPr/>
              </a:pPr>
              <a:t>19</a:t>
            </a:fld>
            <a:endParaRPr lang="en-CA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paper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/>
              <a:t>Mini-brief 3: Your minister has been asked to give a presentation to the International Energy Agency, which has just decided to conduct a review of your country’s energy system and policies. You are tasked with providing an overview of existing energy policy in your jurisdiction as it relates to decarbonization (due March 7 at noon).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In 600-800 words, address the following three issues: </a:t>
            </a:r>
          </a:p>
          <a:p>
            <a:pPr marL="0" indent="0">
              <a:buNone/>
            </a:pPr>
            <a:r>
              <a:rPr lang="en-US" dirty="0"/>
              <a:t>1. Does your government have a formal energy policy? If so, briefly describe its most important components. </a:t>
            </a:r>
            <a:r>
              <a:rPr lang="en-US" dirty="0" smtClean="0"/>
              <a:t>You might find it helpful to think it terms of policy objectives, policy instruments, and settings on those instruments.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2. Describe the most important objectives of your jurisdiction’s INDC or NDC under the U.N. Framework Convention on Climate Change (UNFCCC) </a:t>
            </a:r>
          </a:p>
          <a:p>
            <a:pPr marL="0" indent="0">
              <a:buNone/>
            </a:pPr>
            <a:r>
              <a:rPr lang="en-US" dirty="0"/>
              <a:t>3. What laws are most relevant to the decarbonization agenda in your jurisdiction? </a:t>
            </a:r>
            <a:r>
              <a:rPr lang="en-US" dirty="0" smtClean="0"/>
              <a:t>Give specific names and citations.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CA" smtClean="0"/>
              <a:t> </a:t>
            </a:r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 smtClean="0"/>
              <a:t> 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0636D5-2CAA-4757-8097-4970B3DCED8E}" type="slidenum">
              <a:rPr lang="en-CA" smtClean="0"/>
              <a:pPr>
                <a:defRPr/>
              </a:pPr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300362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Site C Dam</a:t>
            </a:r>
            <a:br>
              <a:rPr lang="en-CA" dirty="0" smtClean="0"/>
            </a:br>
            <a:r>
              <a:rPr lang="en-CA" dirty="0" smtClean="0"/>
              <a:t>1100 MW  $9 billion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CA" smtClean="0"/>
              <a:t> </a:t>
            </a:r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 smtClean="0"/>
              <a:t> 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0636D5-2CAA-4757-8097-4970B3DCED8E}" type="slidenum">
              <a:rPr lang="en-CA" smtClean="0"/>
              <a:pPr>
                <a:defRPr/>
              </a:pPr>
              <a:t>20</a:t>
            </a:fld>
            <a:endParaRPr lang="en-CA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24000"/>
            <a:ext cx="688449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447800" y="6400800"/>
            <a:ext cx="6172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/>
              <a:t>https://www.sitecproject.com/sites/default/files/site-c-working-group-eis-presentation.pdf</a:t>
            </a:r>
          </a:p>
        </p:txBody>
      </p:sp>
    </p:spTree>
    <p:extLst>
      <p:ext uri="{BB962C8B-B14F-4D97-AF65-F5344CB8AC3E}">
        <p14:creationId xmlns:p14="http://schemas.microsoft.com/office/powerpoint/2010/main" val="2367170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CA" smtClean="0"/>
              <a:t> </a:t>
            </a:r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 smtClean="0"/>
              <a:t> 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0636D5-2CAA-4757-8097-4970B3DCED8E}" type="slidenum">
              <a:rPr lang="en-CA" smtClean="0"/>
              <a:pPr>
                <a:defRPr/>
              </a:pPr>
              <a:t>21</a:t>
            </a:fld>
            <a:endParaRPr lang="en-CA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5597"/>
            <a:ext cx="9144000" cy="5866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2051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CA" smtClean="0"/>
              <a:t> </a:t>
            </a:r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 smtClean="0"/>
              <a:t>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E10D38-F30B-4FED-9CFD-8C8E90C3393C}" type="slidenum">
              <a:rPr lang="en-CA" smtClean="0"/>
              <a:pPr>
                <a:defRPr/>
              </a:pPr>
              <a:t>22</a:t>
            </a:fld>
            <a:endParaRPr lang="en-CA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6" y="533400"/>
            <a:ext cx="9127894" cy="5801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049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CA" dirty="0" smtClean="0"/>
              <a:t>Site C     Clean Energy Project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906888" cy="2836912"/>
          </a:xfrm>
        </p:spPr>
        <p:txBody>
          <a:bodyPr>
            <a:normAutofit fontScale="62500" lnSpcReduction="20000"/>
          </a:bodyPr>
          <a:lstStyle/>
          <a:p>
            <a:r>
              <a:rPr lang="en-CA" dirty="0" smtClean="0"/>
              <a:t>After conservation, demand projections suggest still need more supply</a:t>
            </a:r>
          </a:p>
          <a:p>
            <a:r>
              <a:rPr lang="en-CA" dirty="0" smtClean="0"/>
              <a:t>Joint review panel </a:t>
            </a:r>
            <a:r>
              <a:rPr lang="en-CA" dirty="0" smtClean="0">
                <a:hlinkClick r:id="rId2"/>
              </a:rPr>
              <a:t>conclusion</a:t>
            </a:r>
            <a:r>
              <a:rPr lang="en-CA" dirty="0" smtClean="0"/>
              <a:t>:</a:t>
            </a:r>
          </a:p>
          <a:p>
            <a:pPr lvl="1"/>
            <a:r>
              <a:rPr lang="en-CA" dirty="0"/>
              <a:t>“The Panel concludes that the Proponent has not fully demonstrated the need for the project on the timetable set forth” (p. 306</a:t>
            </a:r>
            <a:r>
              <a:rPr lang="en-CA" dirty="0" smtClean="0"/>
              <a:t>).</a:t>
            </a:r>
          </a:p>
          <a:p>
            <a:pPr lvl="1"/>
            <a:r>
              <a:rPr lang="en-CA" dirty="0" smtClean="0"/>
              <a:t>Recommends that if </a:t>
            </a:r>
            <a:r>
              <a:rPr lang="en-CA" dirty="0" err="1" smtClean="0"/>
              <a:t>gov</a:t>
            </a:r>
            <a:r>
              <a:rPr lang="en-CA" dirty="0" smtClean="0"/>
              <a:t> is “inclined </a:t>
            </a:r>
            <a:r>
              <a:rPr lang="en-CA" dirty="0"/>
              <a:t>to proceed, they may wish to consider” having the </a:t>
            </a:r>
            <a:r>
              <a:rPr lang="en-CA" dirty="0" smtClean="0"/>
              <a:t>BCUC review it</a:t>
            </a:r>
          </a:p>
          <a:p>
            <a:pPr marL="457200" lvl="1" indent="0">
              <a:buNone/>
            </a:pPr>
            <a:endParaRPr lang="en-CA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85918" y="4800600"/>
            <a:ext cx="8280920" cy="156966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CA" sz="2400" dirty="0">
                <a:hlinkClick r:id="rId3"/>
              </a:rPr>
              <a:t>BC cabinet</a:t>
            </a:r>
            <a:r>
              <a:rPr lang="en-CA" sz="2400" dirty="0"/>
              <a:t>: “Affordable, reliable, clean electricity is the backbone of British Columbia’s economy. Site C will support our quality of life for decades to come and will enable continued investment and a growing economy</a:t>
            </a:r>
            <a:r>
              <a:rPr lang="en-CA" sz="2400" dirty="0" smtClean="0"/>
              <a:t>”</a:t>
            </a:r>
            <a:endParaRPr lang="en-CA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069" y="1700808"/>
            <a:ext cx="3679056" cy="2450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989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lnSpc>
                <a:spcPct val="80000"/>
              </a:lnSpc>
            </a:pPr>
            <a:r>
              <a:rPr lang="en-CA" sz="4000" dirty="0" smtClean="0"/>
              <a:t/>
            </a:r>
            <a:br>
              <a:rPr lang="en-CA" sz="4000" dirty="0" smtClean="0"/>
            </a:br>
            <a:r>
              <a:rPr lang="en-CA" sz="4800" dirty="0" smtClean="0"/>
              <a:t>CEAA approval standards</a:t>
            </a:r>
            <a:br>
              <a:rPr lang="en-CA" sz="4800" dirty="0" smtClean="0"/>
            </a:br>
            <a:endParaRPr lang="en-CA" dirty="0" smtClean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40963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CA" sz="2400" dirty="0" smtClean="0"/>
              <a:t>(a) where, taking into account the implementation of any mitigation measures that the responsible authority considers appropriate, 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CA" sz="2000" dirty="0" smtClean="0"/>
              <a:t>(</a:t>
            </a:r>
            <a:r>
              <a:rPr lang="en-CA" sz="2000" dirty="0" err="1" smtClean="0"/>
              <a:t>i</a:t>
            </a:r>
            <a:r>
              <a:rPr lang="en-CA" sz="2000" dirty="0" smtClean="0"/>
              <a:t>) the project is not likely to cause significant adverse environmental effects, or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CA" sz="2000" dirty="0" smtClean="0"/>
              <a:t>(ii) the project is likely to cause significant adverse environmental effects that can be justified in the circumstances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CA" sz="2400" dirty="0" smtClean="0"/>
              <a:t>the responsible authority may exercise any power or perform any duty or function that would permit the project to be carried out in whole or in part</a:t>
            </a:r>
          </a:p>
          <a:p>
            <a:pPr eaLnBrk="1" hangingPunct="1">
              <a:lnSpc>
                <a:spcPct val="80000"/>
              </a:lnSpc>
            </a:pPr>
            <a:endParaRPr lang="en-CA" sz="1800" dirty="0" smtClean="0"/>
          </a:p>
        </p:txBody>
      </p:sp>
      <p:sp>
        <p:nvSpPr>
          <p:cNvPr id="2662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CA" dirty="0" smtClean="0"/>
              <a:t> </a:t>
            </a:r>
            <a:endParaRPr lang="en-CA" dirty="0"/>
          </a:p>
        </p:txBody>
      </p:sp>
      <p:sp>
        <p:nvSpPr>
          <p:cNvPr id="2662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 dirty="0" smtClean="0"/>
              <a:t> </a:t>
            </a:r>
            <a:endParaRPr lang="en-CA" dirty="0"/>
          </a:p>
        </p:txBody>
      </p:sp>
      <p:sp>
        <p:nvSpPr>
          <p:cNvPr id="2663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C82602-F279-42BB-AE25-61323F7E883E}" type="slidenum">
              <a:rPr lang="en-CA"/>
              <a:pPr>
                <a:defRPr/>
              </a:pPr>
              <a:t>24</a:t>
            </a:fld>
            <a:endParaRPr lang="en-CA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CA" smtClean="0"/>
              <a:t> </a:t>
            </a:r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 dirty="0" smtClean="0"/>
              <a:t> 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0636D5-2CAA-4757-8097-4970B3DCED8E}" type="slidenum">
              <a:rPr lang="en-CA" smtClean="0"/>
              <a:pPr>
                <a:defRPr/>
              </a:pPr>
              <a:t>25</a:t>
            </a:fld>
            <a:endParaRPr lang="en-CA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-1"/>
            <a:ext cx="6986588" cy="3434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3352800"/>
            <a:ext cx="8839200" cy="1553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4856128"/>
            <a:ext cx="8496300" cy="1926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Should EA procedures allow for the approval of projects likely to cause significant adverse environmental effects?</a:t>
            </a:r>
          </a:p>
          <a:p>
            <a:endParaRPr lang="en-US" dirty="0" smtClean="0"/>
          </a:p>
          <a:p>
            <a:r>
              <a:rPr lang="en-US" dirty="0"/>
              <a:t>Should EA’s have time </a:t>
            </a:r>
            <a:r>
              <a:rPr lang="en-US" dirty="0" smtClean="0"/>
              <a:t>limits?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 smtClean="0"/>
              <a:t>Sustainable Energy Policy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0636D5-2CAA-4757-8097-4970B3DCED8E}" type="slidenum">
              <a:rPr lang="en-CA" smtClean="0"/>
              <a:pPr>
                <a:defRPr/>
              </a:pPr>
              <a:t>26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85773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 smtClean="0"/>
              <a:t>Project </a:t>
            </a:r>
            <a:r>
              <a:rPr lang="en-CA" dirty="0" smtClean="0"/>
              <a:t>level </a:t>
            </a:r>
            <a:r>
              <a:rPr lang="en-CA" dirty="0" smtClean="0"/>
              <a:t>EA -conclusion</a:t>
            </a:r>
          </a:p>
        </p:txBody>
      </p:sp>
      <p:sp>
        <p:nvSpPr>
          <p:cNvPr id="27655" name="Rectangle 4"/>
          <p:cNvSpPr>
            <a:spLocks noGrp="1" noChangeArrowheads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rmAutofit lnSpcReduction="10000"/>
          </a:bodyPr>
          <a:lstStyle/>
          <a:p>
            <a:pPr marL="514350" indent="-457200">
              <a:lnSpc>
                <a:spcPct val="80000"/>
              </a:lnSpc>
              <a:spcBef>
                <a:spcPts val="1200"/>
              </a:spcBef>
              <a:defRPr/>
            </a:pPr>
            <a:r>
              <a:rPr lang="en-US" dirty="0" smtClean="0"/>
              <a:t>requires elaborate assessment</a:t>
            </a:r>
          </a:p>
          <a:p>
            <a:pPr marL="514350" indent="-457200">
              <a:lnSpc>
                <a:spcPct val="80000"/>
              </a:lnSpc>
              <a:spcBef>
                <a:spcPts val="1200"/>
              </a:spcBef>
              <a:defRPr/>
            </a:pPr>
            <a:r>
              <a:rPr lang="en-US" dirty="0" smtClean="0"/>
              <a:t>demonstration of awareness of concerns</a:t>
            </a:r>
          </a:p>
          <a:p>
            <a:pPr marL="514350" indent="-457200">
              <a:lnSpc>
                <a:spcPct val="80000"/>
              </a:lnSpc>
              <a:spcBef>
                <a:spcPts val="1200"/>
              </a:spcBef>
              <a:defRPr/>
            </a:pPr>
            <a:r>
              <a:rPr lang="en-US" dirty="0" smtClean="0"/>
              <a:t>consideration of environmental impacts and mitigation measures</a:t>
            </a:r>
          </a:p>
          <a:p>
            <a:pPr marL="514350" indent="-457200">
              <a:lnSpc>
                <a:spcPct val="80000"/>
              </a:lnSpc>
              <a:spcBef>
                <a:spcPts val="1200"/>
              </a:spcBef>
              <a:defRPr/>
            </a:pPr>
            <a:r>
              <a:rPr lang="en-US" dirty="0" smtClean="0"/>
              <a:t>but project can still be approved if justified</a:t>
            </a:r>
          </a:p>
          <a:p>
            <a:pPr marL="514350" indent="-457200">
              <a:lnSpc>
                <a:spcPct val="80000"/>
              </a:lnSpc>
              <a:spcBef>
                <a:spcPts val="1200"/>
              </a:spcBef>
              <a:defRPr/>
            </a:pPr>
            <a:r>
              <a:rPr lang="en-US" dirty="0"/>
              <a:t>By forcing agencies to consider environmental consequences, environmental assessment is a critical tool, but it does not affect the balance of values decision-makers ultimately </a:t>
            </a:r>
            <a:r>
              <a:rPr lang="en-US" dirty="0" smtClean="0"/>
              <a:t>apply</a:t>
            </a:r>
          </a:p>
          <a:p>
            <a:pPr marL="438912" indent="-32004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CA" sz="1800" dirty="0" smtClean="0"/>
          </a:p>
        </p:txBody>
      </p:sp>
      <p:sp>
        <p:nvSpPr>
          <p:cNvPr id="2867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8249F2-EB31-4B44-B917-838D7271CF09}" type="slidenum">
              <a:rPr lang="en-CA"/>
              <a:pPr>
                <a:defRPr/>
              </a:pPr>
              <a:t>27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77915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The energy planning challenge</a:t>
            </a:r>
          </a:p>
          <a:p>
            <a:pPr>
              <a:spcBef>
                <a:spcPts val="600"/>
              </a:spcBef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Strategic planning – BC Hydro Long Term Planning</a:t>
            </a:r>
          </a:p>
          <a:p>
            <a:pPr>
              <a:spcBef>
                <a:spcPts val="600"/>
              </a:spcBef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Project level planning – Environmental Assessment</a:t>
            </a:r>
          </a:p>
          <a:p>
            <a:pPr lvl="1">
              <a:spcBef>
                <a:spcPts val="600"/>
              </a:spcBef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Site C Dam case study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Building social acceptance</a:t>
            </a:r>
          </a:p>
          <a:p>
            <a:pPr lvl="2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CA" dirty="0" smtClean="0"/>
              <a:t> </a:t>
            </a:r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 dirty="0" smtClean="0"/>
              <a:t> 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0636D5-2CAA-4757-8097-4970B3DCED8E}" type="slidenum">
              <a:rPr lang="en-CA" smtClean="0"/>
              <a:pPr>
                <a:defRPr/>
              </a:pPr>
              <a:t>28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582187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CA" smtClean="0"/>
              <a:t> 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 dirty="0" smtClean="0"/>
              <a:t> 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0D2121-4CB4-4593-AE76-D6B419BBAAC8}" type="slidenum">
              <a:rPr lang="en-CA" smtClean="0"/>
              <a:pPr>
                <a:defRPr/>
              </a:pPr>
              <a:t>29</a:t>
            </a:fld>
            <a:endParaRPr lang="en-C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76400"/>
            <a:ext cx="8503920" cy="4417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89039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issue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3886200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4400" dirty="0" smtClean="0"/>
              <a:t>How </a:t>
            </a:r>
            <a:r>
              <a:rPr lang="en-US" sz="4400" dirty="0"/>
              <a:t>do you sincerely engage local interests in energy decision-making without </a:t>
            </a:r>
            <a:r>
              <a:rPr lang="en-US" sz="4400" dirty="0" smtClean="0"/>
              <a:t>paralyzing processes to complete projects </a:t>
            </a:r>
            <a:r>
              <a:rPr lang="en-US" sz="4400" dirty="0"/>
              <a:t>in the broader public interest</a:t>
            </a:r>
            <a:r>
              <a:rPr lang="en-US" sz="4400" dirty="0" smtClean="0"/>
              <a:t>?</a:t>
            </a:r>
            <a:endParaRPr lang="en-CA" sz="4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CA" smtClean="0"/>
              <a:t> </a:t>
            </a:r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 smtClean="0"/>
              <a:t> 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0636D5-2CAA-4757-8097-4970B3DCED8E}" type="slidenum">
              <a:rPr lang="en-CA" smtClean="0"/>
              <a:pPr>
                <a:defRPr/>
              </a:pPr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602401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Institutions for renewable energy expansion – criteria </a:t>
            </a:r>
            <a:r>
              <a:rPr lang="en-US" sz="3100" dirty="0" smtClean="0"/>
              <a:t>(Jaccard et al)</a:t>
            </a:r>
            <a:endParaRPr lang="en-US" sz="31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CA" smtClean="0"/>
              <a:t> </a:t>
            </a:r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 dirty="0" smtClean="0"/>
              <a:t> 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0636D5-2CAA-4757-8097-4970B3DCED8E}" type="slidenum">
              <a:rPr lang="en-CA" smtClean="0"/>
              <a:pPr>
                <a:defRPr/>
              </a:pPr>
              <a:t>30</a:t>
            </a:fld>
            <a:endParaRPr lang="en-C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213" y="1690688"/>
            <a:ext cx="8791575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539791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Alternatives, consequences</a:t>
            </a:r>
            <a:br>
              <a:rPr lang="en-US" dirty="0" smtClean="0"/>
            </a:br>
            <a:r>
              <a:rPr lang="en-US" sz="2400" dirty="0" smtClean="0"/>
              <a:t>Jaccard et al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455612" y="1600200"/>
            <a:ext cx="4040188" cy="63976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IRP + project specific assessment/approvals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2198688"/>
          </a:xfrm>
        </p:spPr>
        <p:txBody>
          <a:bodyPr/>
          <a:lstStyle/>
          <a:p>
            <a:r>
              <a:rPr lang="en-US" dirty="0" smtClean="0"/>
              <a:t>risks larger than necessary local environmental effects</a:t>
            </a:r>
          </a:p>
          <a:p>
            <a:r>
              <a:rPr lang="en-US" dirty="0" smtClean="0"/>
              <a:t>Risks less satisfied public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Strategic assessment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1665288"/>
          </a:xfrm>
        </p:spPr>
        <p:txBody>
          <a:bodyPr/>
          <a:lstStyle/>
          <a:p>
            <a:r>
              <a:rPr lang="en-US" dirty="0" smtClean="0"/>
              <a:t>Risks delay in renewable development (and climate change mitigation)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CA" smtClean="0"/>
              <a:t> </a:t>
            </a:r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 dirty="0" smtClean="0"/>
              <a:t> 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0636D5-2CAA-4757-8097-4970B3DCED8E}" type="slidenum">
              <a:rPr lang="en-CA" smtClean="0"/>
              <a:pPr>
                <a:defRPr/>
              </a:pPr>
              <a:t>31</a:t>
            </a:fld>
            <a:endParaRPr lang="en-CA"/>
          </a:p>
        </p:txBody>
      </p:sp>
      <p:sp>
        <p:nvSpPr>
          <p:cNvPr id="10" name="TextBox 9"/>
          <p:cNvSpPr txBox="1"/>
          <p:nvPr/>
        </p:nvSpPr>
        <p:spPr>
          <a:xfrm>
            <a:off x="1143000" y="4800600"/>
            <a:ext cx="670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An important tradeoff that needs to be considered in process design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622880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 Matter of Trust</a:t>
            </a:r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CA" smtClean="0"/>
              <a:t> 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 smtClean="0"/>
              <a:t> 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0D2121-4CB4-4593-AE76-D6B419BBAAC8}" type="slidenum">
              <a:rPr lang="en-CA" smtClean="0"/>
              <a:pPr>
                <a:defRPr/>
              </a:pPr>
              <a:t>32</a:t>
            </a:fld>
            <a:endParaRPr lang="en-CA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1624913"/>
            <a:ext cx="9220200" cy="523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29895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CA" smtClean="0"/>
              <a:t> </a:t>
            </a:r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 smtClean="0"/>
              <a:t>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E10D38-F30B-4FED-9CFD-8C8E90C3393C}" type="slidenum">
              <a:rPr lang="en-CA" smtClean="0"/>
              <a:pPr>
                <a:defRPr/>
              </a:pPr>
              <a:t>33</a:t>
            </a:fld>
            <a:endParaRPr lang="en-CA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319" y="0"/>
            <a:ext cx="5742837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65312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CA" smtClean="0"/>
              <a:t> </a:t>
            </a:r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 smtClean="0"/>
              <a:t>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E10D38-F30B-4FED-9CFD-8C8E90C3393C}" type="slidenum">
              <a:rPr lang="en-CA" smtClean="0"/>
              <a:pPr>
                <a:defRPr/>
              </a:pPr>
              <a:t>34</a:t>
            </a:fld>
            <a:endParaRPr lang="en-CA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322" y="0"/>
            <a:ext cx="7358675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97847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CA" smtClean="0"/>
              <a:t> </a:t>
            </a:r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 smtClean="0"/>
              <a:t> 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0636D5-2CAA-4757-8097-4970B3DCED8E}" type="slidenum">
              <a:rPr lang="en-CA" smtClean="0"/>
              <a:pPr>
                <a:defRPr/>
              </a:pPr>
              <a:t>35</a:t>
            </a:fld>
            <a:endParaRPr lang="en-CA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0"/>
            <a:ext cx="9144000" cy="6807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9560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issue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3124200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en-US" sz="4400" dirty="0" smtClean="0"/>
              <a:t>How </a:t>
            </a:r>
            <a:r>
              <a:rPr lang="en-US" sz="4400" dirty="0"/>
              <a:t>do you sincerely engage local interests in energy decision-making without </a:t>
            </a:r>
            <a:r>
              <a:rPr lang="en-US" sz="4400" dirty="0" smtClean="0"/>
              <a:t>paralyzing processes to complete projects </a:t>
            </a:r>
            <a:r>
              <a:rPr lang="en-US" sz="4400" dirty="0"/>
              <a:t>in the broader public interest</a:t>
            </a:r>
            <a:r>
              <a:rPr lang="en-US" sz="4400" dirty="0" smtClean="0"/>
              <a:t>?</a:t>
            </a:r>
            <a:endParaRPr lang="en-CA" sz="4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CA" smtClean="0"/>
              <a:t> </a:t>
            </a:r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 smtClean="0"/>
              <a:t> 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0636D5-2CAA-4757-8097-4970B3DCED8E}" type="slidenum">
              <a:rPr lang="en-CA" smtClean="0"/>
              <a:pPr>
                <a:defRPr/>
              </a:pPr>
              <a:t>36</a:t>
            </a:fld>
            <a:endParaRPr lang="en-CA"/>
          </a:p>
        </p:txBody>
      </p:sp>
      <p:sp>
        <p:nvSpPr>
          <p:cNvPr id="7" name="TextBox 6"/>
          <p:cNvSpPr txBox="1"/>
          <p:nvPr/>
        </p:nvSpPr>
        <p:spPr>
          <a:xfrm>
            <a:off x="457200" y="4495800"/>
            <a:ext cx="8305800" cy="212365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CA" sz="4400" dirty="0" smtClean="0"/>
              <a:t>Should local communities have a veto over projects in their jurisdiction?</a:t>
            </a:r>
            <a:endParaRPr lang="en-CA" sz="4400" dirty="0"/>
          </a:p>
        </p:txBody>
      </p:sp>
    </p:spTree>
    <p:extLst>
      <p:ext uri="{BB962C8B-B14F-4D97-AF65-F5344CB8AC3E}">
        <p14:creationId xmlns:p14="http://schemas.microsoft.com/office/powerpoint/2010/main" val="311631042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Review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828800"/>
          </a:xfrm>
        </p:spPr>
        <p:txBody>
          <a:bodyPr/>
          <a:lstStyle/>
          <a:p>
            <a:r>
              <a:rPr lang="en-CA" dirty="0" smtClean="0"/>
              <a:t>4 crucial levels of policy and planning</a:t>
            </a:r>
          </a:p>
          <a:p>
            <a:pPr lvl="1"/>
            <a:r>
              <a:rPr lang="en-CA" dirty="0" smtClean="0"/>
              <a:t>Integration among levels critical</a:t>
            </a:r>
          </a:p>
          <a:p>
            <a:r>
              <a:rPr lang="en-CA" dirty="0" smtClean="0"/>
              <a:t>Significant trade-offs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CA" smtClean="0"/>
              <a:t> </a:t>
            </a:r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 smtClean="0"/>
              <a:t> 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0636D5-2CAA-4757-8097-4970B3DCED8E}" type="slidenum">
              <a:rPr lang="en-CA" smtClean="0"/>
              <a:pPr>
                <a:defRPr/>
              </a:pPr>
              <a:t>37</a:t>
            </a:fld>
            <a:endParaRPr lang="en-CA"/>
          </a:p>
        </p:txBody>
      </p:sp>
      <p:sp>
        <p:nvSpPr>
          <p:cNvPr id="11" name="TextBox 10"/>
          <p:cNvSpPr txBox="1"/>
          <p:nvPr/>
        </p:nvSpPr>
        <p:spPr>
          <a:xfrm>
            <a:off x="1066800" y="3544758"/>
            <a:ext cx="2743200" cy="83099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Cost-effectiveness</a:t>
            </a:r>
          </a:p>
          <a:p>
            <a:r>
              <a:rPr lang="en-CA" sz="2400" dirty="0" smtClean="0"/>
              <a:t>timeliness</a:t>
            </a:r>
            <a:endParaRPr lang="en-CA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5105400" y="3367473"/>
            <a:ext cx="2133600" cy="120032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Transparency</a:t>
            </a:r>
          </a:p>
          <a:p>
            <a:r>
              <a:rPr lang="en-CA" sz="2400" dirty="0" smtClean="0"/>
              <a:t>Engagement</a:t>
            </a:r>
          </a:p>
          <a:p>
            <a:r>
              <a:rPr lang="en-CA" sz="2400" dirty="0" smtClean="0"/>
              <a:t>legitimacy</a:t>
            </a:r>
            <a:endParaRPr lang="en-CA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4114800" y="3657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Vs.</a:t>
            </a:r>
            <a:endParaRPr lang="en-CA" dirty="0"/>
          </a:p>
        </p:txBody>
      </p:sp>
      <p:sp>
        <p:nvSpPr>
          <p:cNvPr id="14" name="TextBox 13"/>
          <p:cNvSpPr txBox="1"/>
          <p:nvPr/>
        </p:nvSpPr>
        <p:spPr>
          <a:xfrm>
            <a:off x="685800" y="5181600"/>
            <a:ext cx="7696200" cy="107721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CA" sz="3200" dirty="0" smtClean="0"/>
              <a:t>Social acceptance less likely without significant, sincere investment in process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37926845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March 7: Energy Poverty – The Challenge and Case </a:t>
            </a:r>
            <a:r>
              <a:rPr lang="en-CA" dirty="0" smtClean="0"/>
              <a:t>Studies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endParaRPr lang="en-CA" dirty="0"/>
          </a:p>
          <a:p>
            <a:pPr marL="0" indent="0">
              <a:buNone/>
            </a:pPr>
            <a:r>
              <a:rPr lang="en-CA" dirty="0"/>
              <a:t>Antoine </a:t>
            </a:r>
            <a:r>
              <a:rPr lang="en-CA" dirty="0" err="1"/>
              <a:t>Halff</a:t>
            </a:r>
            <a:r>
              <a:rPr lang="en-CA" dirty="0"/>
              <a:t>, Benjamin K. </a:t>
            </a:r>
            <a:r>
              <a:rPr lang="en-CA" dirty="0" err="1"/>
              <a:t>Sovacool</a:t>
            </a:r>
            <a:r>
              <a:rPr lang="en-CA" dirty="0"/>
              <a:t>, and Jon </a:t>
            </a:r>
            <a:r>
              <a:rPr lang="en-CA" dirty="0" err="1"/>
              <a:t>Rozhon</a:t>
            </a:r>
            <a:r>
              <a:rPr lang="en-CA" dirty="0"/>
              <a:t>, </a:t>
            </a:r>
            <a:r>
              <a:rPr lang="en-CA" i="1" dirty="0"/>
              <a:t>Energy Poverty: Global Challenges and Local Solutions</a:t>
            </a:r>
            <a:r>
              <a:rPr lang="en-CA" dirty="0"/>
              <a:t>, </a:t>
            </a:r>
            <a:r>
              <a:rPr lang="en-CA" dirty="0">
                <a:hlinkClick r:id="rId2"/>
              </a:rPr>
              <a:t>Oxford Scholarship Online</a:t>
            </a:r>
            <a:r>
              <a:rPr lang="en-CA" dirty="0"/>
              <a:t>, Introduction and Chapter 1, and pick one of Chapters 10-14</a:t>
            </a:r>
            <a:r>
              <a:rPr lang="en-CA" dirty="0" smtClean="0"/>
              <a:t>.</a:t>
            </a:r>
          </a:p>
          <a:p>
            <a:pPr marL="0" indent="0">
              <a:buNone/>
            </a:pPr>
            <a:endParaRPr lang="en-CA" sz="2900" dirty="0" smtClean="0"/>
          </a:p>
          <a:p>
            <a:pPr marL="0" indent="0">
              <a:buNone/>
            </a:pPr>
            <a:r>
              <a:rPr lang="en-CA" sz="2900" dirty="0" smtClean="0"/>
              <a:t>10</a:t>
            </a:r>
            <a:r>
              <a:rPr lang="en-CA" sz="2900" dirty="0"/>
              <a:t>. Striving Towards Development: </a:t>
            </a:r>
            <a:r>
              <a:rPr lang="en-CA" sz="2900" b="1" dirty="0">
                <a:solidFill>
                  <a:srgbClr val="C00000"/>
                </a:solidFill>
              </a:rPr>
              <a:t>China's</a:t>
            </a:r>
            <a:r>
              <a:rPr lang="en-CA" sz="2900" dirty="0"/>
              <a:t> Energy Poverty Alleviation Efforts, </a:t>
            </a:r>
            <a:r>
              <a:rPr lang="en-CA" sz="2900" i="1" dirty="0" err="1"/>
              <a:t>Wenke</a:t>
            </a:r>
            <a:r>
              <a:rPr lang="en-CA" sz="2900" i="1" dirty="0"/>
              <a:t> Han, Luo </a:t>
            </a:r>
            <a:r>
              <a:rPr lang="en-CA" sz="2900" i="1" dirty="0" err="1"/>
              <a:t>Zhihong</a:t>
            </a:r>
            <a:r>
              <a:rPr lang="en-CA" sz="2900" i="1" dirty="0"/>
              <a:t>, and </a:t>
            </a:r>
            <a:r>
              <a:rPr lang="en-CA" sz="2900" i="1" dirty="0" err="1"/>
              <a:t>Lijuan</a:t>
            </a:r>
            <a:r>
              <a:rPr lang="en-CA" sz="2900" i="1" dirty="0"/>
              <a:t> </a:t>
            </a:r>
            <a:r>
              <a:rPr lang="en-CA" sz="2900" i="1" dirty="0" smtClean="0"/>
              <a:t>Fan</a:t>
            </a:r>
          </a:p>
          <a:p>
            <a:pPr marL="0" indent="0">
              <a:buNone/>
            </a:pPr>
            <a:r>
              <a:rPr lang="en-CA" sz="2900" dirty="0"/>
              <a:t/>
            </a:r>
            <a:br>
              <a:rPr lang="en-CA" sz="2900" dirty="0"/>
            </a:br>
            <a:r>
              <a:rPr lang="en-CA" sz="2900" dirty="0"/>
              <a:t>11. </a:t>
            </a:r>
            <a:r>
              <a:rPr lang="en-CA" sz="2900" b="1" dirty="0">
                <a:solidFill>
                  <a:srgbClr val="C00000"/>
                </a:solidFill>
              </a:rPr>
              <a:t>Indian</a:t>
            </a:r>
            <a:r>
              <a:rPr lang="en-CA" sz="2900" dirty="0"/>
              <a:t> Approaches to Energy Access, </a:t>
            </a:r>
            <a:r>
              <a:rPr lang="en-CA" sz="2900" i="1" dirty="0" err="1"/>
              <a:t>Debajit</a:t>
            </a:r>
            <a:r>
              <a:rPr lang="en-CA" sz="2900" i="1" dirty="0"/>
              <a:t> </a:t>
            </a:r>
            <a:r>
              <a:rPr lang="en-CA" sz="2900" i="1" dirty="0" err="1"/>
              <a:t>Palit</a:t>
            </a:r>
            <a:r>
              <a:rPr lang="en-CA" sz="2900" i="1" dirty="0"/>
              <a:t>, </a:t>
            </a:r>
            <a:r>
              <a:rPr lang="en-CA" sz="2900" i="1" dirty="0" err="1"/>
              <a:t>Subhes</a:t>
            </a:r>
            <a:r>
              <a:rPr lang="en-CA" sz="2900" i="1" dirty="0"/>
              <a:t> C. Bhattacharyya, and </a:t>
            </a:r>
            <a:r>
              <a:rPr lang="en-CA" sz="2900" i="1" dirty="0" err="1"/>
              <a:t>Akanksha</a:t>
            </a:r>
            <a:r>
              <a:rPr lang="en-CA" sz="2900" i="1" dirty="0"/>
              <a:t> </a:t>
            </a:r>
            <a:r>
              <a:rPr lang="en-CA" sz="2900" i="1" dirty="0" err="1" smtClean="0"/>
              <a:t>Chaurey</a:t>
            </a:r>
            <a:endParaRPr lang="en-CA" sz="2900" i="1" dirty="0" smtClean="0"/>
          </a:p>
          <a:p>
            <a:pPr marL="0" indent="0">
              <a:buNone/>
            </a:pPr>
            <a:r>
              <a:rPr lang="en-CA" sz="2900" dirty="0"/>
              <a:t/>
            </a:r>
            <a:br>
              <a:rPr lang="en-CA" sz="2900" dirty="0"/>
            </a:br>
            <a:r>
              <a:rPr lang="en-CA" sz="2900" dirty="0"/>
              <a:t>12. Modern Energy Services to Low Income Households in </a:t>
            </a:r>
            <a:r>
              <a:rPr lang="en-CA" sz="2900" b="1" dirty="0">
                <a:solidFill>
                  <a:srgbClr val="C00000"/>
                </a:solidFill>
              </a:rPr>
              <a:t>Brazil</a:t>
            </a:r>
            <a:r>
              <a:rPr lang="en-CA" sz="2900" dirty="0"/>
              <a:t>: Lessons Learned and Challenges Ahead, </a:t>
            </a:r>
            <a:r>
              <a:rPr lang="en-CA" sz="2900" i="1" dirty="0"/>
              <a:t>Gilberto De Martino Jannuzzi and Jose </a:t>
            </a:r>
            <a:r>
              <a:rPr lang="en-CA" sz="2900" i="1" dirty="0" err="1" smtClean="0"/>
              <a:t>Goldemberg</a:t>
            </a:r>
            <a:endParaRPr lang="en-CA" sz="2900" i="1" dirty="0" smtClean="0"/>
          </a:p>
          <a:p>
            <a:pPr marL="0" indent="0">
              <a:buNone/>
            </a:pPr>
            <a:r>
              <a:rPr lang="en-CA" sz="2900" dirty="0"/>
              <a:t/>
            </a:r>
            <a:br>
              <a:rPr lang="en-CA" sz="2900" dirty="0"/>
            </a:br>
            <a:r>
              <a:rPr lang="en-CA" sz="2900" dirty="0"/>
              <a:t>13. Energy Poverty in the </a:t>
            </a:r>
            <a:r>
              <a:rPr lang="en-CA" sz="2900" b="1" dirty="0">
                <a:solidFill>
                  <a:srgbClr val="C00000"/>
                </a:solidFill>
              </a:rPr>
              <a:t>Middle East and North Africa</a:t>
            </a:r>
            <a:r>
              <a:rPr lang="en-CA" sz="2900" dirty="0"/>
              <a:t>, </a:t>
            </a:r>
            <a:r>
              <a:rPr lang="en-CA" sz="2900" i="1" dirty="0"/>
              <a:t>Laura </a:t>
            </a:r>
            <a:r>
              <a:rPr lang="en-CA" sz="2900" i="1" dirty="0" smtClean="0"/>
              <a:t>El-</a:t>
            </a:r>
            <a:r>
              <a:rPr lang="en-CA" sz="2900" i="1" dirty="0" err="1" smtClean="0"/>
              <a:t>Katiri</a:t>
            </a:r>
            <a:endParaRPr lang="en-CA" sz="2900" i="1" dirty="0" smtClean="0"/>
          </a:p>
          <a:p>
            <a:pPr marL="0" indent="0">
              <a:buNone/>
            </a:pPr>
            <a:r>
              <a:rPr lang="en-CA" sz="2900" dirty="0"/>
              <a:t/>
            </a:r>
            <a:br>
              <a:rPr lang="en-CA" sz="2900" dirty="0"/>
            </a:br>
            <a:r>
              <a:rPr lang="en-CA" sz="2900" dirty="0"/>
              <a:t>14. Energy Poverty in </a:t>
            </a:r>
            <a:r>
              <a:rPr lang="en-CA" sz="2900" b="1" dirty="0">
                <a:solidFill>
                  <a:srgbClr val="C00000"/>
                </a:solidFill>
              </a:rPr>
              <a:t>Sub-Saharan Africa</a:t>
            </a:r>
            <a:r>
              <a:rPr lang="en-CA" sz="2900" dirty="0"/>
              <a:t>: Poverty Amidst Abundance, </a:t>
            </a:r>
            <a:r>
              <a:rPr lang="en-CA" sz="2900" i="1" dirty="0" err="1"/>
              <a:t>Abeeku</a:t>
            </a:r>
            <a:r>
              <a:rPr lang="en-CA" sz="2900" i="1" dirty="0"/>
              <a:t> Brew-Hammond, </a:t>
            </a:r>
            <a:r>
              <a:rPr lang="en-CA" sz="2900" i="1" dirty="0" err="1"/>
              <a:t>Gifty</a:t>
            </a:r>
            <a:r>
              <a:rPr lang="en-CA" sz="2900" i="1" dirty="0"/>
              <a:t> </a:t>
            </a:r>
            <a:r>
              <a:rPr lang="en-CA" sz="2900" i="1" dirty="0" err="1"/>
              <a:t>Serwaa</a:t>
            </a:r>
            <a:r>
              <a:rPr lang="en-CA" sz="2900" i="1" dirty="0"/>
              <a:t> Mensah, and </a:t>
            </a:r>
            <a:r>
              <a:rPr lang="en-CA" sz="2900" i="1" dirty="0" err="1"/>
              <a:t>Owusu</a:t>
            </a:r>
            <a:r>
              <a:rPr lang="en-CA" sz="2900" i="1" dirty="0"/>
              <a:t> </a:t>
            </a:r>
            <a:r>
              <a:rPr lang="en-CA" sz="2900" i="1" dirty="0" err="1"/>
              <a:t>Amponsah</a:t>
            </a:r>
            <a:endParaRPr lang="en-CA" sz="2900" dirty="0"/>
          </a:p>
          <a:p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CA" smtClean="0"/>
              <a:t> </a:t>
            </a:r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 smtClean="0"/>
              <a:t> 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0636D5-2CAA-4757-8097-4970B3DCED8E}" type="slidenum">
              <a:rPr lang="en-CA" smtClean="0"/>
              <a:pPr>
                <a:defRPr/>
              </a:pPr>
              <a:t>38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3590099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paper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/>
              <a:t>Mini-brief 3: Your minister has been asked to give a presentation to the International Energy Agency, which has just decided to conduct a review of your country’s energy system and policies. You are tasked with providing an overview of existing energy policy in your jurisdiction as it relates to decarbonization (due March 7 at noon).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In 600-800 words, address the following three issues: </a:t>
            </a:r>
          </a:p>
          <a:p>
            <a:pPr marL="0" indent="0">
              <a:buNone/>
            </a:pPr>
            <a:r>
              <a:rPr lang="en-US" dirty="0"/>
              <a:t>1. Does your government have a formal energy policy? If so, briefly describe its most important components. </a:t>
            </a:r>
            <a:r>
              <a:rPr lang="en-US" dirty="0" smtClean="0"/>
              <a:t>You might find it helpful to think it terms of policy objectives, policy instruments, and settings on those instruments.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2. Describe the most important objectives of your jurisdiction’s INDC or NDC under the U.N. Framework Convention on Climate Change (UNFCCC) </a:t>
            </a:r>
          </a:p>
          <a:p>
            <a:pPr marL="0" indent="0">
              <a:buNone/>
            </a:pPr>
            <a:r>
              <a:rPr lang="en-US" dirty="0"/>
              <a:t>3. What laws are most relevant to the decarbonization agenda in your jurisdiction? </a:t>
            </a:r>
            <a:r>
              <a:rPr lang="en-US" dirty="0" smtClean="0"/>
              <a:t>Give specific names and citations.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CA" smtClean="0"/>
              <a:t> </a:t>
            </a:r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 smtClean="0"/>
              <a:t> 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0636D5-2CAA-4757-8097-4970B3DCED8E}" type="slidenum">
              <a:rPr lang="en-CA" smtClean="0"/>
              <a:pPr>
                <a:defRPr/>
              </a:pPr>
              <a:t>39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50770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dirty="0" smtClean="0"/>
              <a:t>The energy planning challenge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Strategic planning – BC Hydro Long Term Planning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Project level planning – Environmental Assessment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Site C Dam case study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Building social acceptance</a:t>
            </a:r>
          </a:p>
          <a:p>
            <a:pPr lvl="2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CA" dirty="0" smtClean="0"/>
              <a:t> </a:t>
            </a:r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 dirty="0" smtClean="0"/>
              <a:t> 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0636D5-2CAA-4757-8097-4970B3DCED8E}" type="slidenum">
              <a:rPr lang="en-CA" smtClean="0"/>
              <a:pPr>
                <a:defRPr/>
              </a:pPr>
              <a:t>4</a:t>
            </a:fld>
            <a:endParaRPr lang="en-CA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CA" smtClean="0"/>
              <a:t> 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 dirty="0" smtClean="0"/>
              <a:t> 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0D2121-4CB4-4593-AE76-D6B419BBAAC8}" type="slidenum">
              <a:rPr lang="en-CA" smtClean="0"/>
              <a:pPr>
                <a:defRPr/>
              </a:pPr>
              <a:t>5</a:t>
            </a:fld>
            <a:endParaRPr lang="en-C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76400"/>
            <a:ext cx="8503920" cy="4417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Energy-related planning processes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Energy and climate policy</a:t>
            </a:r>
          </a:p>
          <a:p>
            <a:r>
              <a:rPr lang="en-US" dirty="0" smtClean="0"/>
              <a:t>Energy system planning</a:t>
            </a:r>
          </a:p>
          <a:p>
            <a:r>
              <a:rPr lang="en-US" dirty="0" smtClean="0"/>
              <a:t>Land use planning</a:t>
            </a:r>
          </a:p>
          <a:p>
            <a:r>
              <a:rPr lang="en-US" dirty="0" smtClean="0"/>
              <a:t>Environmental and strategic assessment</a:t>
            </a:r>
          </a:p>
          <a:p>
            <a:pPr lvl="1"/>
            <a:r>
              <a:rPr lang="en-US" dirty="0" smtClean="0"/>
              <a:t>Project level</a:t>
            </a:r>
          </a:p>
          <a:p>
            <a:pPr lvl="1"/>
            <a:r>
              <a:rPr lang="en-US" dirty="0" smtClean="0"/>
              <a:t>Strategic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CA" smtClean="0"/>
              <a:t> 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 smtClean="0"/>
              <a:t> 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0D2121-4CB4-4593-AE76-D6B419BBAAC8}" type="slidenum">
              <a:rPr lang="en-CA" smtClean="0"/>
              <a:pPr>
                <a:defRPr/>
              </a:pPr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040301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Energy and Climate Policy BC</a:t>
            </a:r>
            <a:endParaRPr lang="en-CA" dirty="0"/>
          </a:p>
        </p:txBody>
      </p:sp>
      <p:sp>
        <p:nvSpPr>
          <p:cNvPr id="11" name="Content Placeholder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Clean Energy Act </a:t>
            </a:r>
            <a:r>
              <a:rPr lang="en-CA" dirty="0" smtClean="0">
                <a:hlinkClick r:id="rId2"/>
              </a:rPr>
              <a:t>Objectives</a:t>
            </a:r>
            <a:endParaRPr lang="en-CA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CA" smtClean="0"/>
              <a:t> </a:t>
            </a:r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 smtClean="0"/>
              <a:t> </a:t>
            </a:r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496C5A-A060-4BE5-98C9-7A540111AB0D}" type="slidenum">
              <a:rPr lang="en-CA" smtClean="0"/>
              <a:pPr>
                <a:defRPr/>
              </a:pPr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371620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Energy system planning - BC Hydro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CA" smtClean="0"/>
              <a:t> </a:t>
            </a:r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 smtClean="0"/>
              <a:t> 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0636D5-2CAA-4757-8097-4970B3DCED8E}" type="slidenum">
              <a:rPr lang="en-CA" smtClean="0"/>
              <a:pPr>
                <a:defRPr/>
              </a:pPr>
              <a:t>8</a:t>
            </a:fld>
            <a:endParaRPr lang="en-CA"/>
          </a:p>
        </p:txBody>
      </p:sp>
      <p:pic>
        <p:nvPicPr>
          <p:cNvPr id="3" name="Picture 2" descr="IRP 201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345481"/>
            <a:ext cx="4368800" cy="551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208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BC Hydro - planning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US" sz="2800" dirty="0" smtClean="0"/>
              <a:t>Integrated electricity planning - the long-term planning of electricity generation, transmission, and demand-side resources to reliably meet forecast requirements.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sz="2800" dirty="0" smtClean="0"/>
          </a:p>
        </p:txBody>
      </p:sp>
      <p:sp>
        <p:nvSpPr>
          <p:cNvPr id="14340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CA" dirty="0" smtClean="0"/>
              <a:t> </a:t>
            </a:r>
          </a:p>
        </p:txBody>
      </p:sp>
      <p:sp>
        <p:nvSpPr>
          <p:cNvPr id="1434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CA" dirty="0" smtClean="0"/>
              <a:t> </a:t>
            </a:r>
          </a:p>
        </p:txBody>
      </p:sp>
      <p:sp>
        <p:nvSpPr>
          <p:cNvPr id="143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D607F14-4A8C-4AE8-B990-7D23ADFFF87C}" type="slidenum">
              <a:rPr lang="en-CA" smtClean="0"/>
              <a:pPr/>
              <a:t>9</a:t>
            </a:fld>
            <a:endParaRPr lang="en-CA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19032</TotalTime>
  <Words>1566</Words>
  <Application>Microsoft Macintosh PowerPoint</Application>
  <PresentationFormat>On-screen Show (4:3)</PresentationFormat>
  <Paragraphs>275</Paragraphs>
  <Slides>39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Energy Planning and Approval Strategies, and the Challenge of Social License </vt:lpstr>
      <vt:lpstr>Next paper</vt:lpstr>
      <vt:lpstr>Today’s issue</vt:lpstr>
      <vt:lpstr>outline</vt:lpstr>
      <vt:lpstr>Overview</vt:lpstr>
      <vt:lpstr>Energy-related planning processes</vt:lpstr>
      <vt:lpstr>Energy and Climate Policy BC</vt:lpstr>
      <vt:lpstr>Energy system planning - BC Hydro </vt:lpstr>
      <vt:lpstr>BC Hydro - planning</vt:lpstr>
      <vt:lpstr>Utility planning</vt:lpstr>
      <vt:lpstr>Who should make long term plans?</vt:lpstr>
      <vt:lpstr>Planning Context, Policy Objectives</vt:lpstr>
      <vt:lpstr>PowerPoint Presentation</vt:lpstr>
      <vt:lpstr>outline</vt:lpstr>
      <vt:lpstr>Environmental Assessment</vt:lpstr>
      <vt:lpstr>Stages in EA</vt:lpstr>
      <vt:lpstr>Scope of issues, Kinder Morgan pipeline expansion  </vt:lpstr>
      <vt:lpstr>Scoping controversy –  Kinder Morgan Pipeline</vt:lpstr>
      <vt:lpstr>Environmental Assessment –  Federal in Canada</vt:lpstr>
      <vt:lpstr>Site C Dam 1100 MW  $9 billion</vt:lpstr>
      <vt:lpstr>PowerPoint Presentation</vt:lpstr>
      <vt:lpstr>PowerPoint Presentation</vt:lpstr>
      <vt:lpstr>Site C     Clean Energy Project</vt:lpstr>
      <vt:lpstr> CEAA approval standards </vt:lpstr>
      <vt:lpstr>PowerPoint Presentation</vt:lpstr>
      <vt:lpstr>PowerPoint Presentation</vt:lpstr>
      <vt:lpstr>Project level EA -conclusion</vt:lpstr>
      <vt:lpstr>outline</vt:lpstr>
      <vt:lpstr>Overview</vt:lpstr>
      <vt:lpstr>Institutions for renewable energy expansion – criteria (Jaccard et al)</vt:lpstr>
      <vt:lpstr>Alternatives, consequences Jaccard et al</vt:lpstr>
      <vt:lpstr>A Matter of Trust</vt:lpstr>
      <vt:lpstr>PowerPoint Presentation</vt:lpstr>
      <vt:lpstr>PowerPoint Presentation</vt:lpstr>
      <vt:lpstr>PowerPoint Presentation</vt:lpstr>
      <vt:lpstr>Today’s issue</vt:lpstr>
      <vt:lpstr>Review</vt:lpstr>
      <vt:lpstr>March 7: Energy Poverty – The Challenge and Case Studies</vt:lpstr>
      <vt:lpstr>Next paper</vt:lpstr>
    </vt:vector>
  </TitlesOfParts>
  <Company>UBC, Faculty of Forestry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Legacies of Trudeau (NEP) and Mulroney (NAFTA)</dc:title>
  <dc:creator>George Hoberg</dc:creator>
  <cp:lastModifiedBy>George Hoberg</cp:lastModifiedBy>
  <cp:revision>456</cp:revision>
  <dcterms:created xsi:type="dcterms:W3CDTF">2008-01-29T02:29:52Z</dcterms:created>
  <dcterms:modified xsi:type="dcterms:W3CDTF">2017-02-28T21:01:41Z</dcterms:modified>
</cp:coreProperties>
</file>