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66" r:id="rId3"/>
    <p:sldId id="267" r:id="rId4"/>
    <p:sldId id="268" r:id="rId5"/>
    <p:sldId id="269" r:id="rId6"/>
    <p:sldId id="270" r:id="rId7"/>
    <p:sldId id="332" r:id="rId8"/>
    <p:sldId id="340" r:id="rId9"/>
    <p:sldId id="333" r:id="rId10"/>
    <p:sldId id="258" r:id="rId11"/>
    <p:sldId id="259" r:id="rId12"/>
    <p:sldId id="334" r:id="rId13"/>
    <p:sldId id="335" r:id="rId14"/>
    <p:sldId id="336" r:id="rId15"/>
    <p:sldId id="261" r:id="rId16"/>
    <p:sldId id="262" r:id="rId17"/>
    <p:sldId id="263" r:id="rId18"/>
    <p:sldId id="272" r:id="rId19"/>
    <p:sldId id="341" r:id="rId20"/>
    <p:sldId id="337" r:id="rId21"/>
    <p:sldId id="308" r:id="rId22"/>
    <p:sldId id="338" r:id="rId23"/>
    <p:sldId id="301" r:id="rId24"/>
    <p:sldId id="302" r:id="rId25"/>
    <p:sldId id="275" r:id="rId26"/>
    <p:sldId id="276" r:id="rId27"/>
    <p:sldId id="339" r:id="rId28"/>
    <p:sldId id="299" r:id="rId29"/>
    <p:sldId id="300" r:id="rId30"/>
    <p:sldId id="303" r:id="rId31"/>
    <p:sldId id="282" r:id="rId32"/>
    <p:sldId id="304" r:id="rId33"/>
    <p:sldId id="312" r:id="rId34"/>
    <p:sldId id="321" r:id="rId35"/>
    <p:sldId id="322" r:id="rId36"/>
    <p:sldId id="323" r:id="rId37"/>
    <p:sldId id="324" r:id="rId38"/>
    <p:sldId id="325" r:id="rId39"/>
    <p:sldId id="271" r:id="rId40"/>
    <p:sldId id="33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94660"/>
  </p:normalViewPr>
  <p:slideViewPr>
    <p:cSldViewPr>
      <p:cViewPr varScale="1">
        <p:scale>
          <a:sx n="88" d="100"/>
          <a:sy n="88" d="100"/>
        </p:scale>
        <p:origin x="-2160" y="-112"/>
      </p:cViewPr>
      <p:guideLst>
        <p:guide orient="horz" pos="2160"/>
        <p:guide pos="2880"/>
      </p:guideLst>
    </p:cSldViewPr>
  </p:slideViewPr>
  <p:notesTextViewPr>
    <p:cViewPr>
      <p:scale>
        <a:sx n="1" d="1"/>
        <a:sy n="1" d="1"/>
      </p:scale>
      <p:origin x="0" y="0"/>
    </p:cViewPr>
  </p:notesTextViewPr>
  <p:sorterViewPr>
    <p:cViewPr>
      <p:scale>
        <a:sx n="66" d="100"/>
        <a:sy n="66" d="100"/>
      </p:scale>
      <p:origin x="0" y="504"/>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80ACC5-E58F-4EA1-A4EB-E77AA1EA600F}" type="doc">
      <dgm:prSet loTypeId="urn:microsoft.com/office/officeart/2008/layout/AlternatingPictureBlocks" loCatId="list" qsTypeId="urn:microsoft.com/office/officeart/2005/8/quickstyle/simple1" qsCatId="simple" csTypeId="urn:microsoft.com/office/officeart/2005/8/colors/accent1_2" csCatId="accent1" phldr="1"/>
      <dgm:spPr/>
      <dgm:t>
        <a:bodyPr/>
        <a:lstStyle/>
        <a:p>
          <a:endParaRPr lang="en-CA"/>
        </a:p>
      </dgm:t>
    </dgm:pt>
    <dgm:pt modelId="{4AE8F6A5-E15F-4863-B124-92C72EF7EC9F}">
      <dgm:prSet phldrT="[Text]"/>
      <dgm:spPr/>
      <dgm:t>
        <a:bodyPr/>
        <a:lstStyle/>
        <a:p>
          <a:r>
            <a:rPr lang="en-US" dirty="0" smtClean="0"/>
            <a:t>Sustainable energy requires that prices reflect their true environmental and social cost</a:t>
          </a:r>
          <a:endParaRPr lang="en-CA" dirty="0"/>
        </a:p>
      </dgm:t>
    </dgm:pt>
    <dgm:pt modelId="{C18F88B6-AF3D-487B-B40B-46490BB47CBF}" type="parTrans" cxnId="{D7579AAE-8589-4219-9B8E-03F24E6FE98C}">
      <dgm:prSet/>
      <dgm:spPr/>
      <dgm:t>
        <a:bodyPr/>
        <a:lstStyle/>
        <a:p>
          <a:endParaRPr lang="en-CA"/>
        </a:p>
      </dgm:t>
    </dgm:pt>
    <dgm:pt modelId="{53453B5A-9F71-454D-85FF-679E8120A108}" type="sibTrans" cxnId="{D7579AAE-8589-4219-9B8E-03F24E6FE98C}">
      <dgm:prSet/>
      <dgm:spPr/>
      <dgm:t>
        <a:bodyPr/>
        <a:lstStyle/>
        <a:p>
          <a:endParaRPr lang="en-CA"/>
        </a:p>
      </dgm:t>
    </dgm:pt>
    <dgm:pt modelId="{30AD9B65-C839-49DD-A005-EE11147B7F4D}">
      <dgm:prSet/>
      <dgm:spPr/>
      <dgm:t>
        <a:bodyPr/>
        <a:lstStyle/>
        <a:p>
          <a:r>
            <a:rPr lang="en-US" smtClean="0"/>
            <a:t>Government action is required to internalize costs</a:t>
          </a:r>
          <a:endParaRPr lang="en-US" dirty="0" smtClean="0"/>
        </a:p>
      </dgm:t>
    </dgm:pt>
    <dgm:pt modelId="{205FD6AA-56B5-417E-84D8-CD2271FB8AE6}" type="parTrans" cxnId="{D9148EAE-4CA3-4D10-8578-9E5EFAE3E4CB}">
      <dgm:prSet/>
      <dgm:spPr/>
      <dgm:t>
        <a:bodyPr/>
        <a:lstStyle/>
        <a:p>
          <a:endParaRPr lang="en-CA"/>
        </a:p>
      </dgm:t>
    </dgm:pt>
    <dgm:pt modelId="{00AE280A-2FC9-471B-9E00-5E97C76601E0}" type="sibTrans" cxnId="{D9148EAE-4CA3-4D10-8578-9E5EFAE3E4CB}">
      <dgm:prSet/>
      <dgm:spPr/>
      <dgm:t>
        <a:bodyPr/>
        <a:lstStyle/>
        <a:p>
          <a:endParaRPr lang="en-CA"/>
        </a:p>
      </dgm:t>
    </dgm:pt>
    <dgm:pt modelId="{A3125B0B-E612-4DF5-A563-ACE3E1F85522}">
      <dgm:prSet/>
      <dgm:spPr/>
      <dgm:t>
        <a:bodyPr/>
        <a:lstStyle/>
        <a:p>
          <a:r>
            <a:rPr lang="en-US" smtClean="0"/>
            <a:t>Policy is made by politicians whose core interest is reelection, which discourages them from imposing costs</a:t>
          </a:r>
          <a:endParaRPr lang="en-US" dirty="0" smtClean="0"/>
        </a:p>
      </dgm:t>
    </dgm:pt>
    <dgm:pt modelId="{6B0FF7A0-3873-440E-AEF7-DBECE8B15D17}" type="parTrans" cxnId="{C26F1800-7327-4B64-8229-20C4E6895F51}">
      <dgm:prSet/>
      <dgm:spPr/>
      <dgm:t>
        <a:bodyPr/>
        <a:lstStyle/>
        <a:p>
          <a:endParaRPr lang="en-CA"/>
        </a:p>
      </dgm:t>
    </dgm:pt>
    <dgm:pt modelId="{F0B1DBB9-AE41-4EFB-95C7-EB54DB67A763}" type="sibTrans" cxnId="{C26F1800-7327-4B64-8229-20C4E6895F51}">
      <dgm:prSet/>
      <dgm:spPr/>
      <dgm:t>
        <a:bodyPr/>
        <a:lstStyle/>
        <a:p>
          <a:endParaRPr lang="en-CA"/>
        </a:p>
      </dgm:t>
    </dgm:pt>
    <dgm:pt modelId="{9D27E44A-CE4E-4FB6-AD0A-377DFD3ED97C}" type="pres">
      <dgm:prSet presAssocID="{2F80ACC5-E58F-4EA1-A4EB-E77AA1EA600F}" presName="linearFlow" presStyleCnt="0">
        <dgm:presLayoutVars>
          <dgm:dir/>
          <dgm:resizeHandles val="exact"/>
        </dgm:presLayoutVars>
      </dgm:prSet>
      <dgm:spPr/>
      <dgm:t>
        <a:bodyPr/>
        <a:lstStyle/>
        <a:p>
          <a:endParaRPr lang="en-CA"/>
        </a:p>
      </dgm:t>
    </dgm:pt>
    <dgm:pt modelId="{AACB0C95-6B22-4EFC-982E-90BC19A1A312}" type="pres">
      <dgm:prSet presAssocID="{4AE8F6A5-E15F-4863-B124-92C72EF7EC9F}" presName="comp" presStyleCnt="0"/>
      <dgm:spPr/>
    </dgm:pt>
    <dgm:pt modelId="{14F9971E-DCFB-4D8B-93EC-A4D3DC3F759B}" type="pres">
      <dgm:prSet presAssocID="{4AE8F6A5-E15F-4863-B124-92C72EF7EC9F}" presName="rect2" presStyleLbl="node1" presStyleIdx="0" presStyleCnt="3">
        <dgm:presLayoutVars>
          <dgm:bulletEnabled val="1"/>
        </dgm:presLayoutVars>
      </dgm:prSet>
      <dgm:spPr/>
      <dgm:t>
        <a:bodyPr/>
        <a:lstStyle/>
        <a:p>
          <a:endParaRPr lang="en-CA"/>
        </a:p>
      </dgm:t>
    </dgm:pt>
    <dgm:pt modelId="{12BAA77B-E4CB-4AB8-B1AC-51233EF4AEE3}" type="pres">
      <dgm:prSet presAssocID="{4AE8F6A5-E15F-4863-B124-92C72EF7EC9F}" presName="rect1" presStyleLbl="lnNode1" presStyleIdx="0" presStyleCnt="3"/>
      <dgm:spPr>
        <a:blipFill rotWithShape="1">
          <a:blip xmlns:r="http://schemas.openxmlformats.org/officeDocument/2006/relationships" r:embed="rId1"/>
          <a:stretch>
            <a:fillRect/>
          </a:stretch>
        </a:blipFill>
      </dgm:spPr>
    </dgm:pt>
    <dgm:pt modelId="{04E5FD5D-727D-4454-91C7-198F5BF00DB9}" type="pres">
      <dgm:prSet presAssocID="{53453B5A-9F71-454D-85FF-679E8120A108}" presName="sibTrans" presStyleCnt="0"/>
      <dgm:spPr/>
    </dgm:pt>
    <dgm:pt modelId="{CEDE6E47-9489-4435-95BD-08564189D394}" type="pres">
      <dgm:prSet presAssocID="{30AD9B65-C839-49DD-A005-EE11147B7F4D}" presName="comp" presStyleCnt="0"/>
      <dgm:spPr/>
    </dgm:pt>
    <dgm:pt modelId="{10EAD161-1540-4DBD-9B68-57004D47405D}" type="pres">
      <dgm:prSet presAssocID="{30AD9B65-C839-49DD-A005-EE11147B7F4D}" presName="rect2" presStyleLbl="node1" presStyleIdx="1" presStyleCnt="3">
        <dgm:presLayoutVars>
          <dgm:bulletEnabled val="1"/>
        </dgm:presLayoutVars>
      </dgm:prSet>
      <dgm:spPr/>
      <dgm:t>
        <a:bodyPr/>
        <a:lstStyle/>
        <a:p>
          <a:endParaRPr lang="en-CA"/>
        </a:p>
      </dgm:t>
    </dgm:pt>
    <dgm:pt modelId="{50DB05A2-2F4A-4295-B4C3-D15B0BEDD400}" type="pres">
      <dgm:prSet presAssocID="{30AD9B65-C839-49DD-A005-EE11147B7F4D}" presName="rect1" presStyleLbl="lnNode1" presStyleIdx="1" presStyleCnt="3"/>
      <dgm:spPr>
        <a:blipFill rotWithShape="1">
          <a:blip xmlns:r="http://schemas.openxmlformats.org/officeDocument/2006/relationships" r:embed="rId2"/>
          <a:stretch>
            <a:fillRect/>
          </a:stretch>
        </a:blipFill>
      </dgm:spPr>
    </dgm:pt>
    <dgm:pt modelId="{97A6CABE-4C61-4D4A-99D1-722B0F05203C}" type="pres">
      <dgm:prSet presAssocID="{00AE280A-2FC9-471B-9E00-5E97C76601E0}" presName="sibTrans" presStyleCnt="0"/>
      <dgm:spPr/>
    </dgm:pt>
    <dgm:pt modelId="{25AB1709-D5EB-4F5C-AD99-955BA54D1709}" type="pres">
      <dgm:prSet presAssocID="{A3125B0B-E612-4DF5-A563-ACE3E1F85522}" presName="comp" presStyleCnt="0"/>
      <dgm:spPr/>
    </dgm:pt>
    <dgm:pt modelId="{689BA0D5-CA02-40D8-9A5C-4325CB4EDA84}" type="pres">
      <dgm:prSet presAssocID="{A3125B0B-E612-4DF5-A563-ACE3E1F85522}" presName="rect2" presStyleLbl="node1" presStyleIdx="2" presStyleCnt="3">
        <dgm:presLayoutVars>
          <dgm:bulletEnabled val="1"/>
        </dgm:presLayoutVars>
      </dgm:prSet>
      <dgm:spPr/>
      <dgm:t>
        <a:bodyPr/>
        <a:lstStyle/>
        <a:p>
          <a:endParaRPr lang="en-CA"/>
        </a:p>
      </dgm:t>
    </dgm:pt>
    <dgm:pt modelId="{F2C11FBD-8C37-4844-B747-E931F7EE8677}" type="pres">
      <dgm:prSet presAssocID="{A3125B0B-E612-4DF5-A563-ACE3E1F85522}" presName="rect1" presStyleLbl="lnNode1" presStyleIdx="2" presStyleCnt="3"/>
      <dgm:spPr>
        <a:blipFill rotWithShape="1">
          <a:blip xmlns:r="http://schemas.openxmlformats.org/officeDocument/2006/relationships" r:embed="rId3"/>
          <a:stretch>
            <a:fillRect/>
          </a:stretch>
        </a:blipFill>
      </dgm:spPr>
    </dgm:pt>
  </dgm:ptLst>
  <dgm:cxnLst>
    <dgm:cxn modelId="{3896C096-D4ED-4E40-8447-822EE81FEAA7}" type="presOf" srcId="{30AD9B65-C839-49DD-A005-EE11147B7F4D}" destId="{10EAD161-1540-4DBD-9B68-57004D47405D}" srcOrd="0" destOrd="0" presId="urn:microsoft.com/office/officeart/2008/layout/AlternatingPictureBlocks"/>
    <dgm:cxn modelId="{61BB959E-049A-42F8-BA80-C79530921047}" type="presOf" srcId="{A3125B0B-E612-4DF5-A563-ACE3E1F85522}" destId="{689BA0D5-CA02-40D8-9A5C-4325CB4EDA84}" srcOrd="0" destOrd="0" presId="urn:microsoft.com/office/officeart/2008/layout/AlternatingPictureBlocks"/>
    <dgm:cxn modelId="{C26F1800-7327-4B64-8229-20C4E6895F51}" srcId="{2F80ACC5-E58F-4EA1-A4EB-E77AA1EA600F}" destId="{A3125B0B-E612-4DF5-A563-ACE3E1F85522}" srcOrd="2" destOrd="0" parTransId="{6B0FF7A0-3873-440E-AEF7-DBECE8B15D17}" sibTransId="{F0B1DBB9-AE41-4EFB-95C7-EB54DB67A763}"/>
    <dgm:cxn modelId="{C35C3C91-2543-4EC4-BB4D-934219457D2A}" type="presOf" srcId="{2F80ACC5-E58F-4EA1-A4EB-E77AA1EA600F}" destId="{9D27E44A-CE4E-4FB6-AD0A-377DFD3ED97C}" srcOrd="0" destOrd="0" presId="urn:microsoft.com/office/officeart/2008/layout/AlternatingPictureBlocks"/>
    <dgm:cxn modelId="{D9148EAE-4CA3-4D10-8578-9E5EFAE3E4CB}" srcId="{2F80ACC5-E58F-4EA1-A4EB-E77AA1EA600F}" destId="{30AD9B65-C839-49DD-A005-EE11147B7F4D}" srcOrd="1" destOrd="0" parTransId="{205FD6AA-56B5-417E-84D8-CD2271FB8AE6}" sibTransId="{00AE280A-2FC9-471B-9E00-5E97C76601E0}"/>
    <dgm:cxn modelId="{D7579AAE-8589-4219-9B8E-03F24E6FE98C}" srcId="{2F80ACC5-E58F-4EA1-A4EB-E77AA1EA600F}" destId="{4AE8F6A5-E15F-4863-B124-92C72EF7EC9F}" srcOrd="0" destOrd="0" parTransId="{C18F88B6-AF3D-487B-B40B-46490BB47CBF}" sibTransId="{53453B5A-9F71-454D-85FF-679E8120A108}"/>
    <dgm:cxn modelId="{FA9A8E77-80F5-415C-B5DD-F515C0242D77}" type="presOf" srcId="{4AE8F6A5-E15F-4863-B124-92C72EF7EC9F}" destId="{14F9971E-DCFB-4D8B-93EC-A4D3DC3F759B}" srcOrd="0" destOrd="0" presId="urn:microsoft.com/office/officeart/2008/layout/AlternatingPictureBlocks"/>
    <dgm:cxn modelId="{B6D47D2D-4CC2-4F55-AB21-560331336718}" type="presParOf" srcId="{9D27E44A-CE4E-4FB6-AD0A-377DFD3ED97C}" destId="{AACB0C95-6B22-4EFC-982E-90BC19A1A312}" srcOrd="0" destOrd="0" presId="urn:microsoft.com/office/officeart/2008/layout/AlternatingPictureBlocks"/>
    <dgm:cxn modelId="{C8C265A8-7465-479C-949D-A1E38DEC0FBE}" type="presParOf" srcId="{AACB0C95-6B22-4EFC-982E-90BC19A1A312}" destId="{14F9971E-DCFB-4D8B-93EC-A4D3DC3F759B}" srcOrd="0" destOrd="0" presId="urn:microsoft.com/office/officeart/2008/layout/AlternatingPictureBlocks"/>
    <dgm:cxn modelId="{7D1C49EF-4C7A-4D8F-BE54-E4711BF05045}" type="presParOf" srcId="{AACB0C95-6B22-4EFC-982E-90BC19A1A312}" destId="{12BAA77B-E4CB-4AB8-B1AC-51233EF4AEE3}" srcOrd="1" destOrd="0" presId="urn:microsoft.com/office/officeart/2008/layout/AlternatingPictureBlocks"/>
    <dgm:cxn modelId="{FA81C53A-8350-4423-AFC4-0944178057D1}" type="presParOf" srcId="{9D27E44A-CE4E-4FB6-AD0A-377DFD3ED97C}" destId="{04E5FD5D-727D-4454-91C7-198F5BF00DB9}" srcOrd="1" destOrd="0" presId="urn:microsoft.com/office/officeart/2008/layout/AlternatingPictureBlocks"/>
    <dgm:cxn modelId="{14A194F6-92A4-48F9-A283-A5028ED7AB8F}" type="presParOf" srcId="{9D27E44A-CE4E-4FB6-AD0A-377DFD3ED97C}" destId="{CEDE6E47-9489-4435-95BD-08564189D394}" srcOrd="2" destOrd="0" presId="urn:microsoft.com/office/officeart/2008/layout/AlternatingPictureBlocks"/>
    <dgm:cxn modelId="{736D0909-A3AA-496B-99AB-02C286753C22}" type="presParOf" srcId="{CEDE6E47-9489-4435-95BD-08564189D394}" destId="{10EAD161-1540-4DBD-9B68-57004D47405D}" srcOrd="0" destOrd="0" presId="urn:microsoft.com/office/officeart/2008/layout/AlternatingPictureBlocks"/>
    <dgm:cxn modelId="{07A266CB-F93F-4492-BC3B-4CC6AC42E352}" type="presParOf" srcId="{CEDE6E47-9489-4435-95BD-08564189D394}" destId="{50DB05A2-2F4A-4295-B4C3-D15B0BEDD400}" srcOrd="1" destOrd="0" presId="urn:microsoft.com/office/officeart/2008/layout/AlternatingPictureBlocks"/>
    <dgm:cxn modelId="{7779F323-55AE-4B87-A81C-7842A566D8A2}" type="presParOf" srcId="{9D27E44A-CE4E-4FB6-AD0A-377DFD3ED97C}" destId="{97A6CABE-4C61-4D4A-99D1-722B0F05203C}" srcOrd="3" destOrd="0" presId="urn:microsoft.com/office/officeart/2008/layout/AlternatingPictureBlocks"/>
    <dgm:cxn modelId="{410D5EB1-F668-46AA-8A0C-F2EA842CD09E}" type="presParOf" srcId="{9D27E44A-CE4E-4FB6-AD0A-377DFD3ED97C}" destId="{25AB1709-D5EB-4F5C-AD99-955BA54D1709}" srcOrd="4" destOrd="0" presId="urn:microsoft.com/office/officeart/2008/layout/AlternatingPictureBlocks"/>
    <dgm:cxn modelId="{08DB2F3E-3FA8-40BB-90A3-00ECC9590248}" type="presParOf" srcId="{25AB1709-D5EB-4F5C-AD99-955BA54D1709}" destId="{689BA0D5-CA02-40D8-9A5C-4325CB4EDA84}" srcOrd="0" destOrd="0" presId="urn:microsoft.com/office/officeart/2008/layout/AlternatingPictureBlocks"/>
    <dgm:cxn modelId="{A56E0953-5242-43AC-96C0-DA45EF57D0FB}" type="presParOf" srcId="{25AB1709-D5EB-4F5C-AD99-955BA54D1709}" destId="{F2C11FBD-8C37-4844-B747-E931F7EE8677}"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81A9C1-D13B-4E01-8A0C-758C2682993B}"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CA"/>
        </a:p>
      </dgm:t>
    </dgm:pt>
    <dgm:pt modelId="{94F7B496-A41C-42B4-949E-B7CDE21E1C53}">
      <dgm:prSet phldrT="[Text]"/>
      <dgm:spPr/>
      <dgm:t>
        <a:bodyPr/>
        <a:lstStyle/>
        <a:p>
          <a:r>
            <a:rPr lang="en-US" dirty="0" smtClean="0"/>
            <a:t>the incentives of politicians to avoid imposing costs </a:t>
          </a:r>
          <a:endParaRPr lang="en-CA" dirty="0"/>
        </a:p>
      </dgm:t>
    </dgm:pt>
    <dgm:pt modelId="{FC47585B-5507-43CE-BCCD-F3A7D6B3EA5D}" type="parTrans" cxnId="{F4217432-E93B-4EE7-A503-C06B378C7C2A}">
      <dgm:prSet/>
      <dgm:spPr/>
      <dgm:t>
        <a:bodyPr/>
        <a:lstStyle/>
        <a:p>
          <a:endParaRPr lang="en-CA"/>
        </a:p>
      </dgm:t>
    </dgm:pt>
    <dgm:pt modelId="{AD927FB6-C428-4705-82A6-C251F6711614}" type="sibTrans" cxnId="{F4217432-E93B-4EE7-A503-C06B378C7C2A}">
      <dgm:prSet/>
      <dgm:spPr/>
      <dgm:t>
        <a:bodyPr/>
        <a:lstStyle/>
        <a:p>
          <a:endParaRPr lang="en-CA"/>
        </a:p>
      </dgm:t>
    </dgm:pt>
    <dgm:pt modelId="{FA6D1BB5-D759-4FE5-86A4-8F9DDF8A50C1}">
      <dgm:prSet phldrT="[Text]"/>
      <dgm:spPr/>
      <dgm:t>
        <a:bodyPr/>
        <a:lstStyle/>
        <a:p>
          <a:r>
            <a:rPr lang="en-US" dirty="0" smtClean="0"/>
            <a:t>the need to use government action to increase prices</a:t>
          </a:r>
          <a:endParaRPr lang="en-CA" dirty="0"/>
        </a:p>
      </dgm:t>
    </dgm:pt>
    <dgm:pt modelId="{7D2F400A-57A4-4CA3-98EB-E960B864B166}" type="parTrans" cxnId="{40F77594-3022-493B-B611-C5CD644A0AEA}">
      <dgm:prSet/>
      <dgm:spPr/>
      <dgm:t>
        <a:bodyPr/>
        <a:lstStyle/>
        <a:p>
          <a:endParaRPr lang="en-CA"/>
        </a:p>
      </dgm:t>
    </dgm:pt>
    <dgm:pt modelId="{0D96B9EE-C9C1-4EAC-9ACA-FB5B803AD5E3}" type="sibTrans" cxnId="{40F77594-3022-493B-B611-C5CD644A0AEA}">
      <dgm:prSet/>
      <dgm:spPr/>
      <dgm:t>
        <a:bodyPr/>
        <a:lstStyle/>
        <a:p>
          <a:endParaRPr lang="en-CA"/>
        </a:p>
      </dgm:t>
    </dgm:pt>
    <dgm:pt modelId="{40988577-36D2-436C-8D50-7ECA4A42906A}" type="pres">
      <dgm:prSet presAssocID="{9D81A9C1-D13B-4E01-8A0C-758C2682993B}" presName="cycle" presStyleCnt="0">
        <dgm:presLayoutVars>
          <dgm:dir/>
          <dgm:resizeHandles val="exact"/>
        </dgm:presLayoutVars>
      </dgm:prSet>
      <dgm:spPr/>
      <dgm:t>
        <a:bodyPr/>
        <a:lstStyle/>
        <a:p>
          <a:endParaRPr lang="en-CA"/>
        </a:p>
      </dgm:t>
    </dgm:pt>
    <dgm:pt modelId="{87B3E2A3-4D1F-4808-AA6A-BEA18C29BCEB}" type="pres">
      <dgm:prSet presAssocID="{94F7B496-A41C-42B4-949E-B7CDE21E1C53}" presName="arrow" presStyleLbl="node1" presStyleIdx="0" presStyleCnt="2">
        <dgm:presLayoutVars>
          <dgm:bulletEnabled val="1"/>
        </dgm:presLayoutVars>
      </dgm:prSet>
      <dgm:spPr/>
      <dgm:t>
        <a:bodyPr/>
        <a:lstStyle/>
        <a:p>
          <a:endParaRPr lang="en-CA"/>
        </a:p>
      </dgm:t>
    </dgm:pt>
    <dgm:pt modelId="{871E4974-18DD-4C69-B544-90C0BA43BA76}" type="pres">
      <dgm:prSet presAssocID="{FA6D1BB5-D759-4FE5-86A4-8F9DDF8A50C1}" presName="arrow" presStyleLbl="node1" presStyleIdx="1" presStyleCnt="2">
        <dgm:presLayoutVars>
          <dgm:bulletEnabled val="1"/>
        </dgm:presLayoutVars>
      </dgm:prSet>
      <dgm:spPr/>
      <dgm:t>
        <a:bodyPr/>
        <a:lstStyle/>
        <a:p>
          <a:endParaRPr lang="en-CA"/>
        </a:p>
      </dgm:t>
    </dgm:pt>
  </dgm:ptLst>
  <dgm:cxnLst>
    <dgm:cxn modelId="{2026F172-5201-4C08-88BB-202C6876CC60}" type="presOf" srcId="{9D81A9C1-D13B-4E01-8A0C-758C2682993B}" destId="{40988577-36D2-436C-8D50-7ECA4A42906A}" srcOrd="0" destOrd="0" presId="urn:microsoft.com/office/officeart/2005/8/layout/arrow1"/>
    <dgm:cxn modelId="{9475350C-2BA0-4B48-A567-CDDC491E991B}" type="presOf" srcId="{94F7B496-A41C-42B4-949E-B7CDE21E1C53}" destId="{87B3E2A3-4D1F-4808-AA6A-BEA18C29BCEB}" srcOrd="0" destOrd="0" presId="urn:microsoft.com/office/officeart/2005/8/layout/arrow1"/>
    <dgm:cxn modelId="{F4217432-E93B-4EE7-A503-C06B378C7C2A}" srcId="{9D81A9C1-D13B-4E01-8A0C-758C2682993B}" destId="{94F7B496-A41C-42B4-949E-B7CDE21E1C53}" srcOrd="0" destOrd="0" parTransId="{FC47585B-5507-43CE-BCCD-F3A7D6B3EA5D}" sibTransId="{AD927FB6-C428-4705-82A6-C251F6711614}"/>
    <dgm:cxn modelId="{40F77594-3022-493B-B611-C5CD644A0AEA}" srcId="{9D81A9C1-D13B-4E01-8A0C-758C2682993B}" destId="{FA6D1BB5-D759-4FE5-86A4-8F9DDF8A50C1}" srcOrd="1" destOrd="0" parTransId="{7D2F400A-57A4-4CA3-98EB-E960B864B166}" sibTransId="{0D96B9EE-C9C1-4EAC-9ACA-FB5B803AD5E3}"/>
    <dgm:cxn modelId="{C3C9BBC9-8527-4CDE-97AF-49EA88489C5C}" type="presOf" srcId="{FA6D1BB5-D759-4FE5-86A4-8F9DDF8A50C1}" destId="{871E4974-18DD-4C69-B544-90C0BA43BA76}" srcOrd="0" destOrd="0" presId="urn:microsoft.com/office/officeart/2005/8/layout/arrow1"/>
    <dgm:cxn modelId="{E8FF3246-F9A8-4183-8751-D45261F1DFF8}" type="presParOf" srcId="{40988577-36D2-436C-8D50-7ECA4A42906A}" destId="{87B3E2A3-4D1F-4808-AA6A-BEA18C29BCEB}" srcOrd="0" destOrd="0" presId="urn:microsoft.com/office/officeart/2005/8/layout/arrow1"/>
    <dgm:cxn modelId="{8288F1C2-11D9-47BF-94E2-CD05374436B6}" type="presParOf" srcId="{40988577-36D2-436C-8D50-7ECA4A42906A}" destId="{871E4974-18DD-4C69-B544-90C0BA43BA76}"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9971E-DCFB-4D8B-93EC-A4D3DC3F759B}">
      <dsp:nvSpPr>
        <dsp:cNvPr id="0" name=""/>
        <dsp:cNvSpPr/>
      </dsp:nvSpPr>
      <dsp:spPr>
        <a:xfrm>
          <a:off x="3352436" y="352"/>
          <a:ext cx="3004607" cy="13589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Sustainable energy requires that prices reflect their true environmental and social cost</a:t>
          </a:r>
          <a:endParaRPr lang="en-CA" sz="1800" kern="1200" dirty="0"/>
        </a:p>
      </dsp:txBody>
      <dsp:txXfrm>
        <a:off x="3352436" y="352"/>
        <a:ext cx="3004607" cy="1358936"/>
      </dsp:txXfrm>
    </dsp:sp>
    <dsp:sp modelId="{12BAA77B-E4CB-4AB8-B1AC-51233EF4AEE3}">
      <dsp:nvSpPr>
        <dsp:cNvPr id="0" name=""/>
        <dsp:cNvSpPr/>
      </dsp:nvSpPr>
      <dsp:spPr>
        <a:xfrm>
          <a:off x="1872555" y="352"/>
          <a:ext cx="1345346" cy="1358936"/>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EAD161-1540-4DBD-9B68-57004D47405D}">
      <dsp:nvSpPr>
        <dsp:cNvPr id="0" name=""/>
        <dsp:cNvSpPr/>
      </dsp:nvSpPr>
      <dsp:spPr>
        <a:xfrm>
          <a:off x="1872555" y="1583513"/>
          <a:ext cx="3004607" cy="13589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Government action is required to internalize costs</a:t>
          </a:r>
          <a:endParaRPr lang="en-US" sz="1800" kern="1200" dirty="0" smtClean="0"/>
        </a:p>
      </dsp:txBody>
      <dsp:txXfrm>
        <a:off x="1872555" y="1583513"/>
        <a:ext cx="3004607" cy="1358936"/>
      </dsp:txXfrm>
    </dsp:sp>
    <dsp:sp modelId="{50DB05A2-2F4A-4295-B4C3-D15B0BEDD400}">
      <dsp:nvSpPr>
        <dsp:cNvPr id="0" name=""/>
        <dsp:cNvSpPr/>
      </dsp:nvSpPr>
      <dsp:spPr>
        <a:xfrm>
          <a:off x="5011697" y="1583513"/>
          <a:ext cx="1345346" cy="1358936"/>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9BA0D5-CA02-40D8-9A5C-4325CB4EDA84}">
      <dsp:nvSpPr>
        <dsp:cNvPr id="0" name=""/>
        <dsp:cNvSpPr/>
      </dsp:nvSpPr>
      <dsp:spPr>
        <a:xfrm>
          <a:off x="3352436" y="3166673"/>
          <a:ext cx="3004607" cy="13589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Policy is made by politicians whose core interest is reelection, which discourages them from imposing costs</a:t>
          </a:r>
          <a:endParaRPr lang="en-US" sz="1800" kern="1200" dirty="0" smtClean="0"/>
        </a:p>
      </dsp:txBody>
      <dsp:txXfrm>
        <a:off x="3352436" y="3166673"/>
        <a:ext cx="3004607" cy="1358936"/>
      </dsp:txXfrm>
    </dsp:sp>
    <dsp:sp modelId="{F2C11FBD-8C37-4844-B747-E931F7EE8677}">
      <dsp:nvSpPr>
        <dsp:cNvPr id="0" name=""/>
        <dsp:cNvSpPr/>
      </dsp:nvSpPr>
      <dsp:spPr>
        <a:xfrm>
          <a:off x="1872555" y="3166673"/>
          <a:ext cx="1345346" cy="1358936"/>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3E2A3-4D1F-4808-AA6A-BEA18C29BCEB}">
      <dsp:nvSpPr>
        <dsp:cNvPr id="0" name=""/>
        <dsp:cNvSpPr/>
      </dsp:nvSpPr>
      <dsp:spPr>
        <a:xfrm rot="16200000">
          <a:off x="342" y="304031"/>
          <a:ext cx="3917900" cy="3917900"/>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the incentives of politicians to avoid imposing costs </a:t>
          </a:r>
          <a:endParaRPr lang="en-CA" sz="2800" kern="1200" dirty="0"/>
        </a:p>
      </dsp:txBody>
      <dsp:txXfrm rot="5400000">
        <a:off x="685976" y="1283506"/>
        <a:ext cx="3232267" cy="1958950"/>
      </dsp:txXfrm>
    </dsp:sp>
    <dsp:sp modelId="{871E4974-18DD-4C69-B544-90C0BA43BA76}">
      <dsp:nvSpPr>
        <dsp:cNvPr id="0" name=""/>
        <dsp:cNvSpPr/>
      </dsp:nvSpPr>
      <dsp:spPr>
        <a:xfrm rot="5400000">
          <a:off x="4311357" y="304031"/>
          <a:ext cx="3917900" cy="3917900"/>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the need to use government action to increase prices</a:t>
          </a:r>
          <a:endParaRPr lang="en-CA" sz="2800" kern="1200" dirty="0"/>
        </a:p>
      </dsp:txBody>
      <dsp:txXfrm rot="-5400000">
        <a:off x="4311358" y="1283506"/>
        <a:ext cx="3232267" cy="195895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F2C088-5A74-4AF1-9AEF-C0FC183968F3}" type="datetimeFigureOut">
              <a:rPr lang="en-CA" smtClean="0"/>
              <a:t>17-04-04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511A33-3D66-49EB-8EF0-5671B19B60B8}" type="slidenum">
              <a:rPr lang="en-CA" smtClean="0"/>
              <a:t>‹#›</a:t>
            </a:fld>
            <a:endParaRPr lang="en-CA"/>
          </a:p>
        </p:txBody>
      </p:sp>
    </p:spTree>
    <p:extLst>
      <p:ext uri="{BB962C8B-B14F-4D97-AF65-F5344CB8AC3E}">
        <p14:creationId xmlns:p14="http://schemas.microsoft.com/office/powerpoint/2010/main" val="3775784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 Id="rId3" Type="http://schemas.openxmlformats.org/officeDocument/2006/relationships/hyperlink" Target="http://climatecongress.ku.dk/presentations/congresspresentations/"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 Id="rId3" Type="http://schemas.openxmlformats.org/officeDocument/2006/relationships/hyperlink" Target="http://www.britannica.com/bps/media-view/129353/1/0/0"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 Id="rId3" Type="http://schemas.openxmlformats.org/officeDocument/2006/relationships/hyperlink" Target="http://upload.wikimedia.org/wikipedia/commons/f/f3/Tahrir_Square_on_February11.pn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6146" name="Text Box 2"/>
          <p:cNvSpPr txBox="1">
            <a:spLocks noGrp="1" noChangeArrowheads="1"/>
          </p:cNvSpPr>
          <p:nvPr>
            <p:ph type="body"/>
          </p:nvPr>
        </p:nvSpPr>
        <p:spPr bwMode="auto">
          <a:xfrm>
            <a:off x="1046350" y="4352637"/>
            <a:ext cx="4770904" cy="34997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A global carbon law and roadmap to make Paris goals a reality (</a:t>
            </a:r>
            <a:r>
              <a:rPr lang="en-GB" sz="1300" b="1">
                <a:latin typeface="Arial" charset="0"/>
                <a:cs typeface="msgothic" charset="0"/>
              </a:rPr>
              <a:t>Top</a:t>
            </a:r>
            <a:r>
              <a:rPr lang="en-GB">
                <a:latin typeface="Arial" charset="0"/>
                <a:cs typeface="msgothic" charset="0"/>
              </a:rPr>
              <a:t>) A deep decarbonization scenario scientifically consistent with the Paris Agreement (</a:t>
            </a:r>
            <a:r>
              <a:rPr lang="en-GB" i="1">
                <a:latin typeface="Arial" charset="0"/>
                <a:cs typeface="msgothic" charset="0"/>
              </a:rPr>
              <a:t>3</a:t>
            </a:r>
            <a:r>
              <a:rPr lang="en-GB">
                <a:latin typeface="Arial" charset="0"/>
                <a:cs typeface="msgothic" charset="0"/>
              </a:rPr>
              <a:t>) and its associated carbon fluxes as computed with a simple carbon cycle and climate model (</a:t>
            </a:r>
            <a:r>
              <a:rPr lang="en-GB" i="1">
                <a:latin typeface="Arial" charset="0"/>
                <a:cs typeface="msgothic" charset="0"/>
              </a:rPr>
              <a:t>13</a:t>
            </a:r>
            <a:r>
              <a:rPr lang="en-GB">
                <a:latin typeface="Arial" charset="0"/>
                <a:cs typeface="msgothic" charset="0"/>
              </a:rPr>
              <a:t>). The </a:t>
            </a:r>
            <a:r>
              <a:rPr lang="en-GB" altLang="en-GB">
                <a:latin typeface="Arial" charset="0"/>
                <a:cs typeface="msgothic" charset="0"/>
              </a:rPr>
              <a:t>“</a:t>
            </a:r>
            <a:r>
              <a:rPr lang="en-GB">
                <a:latin typeface="Arial" charset="0"/>
                <a:cs typeface="msgothic" charset="0"/>
              </a:rPr>
              <a:t>carbon law</a:t>
            </a:r>
            <a:r>
              <a:rPr lang="en-GB" altLang="en-GB">
                <a:latin typeface="Arial" charset="0"/>
                <a:cs typeface="msgothic" charset="0"/>
              </a:rPr>
              <a:t>”</a:t>
            </a:r>
            <a:r>
              <a:rPr lang="en-GB">
                <a:latin typeface="Arial" charset="0"/>
                <a:cs typeface="msgothic" charset="0"/>
              </a:rPr>
              <a:t> scenario of halving emissions every decade is marginally more ambitious than the scenario presented. Meeting the Paris Agreement goals will require bending the global curve of CO</a:t>
            </a:r>
            <a:r>
              <a:rPr lang="en-GB" baseline="-33000">
                <a:latin typeface="Arial" charset="0"/>
                <a:cs typeface="msgothic" charset="0"/>
              </a:rPr>
              <a:t>2</a:t>
            </a:r>
            <a:r>
              <a:rPr lang="en-GB">
                <a:latin typeface="Arial" charset="0"/>
                <a:cs typeface="msgothic" charset="0"/>
              </a:rPr>
              <a:t> emissions by 2020 and reaching net-zero emissions by 2050. It furthermore depends on rising anthropogenic carbon sinks, from bioenergy carbon capture and storage (BECCS) engineering (yellow) and land use (orange), as well as sustained natural sinks, to stabilize global temperatures. This scenario is broadly consistent with a 75% probability of limiting warming to below 2°C; a median temperature increase of 1.5°C by 2100; estimated peak median temperature increase of 1.7°C; a 50% probability of limiting warming to below 1.5°C by 2100; and CO</a:t>
            </a:r>
            <a:r>
              <a:rPr lang="en-GB" baseline="-33000">
                <a:latin typeface="Arial" charset="0"/>
                <a:cs typeface="msgothic" charset="0"/>
              </a:rPr>
              <a:t>2</a:t>
            </a:r>
            <a:r>
              <a:rPr lang="en-GB">
                <a:latin typeface="Arial" charset="0"/>
                <a:cs typeface="msgothic" charset="0"/>
              </a:rPr>
              <a:t> concentrations of 380 ppm in 2100. See supplementary materials (SM). (</a:t>
            </a:r>
            <a:r>
              <a:rPr lang="en-GB" baseline="-33000">
                <a:latin typeface="Arial" charset="0"/>
                <a:cs typeface="msgothic" charset="0"/>
              </a:rPr>
              <a:t>Bottom left</a:t>
            </a:r>
            <a:r>
              <a:rPr lang="en-GB">
                <a:latin typeface="Arial" charset="0"/>
                <a:cs typeface="msgothic" charset="0"/>
              </a:rPr>
              <a:t>) Nonlinear renewable energy expansion trajectories based on 2005–2015 global trends (</a:t>
            </a:r>
            <a:r>
              <a:rPr lang="en-GB" i="1">
                <a:latin typeface="Arial" charset="0"/>
                <a:cs typeface="msgothic" charset="0"/>
              </a:rPr>
              <a:t>13</a:t>
            </a:r>
            <a:r>
              <a:rPr lang="en-GB">
                <a:latin typeface="Arial" charset="0"/>
                <a:cs typeface="msgothic" charset="0"/>
              </a:rPr>
              <a:t>). Keeping the historical doubling times of around 5.5 years constant in the next three decades would yield full decarbonization (blue area) in the entire energy sector by ∼2040, with coal use ending around 2030–2035 and oil use, 2040–2045. Calculations, based on (</a:t>
            </a:r>
            <a:r>
              <a:rPr lang="en-GB" i="1">
                <a:latin typeface="Arial" charset="0"/>
                <a:cs typeface="msgothic" charset="0"/>
              </a:rPr>
              <a:t>5</a:t>
            </a:r>
            <a:r>
              <a:rPr lang="en-GB">
                <a:latin typeface="Arial" charset="0"/>
                <a:cs typeface="msgothic" charset="0"/>
              </a:rPr>
              <a:t>), are detailed in SM. (</a:t>
            </a:r>
            <a:r>
              <a:rPr lang="en-GB" sz="1300" b="1">
                <a:latin typeface="Arial" charset="0"/>
                <a:cs typeface="msgothic" charset="0"/>
              </a:rPr>
              <a:t>Bottom right</a:t>
            </a:r>
            <a:r>
              <a:rPr lang="en-GB">
                <a:latin typeface="Arial" charset="0"/>
                <a:cs typeface="msgothic" charset="0"/>
              </a:rPr>
              <a:t>) Decadal staircase following a global carbon law of halving emissions every decade, a complementary fall in land-use emissions, plus ramping up CO</a:t>
            </a:r>
            <a:r>
              <a:rPr lang="en-GB" baseline="-33000">
                <a:latin typeface="Arial" charset="0"/>
                <a:cs typeface="msgothic" charset="0"/>
              </a:rPr>
              <a:t>2</a:t>
            </a:r>
            <a:r>
              <a:rPr lang="en-GB">
                <a:latin typeface="Arial" charset="0"/>
                <a:cs typeface="msgothic" charset="0"/>
              </a:rPr>
              <a:t> removal technologies.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511A33-3D66-49EB-8EF0-5671B19B60B8}" type="slidenum">
              <a:rPr lang="en-CA" smtClean="0"/>
              <a:t>12</a:t>
            </a:fld>
            <a:endParaRPr lang="en-CA"/>
          </a:p>
        </p:txBody>
      </p:sp>
    </p:spTree>
    <p:extLst>
      <p:ext uri="{BB962C8B-B14F-4D97-AF65-F5344CB8AC3E}">
        <p14:creationId xmlns:p14="http://schemas.microsoft.com/office/powerpoint/2010/main" val="3313399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Concepts:  </a:t>
            </a:r>
          </a:p>
          <a:p>
            <a:pPr lvl="0"/>
            <a:r>
              <a:rPr lang="en-US" dirty="0" smtClean="0"/>
              <a:t>global public good</a:t>
            </a:r>
          </a:p>
          <a:p>
            <a:pPr lvl="0"/>
            <a:r>
              <a:rPr lang="en-US" dirty="0" smtClean="0"/>
              <a:t>energy system inertia and time lag for response to emission reductions</a:t>
            </a:r>
          </a:p>
          <a:p>
            <a:endParaRPr lang="en-US" dirty="0" smtClean="0"/>
          </a:p>
          <a:p>
            <a:r>
              <a:rPr lang="en-US" dirty="0" smtClean="0"/>
              <a:t>Absence</a:t>
            </a:r>
            <a:r>
              <a:rPr lang="en-US" baseline="0" dirty="0" smtClean="0"/>
              <a:t> of compelling focusing events?</a:t>
            </a:r>
            <a:endParaRPr lang="en-US" dirty="0"/>
          </a:p>
        </p:txBody>
      </p:sp>
      <p:sp>
        <p:nvSpPr>
          <p:cNvPr id="4" name="Slide Number Placeholder 3"/>
          <p:cNvSpPr>
            <a:spLocks noGrp="1"/>
          </p:cNvSpPr>
          <p:nvPr>
            <p:ph type="sldNum" sz="quarter" idx="10"/>
          </p:nvPr>
        </p:nvSpPr>
        <p:spPr/>
        <p:txBody>
          <a:bodyPr/>
          <a:lstStyle/>
          <a:p>
            <a:fld id="{9A10A1D1-E7E1-4894-9121-0A7798D7E97B}" type="slidenum">
              <a:rPr lang="en-US" smtClean="0"/>
              <a:pPr/>
              <a:t>21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Nordhaus</a:t>
            </a:r>
            <a:r>
              <a:rPr lang="en-CA" dirty="0" smtClean="0"/>
              <a:t>, W. (2013). The Climate Casino: Risk, Uncertainty, and Economics for a Warming World. Yale University Press.  p. 181</a:t>
            </a:r>
          </a:p>
          <a:p>
            <a:endParaRPr lang="en-CA" dirty="0" smtClean="0"/>
          </a:p>
          <a:p>
            <a:r>
              <a:rPr lang="en-GB" dirty="0" smtClean="0"/>
              <a:t>See also </a:t>
            </a:r>
            <a:r>
              <a:rPr lang="en-GB" dirty="0" err="1" smtClean="0"/>
              <a:t>Pachauri</a:t>
            </a:r>
            <a:r>
              <a:rPr lang="en-GB" baseline="0" dirty="0" smtClean="0"/>
              <a:t> presentation at </a:t>
            </a:r>
            <a:r>
              <a:rPr lang="en-US" dirty="0" smtClean="0">
                <a:hlinkClick r:id="rId3"/>
              </a:rPr>
              <a:t>http://climatecongress.ku.dk/presentations/congresspresentations/</a:t>
            </a:r>
            <a:r>
              <a:rPr lang="en-US" dirty="0" smtClean="0"/>
              <a:t> from IPCC</a:t>
            </a:r>
            <a:r>
              <a:rPr lang="en-US" baseline="0" dirty="0" smtClean="0"/>
              <a:t> 4</a:t>
            </a:r>
            <a:endParaRPr lang="en-CA" dirty="0"/>
          </a:p>
        </p:txBody>
      </p:sp>
      <p:sp>
        <p:nvSpPr>
          <p:cNvPr id="4" name="Slide Number Placeholder 3"/>
          <p:cNvSpPr>
            <a:spLocks noGrp="1"/>
          </p:cNvSpPr>
          <p:nvPr>
            <p:ph type="sldNum" sz="quarter" idx="10"/>
          </p:nvPr>
        </p:nvSpPr>
        <p:spPr/>
        <p:txBody>
          <a:bodyPr/>
          <a:lstStyle/>
          <a:p>
            <a:pPr>
              <a:defRPr/>
            </a:pPr>
            <a:fld id="{2F389A05-493A-41C3-8A57-975BCB15387C}" type="slidenum">
              <a:rPr lang="en-CA" smtClean="0"/>
              <a:pPr>
                <a:defRPr/>
              </a:pPr>
              <a:t>30</a:t>
            </a:fld>
            <a:endParaRPr lang="en-CA"/>
          </a:p>
        </p:txBody>
      </p:sp>
    </p:spTree>
    <p:extLst>
      <p:ext uri="{BB962C8B-B14F-4D97-AF65-F5344CB8AC3E}">
        <p14:creationId xmlns:p14="http://schemas.microsoft.com/office/powerpoint/2010/main" val="1914532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Concepts:  </a:t>
            </a:r>
          </a:p>
          <a:p>
            <a:pPr lvl="0"/>
            <a:r>
              <a:rPr lang="en-US" dirty="0" smtClean="0"/>
              <a:t>global public good</a:t>
            </a:r>
          </a:p>
          <a:p>
            <a:pPr lvl="0"/>
            <a:r>
              <a:rPr lang="en-US" dirty="0" smtClean="0"/>
              <a:t>energy system inertia and time lag for response to emission reductions</a:t>
            </a:r>
          </a:p>
          <a:p>
            <a:endParaRPr lang="en-US" dirty="0" smtClean="0"/>
          </a:p>
          <a:p>
            <a:r>
              <a:rPr lang="en-US" dirty="0" smtClean="0"/>
              <a:t>Absence</a:t>
            </a:r>
            <a:r>
              <a:rPr lang="en-US" baseline="0" dirty="0" smtClean="0"/>
              <a:t> of compelling focusing events?</a:t>
            </a:r>
            <a:endParaRPr lang="en-US" dirty="0"/>
          </a:p>
        </p:txBody>
      </p:sp>
      <p:sp>
        <p:nvSpPr>
          <p:cNvPr id="4" name="Slide Number Placeholder 3"/>
          <p:cNvSpPr>
            <a:spLocks noGrp="1"/>
          </p:cNvSpPr>
          <p:nvPr>
            <p:ph type="sldNum" sz="quarter" idx="10"/>
          </p:nvPr>
        </p:nvSpPr>
        <p:spPr/>
        <p:txBody>
          <a:bodyPr/>
          <a:lstStyle/>
          <a:p>
            <a:fld id="{9A10A1D1-E7E1-4894-9121-0A7798D7E97B}" type="slidenum">
              <a:rPr lang="en-US" smtClean="0"/>
              <a:pPr/>
              <a:t>32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http://www.britannica.com/bps/media-view/129353/1/0/0</a:t>
            </a:r>
            <a:endParaRPr lang="en-US" dirty="0"/>
          </a:p>
        </p:txBody>
      </p:sp>
      <p:sp>
        <p:nvSpPr>
          <p:cNvPr id="4" name="Slide Number Placeholder 3"/>
          <p:cNvSpPr>
            <a:spLocks noGrp="1"/>
          </p:cNvSpPr>
          <p:nvPr>
            <p:ph type="sldNum" sz="quarter" idx="10"/>
          </p:nvPr>
        </p:nvSpPr>
        <p:spPr/>
        <p:txBody>
          <a:bodyPr/>
          <a:lstStyle/>
          <a:p>
            <a:fld id="{0AD7DF62-1345-4E81-9A68-20318FDC1D79}" type="slidenum">
              <a:rPr lang="en-US" smtClean="0"/>
              <a:pPr/>
              <a:t>35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http://upload.wikimedia.org/wikipedia/commons/f/f3/Tahrir_Square_on_February11.png</a:t>
            </a:r>
            <a:endParaRPr lang="en-US" dirty="0"/>
          </a:p>
        </p:txBody>
      </p:sp>
      <p:sp>
        <p:nvSpPr>
          <p:cNvPr id="4" name="Slide Number Placeholder 3"/>
          <p:cNvSpPr>
            <a:spLocks noGrp="1"/>
          </p:cNvSpPr>
          <p:nvPr>
            <p:ph type="sldNum" sz="quarter" idx="10"/>
          </p:nvPr>
        </p:nvSpPr>
        <p:spPr/>
        <p:txBody>
          <a:bodyPr/>
          <a:lstStyle/>
          <a:p>
            <a:fld id="{0AD7DF62-1345-4E81-9A68-20318FDC1D79}" type="slidenum">
              <a:rPr lang="en-US" smtClean="0"/>
              <a:pPr/>
              <a:t>36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64754AD-B6EB-4ABE-84CC-94D8E6FEB564}" type="datetimeFigureOut">
              <a:rPr lang="en-CA" smtClean="0"/>
              <a:t>17-04-04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3A28864-F081-4F4C-A4FB-B4FD4125FAEF}" type="slidenum">
              <a:rPr lang="en-CA" smtClean="0"/>
              <a:t>‹#›</a:t>
            </a:fld>
            <a:endParaRPr lang="en-CA"/>
          </a:p>
        </p:txBody>
      </p:sp>
    </p:spTree>
    <p:extLst>
      <p:ext uri="{BB962C8B-B14F-4D97-AF65-F5344CB8AC3E}">
        <p14:creationId xmlns:p14="http://schemas.microsoft.com/office/powerpoint/2010/main" val="2333840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64754AD-B6EB-4ABE-84CC-94D8E6FEB564}" type="datetimeFigureOut">
              <a:rPr lang="en-CA" smtClean="0"/>
              <a:t>17-04-04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3A28864-F081-4F4C-A4FB-B4FD4125FAEF}" type="slidenum">
              <a:rPr lang="en-CA" smtClean="0"/>
              <a:t>‹#›</a:t>
            </a:fld>
            <a:endParaRPr lang="en-CA"/>
          </a:p>
        </p:txBody>
      </p:sp>
    </p:spTree>
    <p:extLst>
      <p:ext uri="{BB962C8B-B14F-4D97-AF65-F5344CB8AC3E}">
        <p14:creationId xmlns:p14="http://schemas.microsoft.com/office/powerpoint/2010/main" val="3404938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64754AD-B6EB-4ABE-84CC-94D8E6FEB564}" type="datetimeFigureOut">
              <a:rPr lang="en-CA" smtClean="0"/>
              <a:t>17-04-04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3A28864-F081-4F4C-A4FB-B4FD4125FAEF}" type="slidenum">
              <a:rPr lang="en-CA" smtClean="0"/>
              <a:t>‹#›</a:t>
            </a:fld>
            <a:endParaRPr lang="en-CA"/>
          </a:p>
        </p:txBody>
      </p:sp>
    </p:spTree>
    <p:extLst>
      <p:ext uri="{BB962C8B-B14F-4D97-AF65-F5344CB8AC3E}">
        <p14:creationId xmlns:p14="http://schemas.microsoft.com/office/powerpoint/2010/main" val="350032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64754AD-B6EB-4ABE-84CC-94D8E6FEB564}" type="datetimeFigureOut">
              <a:rPr lang="en-CA" smtClean="0"/>
              <a:t>17-04-04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3A28864-F081-4F4C-A4FB-B4FD4125FAEF}" type="slidenum">
              <a:rPr lang="en-CA" smtClean="0"/>
              <a:t>‹#›</a:t>
            </a:fld>
            <a:endParaRPr lang="en-CA"/>
          </a:p>
        </p:txBody>
      </p:sp>
    </p:spTree>
    <p:extLst>
      <p:ext uri="{BB962C8B-B14F-4D97-AF65-F5344CB8AC3E}">
        <p14:creationId xmlns:p14="http://schemas.microsoft.com/office/powerpoint/2010/main" val="2917643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4754AD-B6EB-4ABE-84CC-94D8E6FEB564}" type="datetimeFigureOut">
              <a:rPr lang="en-CA" smtClean="0"/>
              <a:t>17-04-04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3A28864-F081-4F4C-A4FB-B4FD4125FAEF}" type="slidenum">
              <a:rPr lang="en-CA" smtClean="0"/>
              <a:t>‹#›</a:t>
            </a:fld>
            <a:endParaRPr lang="en-CA"/>
          </a:p>
        </p:txBody>
      </p:sp>
    </p:spTree>
    <p:extLst>
      <p:ext uri="{BB962C8B-B14F-4D97-AF65-F5344CB8AC3E}">
        <p14:creationId xmlns:p14="http://schemas.microsoft.com/office/powerpoint/2010/main" val="193765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64754AD-B6EB-4ABE-84CC-94D8E6FEB564}" type="datetimeFigureOut">
              <a:rPr lang="en-CA" smtClean="0"/>
              <a:t>17-04-04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3A28864-F081-4F4C-A4FB-B4FD4125FAEF}" type="slidenum">
              <a:rPr lang="en-CA" smtClean="0"/>
              <a:t>‹#›</a:t>
            </a:fld>
            <a:endParaRPr lang="en-CA"/>
          </a:p>
        </p:txBody>
      </p:sp>
    </p:spTree>
    <p:extLst>
      <p:ext uri="{BB962C8B-B14F-4D97-AF65-F5344CB8AC3E}">
        <p14:creationId xmlns:p14="http://schemas.microsoft.com/office/powerpoint/2010/main" val="2381869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64754AD-B6EB-4ABE-84CC-94D8E6FEB564}" type="datetimeFigureOut">
              <a:rPr lang="en-CA" smtClean="0"/>
              <a:t>17-04-04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3A28864-F081-4F4C-A4FB-B4FD4125FAEF}" type="slidenum">
              <a:rPr lang="en-CA" smtClean="0"/>
              <a:t>‹#›</a:t>
            </a:fld>
            <a:endParaRPr lang="en-CA"/>
          </a:p>
        </p:txBody>
      </p:sp>
    </p:spTree>
    <p:extLst>
      <p:ext uri="{BB962C8B-B14F-4D97-AF65-F5344CB8AC3E}">
        <p14:creationId xmlns:p14="http://schemas.microsoft.com/office/powerpoint/2010/main" val="3998385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64754AD-B6EB-4ABE-84CC-94D8E6FEB564}" type="datetimeFigureOut">
              <a:rPr lang="en-CA" smtClean="0"/>
              <a:t>17-04-04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3A28864-F081-4F4C-A4FB-B4FD4125FAEF}" type="slidenum">
              <a:rPr lang="en-CA" smtClean="0"/>
              <a:t>‹#›</a:t>
            </a:fld>
            <a:endParaRPr lang="en-CA"/>
          </a:p>
        </p:txBody>
      </p:sp>
    </p:spTree>
    <p:extLst>
      <p:ext uri="{BB962C8B-B14F-4D97-AF65-F5344CB8AC3E}">
        <p14:creationId xmlns:p14="http://schemas.microsoft.com/office/powerpoint/2010/main" val="2925239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754AD-B6EB-4ABE-84CC-94D8E6FEB564}" type="datetimeFigureOut">
              <a:rPr lang="en-CA" smtClean="0"/>
              <a:t>17-04-04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3A28864-F081-4F4C-A4FB-B4FD4125FAEF}" type="slidenum">
              <a:rPr lang="en-CA" smtClean="0"/>
              <a:t>‹#›</a:t>
            </a:fld>
            <a:endParaRPr lang="en-CA"/>
          </a:p>
        </p:txBody>
      </p:sp>
    </p:spTree>
    <p:extLst>
      <p:ext uri="{BB962C8B-B14F-4D97-AF65-F5344CB8AC3E}">
        <p14:creationId xmlns:p14="http://schemas.microsoft.com/office/powerpoint/2010/main" val="4100571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4754AD-B6EB-4ABE-84CC-94D8E6FEB564}" type="datetimeFigureOut">
              <a:rPr lang="en-CA" smtClean="0"/>
              <a:t>17-04-04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3A28864-F081-4F4C-A4FB-B4FD4125FAEF}" type="slidenum">
              <a:rPr lang="en-CA" smtClean="0"/>
              <a:t>‹#›</a:t>
            </a:fld>
            <a:endParaRPr lang="en-CA"/>
          </a:p>
        </p:txBody>
      </p:sp>
    </p:spTree>
    <p:extLst>
      <p:ext uri="{BB962C8B-B14F-4D97-AF65-F5344CB8AC3E}">
        <p14:creationId xmlns:p14="http://schemas.microsoft.com/office/powerpoint/2010/main" val="1297924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4754AD-B6EB-4ABE-84CC-94D8E6FEB564}" type="datetimeFigureOut">
              <a:rPr lang="en-CA" smtClean="0"/>
              <a:t>17-04-04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3A28864-F081-4F4C-A4FB-B4FD4125FAEF}" type="slidenum">
              <a:rPr lang="en-CA" smtClean="0"/>
              <a:t>‹#›</a:t>
            </a:fld>
            <a:endParaRPr lang="en-CA"/>
          </a:p>
        </p:txBody>
      </p:sp>
    </p:spTree>
    <p:extLst>
      <p:ext uri="{BB962C8B-B14F-4D97-AF65-F5344CB8AC3E}">
        <p14:creationId xmlns:p14="http://schemas.microsoft.com/office/powerpoint/2010/main" val="15469582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4754AD-B6EB-4ABE-84CC-94D8E6FEB564}" type="datetimeFigureOut">
              <a:rPr lang="en-CA" smtClean="0"/>
              <a:t>17-04-04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A28864-F081-4F4C-A4FB-B4FD4125FAEF}" type="slidenum">
              <a:rPr lang="en-CA" smtClean="0"/>
              <a:t>‹#›</a:t>
            </a:fld>
            <a:endParaRPr lang="en-CA"/>
          </a:p>
        </p:txBody>
      </p:sp>
    </p:spTree>
    <p:extLst>
      <p:ext uri="{BB962C8B-B14F-4D97-AF65-F5344CB8AC3E}">
        <p14:creationId xmlns:p14="http://schemas.microsoft.com/office/powerpoint/2010/main" val="2974334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 Id="rId3" Type="http://schemas.openxmlformats.org/officeDocument/2006/relationships/image" Target="../media/image9.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 Id="rId3" Type="http://schemas.openxmlformats.org/officeDocument/2006/relationships/image" Target="../media/image9.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581128"/>
            <a:ext cx="7772400" cy="1470025"/>
          </a:xfrm>
          <a:solidFill>
            <a:schemeClr val="bg1">
              <a:alpha val="76000"/>
            </a:schemeClr>
          </a:solidFill>
        </p:spPr>
        <p:txBody>
          <a:bodyPr/>
          <a:lstStyle/>
          <a:p>
            <a:r>
              <a:rPr lang="en-CA" dirty="0" smtClean="0"/>
              <a:t>Decarbonization: </a:t>
            </a:r>
            <a:br>
              <a:rPr lang="en-CA" dirty="0" smtClean="0"/>
            </a:br>
            <a:r>
              <a:rPr lang="en-CA" dirty="0" smtClean="0"/>
              <a:t>The Transition Challenge</a:t>
            </a:r>
            <a:endParaRPr lang="en-CA" dirty="0"/>
          </a:p>
        </p:txBody>
      </p:sp>
      <p:sp>
        <p:nvSpPr>
          <p:cNvPr id="3" name="Subtitle 2"/>
          <p:cNvSpPr>
            <a:spLocks noGrp="1"/>
          </p:cNvSpPr>
          <p:nvPr>
            <p:ph type="subTitle" idx="1"/>
          </p:nvPr>
        </p:nvSpPr>
        <p:spPr>
          <a:xfrm>
            <a:off x="2267744" y="6309320"/>
            <a:ext cx="4248472" cy="507103"/>
          </a:xfrm>
          <a:solidFill>
            <a:schemeClr val="bg1">
              <a:alpha val="85000"/>
            </a:schemeClr>
          </a:solidFill>
        </p:spPr>
        <p:txBody>
          <a:bodyPr>
            <a:normAutofit fontScale="92500" lnSpcReduction="10000"/>
          </a:bodyPr>
          <a:lstStyle/>
          <a:p>
            <a:r>
              <a:rPr lang="en-CA" dirty="0" smtClean="0">
                <a:solidFill>
                  <a:schemeClr val="tx1"/>
                </a:solidFill>
              </a:rPr>
              <a:t>CEEN 525 April 4, 2017</a:t>
            </a:r>
            <a:endParaRPr lang="en-CA" dirty="0">
              <a:solidFill>
                <a:schemeClr val="tx1"/>
              </a:solidFill>
            </a:endParaRPr>
          </a:p>
        </p:txBody>
      </p:sp>
    </p:spTree>
    <p:extLst>
      <p:ext uri="{BB962C8B-B14F-4D97-AF65-F5344CB8AC3E}">
        <p14:creationId xmlns:p14="http://schemas.microsoft.com/office/powerpoint/2010/main" val="1054539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Smil</a:t>
            </a:r>
            <a:r>
              <a:rPr lang="en-US" dirty="0" smtClean="0"/>
              <a:t> on Energy Transitions</a:t>
            </a:r>
            <a:endParaRPr lang="en-US" dirty="0"/>
          </a:p>
        </p:txBody>
      </p:sp>
      <p:sp>
        <p:nvSpPr>
          <p:cNvPr id="3" name="Content Placeholder 2"/>
          <p:cNvSpPr>
            <a:spLocks noGrp="1"/>
          </p:cNvSpPr>
          <p:nvPr>
            <p:ph idx="1"/>
          </p:nvPr>
        </p:nvSpPr>
        <p:spPr>
          <a:xfrm>
            <a:off x="457200" y="1600200"/>
            <a:ext cx="5194920" cy="4525963"/>
          </a:xfrm>
        </p:spPr>
        <p:txBody>
          <a:bodyPr>
            <a:normAutofit lnSpcReduction="10000"/>
          </a:bodyPr>
          <a:lstStyle/>
          <a:p>
            <a:r>
              <a:rPr lang="en-US" dirty="0" smtClean="0"/>
              <a:t>Past transitions have take ~ half century</a:t>
            </a:r>
          </a:p>
          <a:p>
            <a:r>
              <a:rPr lang="en-US" dirty="0" smtClean="0"/>
              <a:t>Explanation: essentially a socio-technical system path-dependence argument (carbon lock-in)</a:t>
            </a:r>
          </a:p>
          <a:p>
            <a:r>
              <a:rPr lang="en-US" dirty="0" smtClean="0"/>
              <a:t>Logistical challenges mean plans for transition are a “grand delusion”</a:t>
            </a:r>
          </a:p>
        </p:txBody>
      </p:sp>
      <p:sp>
        <p:nvSpPr>
          <p:cNvPr id="4" name="Date Placeholder 3"/>
          <p:cNvSpPr>
            <a:spLocks noGrp="1"/>
          </p:cNvSpPr>
          <p:nvPr>
            <p:ph type="dt" sz="half" idx="10"/>
          </p:nvPr>
        </p:nvSpPr>
        <p:spPr/>
        <p:txBody>
          <a:bodyPr/>
          <a:lstStyle/>
          <a:p>
            <a:pPr>
              <a:defRPr/>
            </a:pPr>
            <a:r>
              <a:rPr lang="en-CA" smtClean="0"/>
              <a:t>   </a:t>
            </a:r>
            <a:endParaRPr lang="en-CA" dirty="0"/>
          </a:p>
        </p:txBody>
      </p:sp>
      <p:sp>
        <p:nvSpPr>
          <p:cNvPr id="5" name="Footer Placeholder 4"/>
          <p:cNvSpPr>
            <a:spLocks noGrp="1"/>
          </p:cNvSpPr>
          <p:nvPr>
            <p:ph type="ftr" sz="quarter" idx="11"/>
          </p:nvPr>
        </p:nvSpPr>
        <p:spPr/>
        <p:txBody>
          <a:bodyPr/>
          <a:lstStyle/>
          <a:p>
            <a:pPr>
              <a:defRPr/>
            </a:pPr>
            <a:r>
              <a:rPr lang="en-CA" smtClean="0"/>
              <a:t> </a:t>
            </a:r>
            <a:endParaRPr lang="en-CA" dirty="0"/>
          </a:p>
        </p:txBody>
      </p:sp>
      <p:sp>
        <p:nvSpPr>
          <p:cNvPr id="6" name="Slide Number Placeholder 5"/>
          <p:cNvSpPr>
            <a:spLocks noGrp="1"/>
          </p:cNvSpPr>
          <p:nvPr>
            <p:ph type="sldNum" sz="quarter" idx="12"/>
          </p:nvPr>
        </p:nvSpPr>
        <p:spPr/>
        <p:txBody>
          <a:bodyPr/>
          <a:lstStyle/>
          <a:p>
            <a:pPr>
              <a:defRPr/>
            </a:pPr>
            <a:fld id="{DC1A65C0-DFD7-44A1-985B-80752FC927F3}" type="slidenum">
              <a:rPr lang="en-CA" smtClean="0"/>
              <a:pPr>
                <a:defRPr/>
              </a:pPr>
              <a:t>10</a:t>
            </a:fld>
            <a:endParaRPr lang="en-CA"/>
          </a:p>
        </p:txBody>
      </p:sp>
      <p:pic>
        <p:nvPicPr>
          <p:cNvPr id="7" name="Picture 6" descr="Smil book.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1510353"/>
            <a:ext cx="3125045" cy="4726959"/>
          </a:xfrm>
          <a:prstGeom prst="rect">
            <a:avLst/>
          </a:prstGeom>
        </p:spPr>
      </p:pic>
    </p:spTree>
    <p:extLst>
      <p:ext uri="{BB962C8B-B14F-4D97-AF65-F5344CB8AC3E}">
        <p14:creationId xmlns:p14="http://schemas.microsoft.com/office/powerpoint/2010/main" val="331022099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Is there any reason to expect the next energy transition could be faster than the previous?</a:t>
            </a:r>
          </a:p>
          <a:p>
            <a:endParaRPr lang="en-US" dirty="0"/>
          </a:p>
          <a:p>
            <a:pPr marL="119062" indent="0">
              <a:buNone/>
            </a:pPr>
            <a:r>
              <a:rPr lang="en-US" dirty="0"/>
              <a:t>	</a:t>
            </a:r>
            <a:r>
              <a:rPr lang="en-US" dirty="0" smtClean="0"/>
              <a:t>because it better be….</a:t>
            </a:r>
            <a:endParaRPr lang="en-US" dirty="0"/>
          </a:p>
        </p:txBody>
      </p:sp>
      <p:sp>
        <p:nvSpPr>
          <p:cNvPr id="4" name="Date Placeholder 3"/>
          <p:cNvSpPr>
            <a:spLocks noGrp="1"/>
          </p:cNvSpPr>
          <p:nvPr>
            <p:ph type="dt" sz="half" idx="10"/>
          </p:nvPr>
        </p:nvSpPr>
        <p:spPr/>
        <p:txBody>
          <a:bodyPr/>
          <a:lstStyle/>
          <a:p>
            <a:pPr>
              <a:defRPr/>
            </a:pPr>
            <a:r>
              <a:rPr lang="en-CA" smtClean="0"/>
              <a:t>   </a:t>
            </a:r>
            <a:endParaRPr lang="en-CA" dirty="0"/>
          </a:p>
        </p:txBody>
      </p:sp>
      <p:sp>
        <p:nvSpPr>
          <p:cNvPr id="5" name="Footer Placeholder 4"/>
          <p:cNvSpPr>
            <a:spLocks noGrp="1"/>
          </p:cNvSpPr>
          <p:nvPr>
            <p:ph type="ftr" sz="quarter" idx="11"/>
          </p:nvPr>
        </p:nvSpPr>
        <p:spPr/>
        <p:txBody>
          <a:bodyPr/>
          <a:lstStyle/>
          <a:p>
            <a:pPr>
              <a:defRPr/>
            </a:pPr>
            <a:r>
              <a:rPr lang="en-CA" smtClean="0"/>
              <a:t> </a:t>
            </a:r>
            <a:endParaRPr lang="en-CA" dirty="0"/>
          </a:p>
        </p:txBody>
      </p:sp>
      <p:sp>
        <p:nvSpPr>
          <p:cNvPr id="6" name="Slide Number Placeholder 5"/>
          <p:cNvSpPr>
            <a:spLocks noGrp="1"/>
          </p:cNvSpPr>
          <p:nvPr>
            <p:ph type="sldNum" sz="quarter" idx="12"/>
          </p:nvPr>
        </p:nvSpPr>
        <p:spPr/>
        <p:txBody>
          <a:bodyPr/>
          <a:lstStyle/>
          <a:p>
            <a:pPr>
              <a:defRPr/>
            </a:pPr>
            <a:fld id="{DC1A65C0-DFD7-44A1-985B-80752FC927F3}" type="slidenum">
              <a:rPr lang="en-CA" smtClean="0"/>
              <a:pPr>
                <a:defRPr/>
              </a:pPr>
              <a:t>11</a:t>
            </a:fld>
            <a:endParaRPr lang="en-CA"/>
          </a:p>
        </p:txBody>
      </p:sp>
    </p:spTree>
    <p:extLst>
      <p:ext uri="{BB962C8B-B14F-4D97-AF65-F5344CB8AC3E}">
        <p14:creationId xmlns:p14="http://schemas.microsoft.com/office/powerpoint/2010/main" val="41116954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Sovocool</a:t>
            </a:r>
            <a:r>
              <a:rPr lang="en-US" dirty="0" smtClean="0"/>
              <a:t> on energy transitions</a:t>
            </a:r>
            <a:endParaRPr lang="en-US" dirty="0"/>
          </a:p>
        </p:txBody>
      </p:sp>
      <p:pic>
        <p:nvPicPr>
          <p:cNvPr id="4" name="Picture 3"/>
          <p:cNvPicPr/>
          <p:nvPr/>
        </p:nvPicPr>
        <p:blipFill rotWithShape="1">
          <a:blip r:embed="rId3">
            <a:extLst>
              <a:ext uri="{28A0092B-C50C-407E-A947-70E740481C1C}">
                <a14:useLocalDpi xmlns:a14="http://schemas.microsoft.com/office/drawing/2010/main" val="0"/>
              </a:ext>
            </a:extLst>
          </a:blip>
          <a:srcRect r="5613"/>
          <a:stretch/>
        </p:blipFill>
        <p:spPr bwMode="auto">
          <a:xfrm>
            <a:off x="0" y="1772816"/>
            <a:ext cx="8964488" cy="4392488"/>
          </a:xfrm>
          <a:prstGeom prst="rect">
            <a:avLst/>
          </a:prstGeom>
          <a:noFill/>
          <a:ln>
            <a:noFill/>
          </a:ln>
        </p:spPr>
      </p:pic>
    </p:spTree>
    <p:extLst>
      <p:ext uri="{BB962C8B-B14F-4D97-AF65-F5344CB8AC3E}">
        <p14:creationId xmlns:p14="http://schemas.microsoft.com/office/powerpoint/2010/main" val="19328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rotWithShape="1">
          <a:blip r:embed="rId2"/>
          <a:srcRect r="78411"/>
          <a:stretch/>
        </p:blipFill>
        <p:spPr>
          <a:xfrm>
            <a:off x="539552" y="1537717"/>
            <a:ext cx="3816424" cy="4827359"/>
          </a:xfrm>
          <a:prstGeom prst="rect">
            <a:avLst/>
          </a:prstGeom>
        </p:spPr>
      </p:pic>
      <p:pic>
        <p:nvPicPr>
          <p:cNvPr id="4" name="Picture 3"/>
          <p:cNvPicPr/>
          <p:nvPr/>
        </p:nvPicPr>
        <p:blipFill rotWithShape="1">
          <a:blip r:embed="rId3">
            <a:extLst>
              <a:ext uri="{28A0092B-C50C-407E-A947-70E740481C1C}">
                <a14:useLocalDpi xmlns:a14="http://schemas.microsoft.com/office/drawing/2010/main" val="0"/>
              </a:ext>
            </a:extLst>
          </a:blip>
          <a:srcRect l="63183" r="3160"/>
          <a:stretch/>
        </p:blipFill>
        <p:spPr bwMode="auto">
          <a:xfrm>
            <a:off x="4499992" y="1556792"/>
            <a:ext cx="4445563" cy="4824536"/>
          </a:xfrm>
          <a:prstGeom prst="rect">
            <a:avLst/>
          </a:prstGeom>
          <a:noFill/>
          <a:ln>
            <a:noFill/>
          </a:ln>
        </p:spPr>
      </p:pic>
    </p:spTree>
    <p:extLst>
      <p:ext uri="{BB962C8B-B14F-4D97-AF65-F5344CB8AC3E}">
        <p14:creationId xmlns:p14="http://schemas.microsoft.com/office/powerpoint/2010/main" val="353434044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agenda</a:t>
            </a:r>
            <a:endParaRPr lang="en-CA" dirty="0"/>
          </a:p>
        </p:txBody>
      </p:sp>
      <p:sp>
        <p:nvSpPr>
          <p:cNvPr id="3" name="Content Placeholder 2"/>
          <p:cNvSpPr>
            <a:spLocks noGrp="1"/>
          </p:cNvSpPr>
          <p:nvPr>
            <p:ph idx="1"/>
          </p:nvPr>
        </p:nvSpPr>
        <p:spPr>
          <a:xfrm>
            <a:off x="457200" y="1600200"/>
            <a:ext cx="4978896" cy="4525963"/>
          </a:xfrm>
        </p:spPr>
        <p:txBody>
          <a:bodyPr>
            <a:normAutofit lnSpcReduction="10000"/>
          </a:bodyPr>
          <a:lstStyle/>
          <a:p>
            <a:r>
              <a:rPr lang="en-CA" dirty="0" smtClean="0"/>
              <a:t>Course review </a:t>
            </a:r>
          </a:p>
          <a:p>
            <a:r>
              <a:rPr lang="en-CA" dirty="0" smtClean="0"/>
              <a:t>Requisite pace of decarbonization</a:t>
            </a:r>
          </a:p>
          <a:p>
            <a:r>
              <a:rPr lang="en-CA" dirty="0" smtClean="0"/>
              <a:t>What history suggests</a:t>
            </a:r>
          </a:p>
          <a:p>
            <a:pPr lvl="1"/>
            <a:r>
              <a:rPr lang="en-CA" dirty="0" smtClean="0"/>
              <a:t>Pessimists</a:t>
            </a:r>
          </a:p>
          <a:p>
            <a:pPr lvl="1"/>
            <a:r>
              <a:rPr lang="en-CA" dirty="0" smtClean="0"/>
              <a:t>Optimists</a:t>
            </a:r>
          </a:p>
          <a:p>
            <a:r>
              <a:rPr lang="en-CA" dirty="0" smtClean="0"/>
              <a:t>Psychology: Motivating change</a:t>
            </a:r>
          </a:p>
          <a:p>
            <a:r>
              <a:rPr lang="en-CA" dirty="0" smtClean="0"/>
              <a:t>Wrap-up themes</a:t>
            </a:r>
            <a:endParaRPr lang="en-CA"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1988840"/>
            <a:ext cx="4038600" cy="3311652"/>
          </a:xfrm>
          <a:prstGeom prst="rect">
            <a:avLst/>
          </a:prstGeom>
        </p:spPr>
      </p:pic>
    </p:spTree>
    <p:extLst>
      <p:ext uri="{BB962C8B-B14F-4D97-AF65-F5344CB8AC3E}">
        <p14:creationId xmlns:p14="http://schemas.microsoft.com/office/powerpoint/2010/main" val="162250158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9" name="Content Placeholder 8"/>
          <p:cNvSpPr>
            <a:spLocks noGrp="1"/>
          </p:cNvSpPr>
          <p:nvPr>
            <p:ph idx="1"/>
          </p:nvPr>
        </p:nvSpPr>
        <p:spPr/>
        <p:txBody>
          <a:bodyPr/>
          <a:lstStyle/>
          <a:p>
            <a:r>
              <a:rPr lang="en-US" dirty="0" smtClean="0"/>
              <a:t>Puzzle:</a:t>
            </a:r>
          </a:p>
          <a:p>
            <a:pPr lvl="1"/>
            <a:r>
              <a:rPr lang="en-US" dirty="0" smtClean="0"/>
              <a:t>Consensus in science community about serious of problem and urgent need to address it</a:t>
            </a:r>
          </a:p>
          <a:p>
            <a:pPr lvl="1"/>
            <a:r>
              <a:rPr lang="en-US" dirty="0" smtClean="0"/>
              <a:t>Lack of awareness and motivation among public and lack of political action</a:t>
            </a:r>
          </a:p>
          <a:p>
            <a:r>
              <a:rPr lang="en-US" dirty="0" smtClean="0"/>
              <a:t>Psychology helps explain – climate change fails to activate our moral intuitions</a:t>
            </a:r>
          </a:p>
          <a:p>
            <a:endParaRPr lang="en-US" dirty="0"/>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r>
              <a:rPr lang="en-CA" smtClean="0"/>
              <a:t>Sustainable Energy Policy</a:t>
            </a:r>
            <a:endParaRPr lang="en-CA"/>
          </a:p>
        </p:txBody>
      </p:sp>
      <p:sp>
        <p:nvSpPr>
          <p:cNvPr id="6" name="Slide Number Placeholder 5"/>
          <p:cNvSpPr>
            <a:spLocks noGrp="1"/>
          </p:cNvSpPr>
          <p:nvPr>
            <p:ph type="sldNum" sz="quarter" idx="12"/>
          </p:nvPr>
        </p:nvSpPr>
        <p:spPr/>
        <p:txBody>
          <a:bodyPr/>
          <a:lstStyle/>
          <a:p>
            <a:pPr>
              <a:defRPr/>
            </a:pPr>
            <a:fld id="{4861A8C8-4C3E-40DC-8658-794D41A9619B}" type="slidenum">
              <a:rPr lang="en-CA" smtClean="0"/>
              <a:pPr>
                <a:defRPr/>
              </a:pPr>
              <a:t>15</a:t>
            </a:fld>
            <a:endParaRPr lang="en-CA"/>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23363"/>
            <a:ext cx="5791201" cy="143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022655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1752600"/>
            <a:ext cx="5635469"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r>
              <a:rPr lang="en-CA" smtClean="0"/>
              <a:t>Sustainable Energy Policy</a:t>
            </a:r>
            <a:endParaRPr lang="en-CA"/>
          </a:p>
        </p:txBody>
      </p:sp>
      <p:sp>
        <p:nvSpPr>
          <p:cNvPr id="6" name="Slide Number Placeholder 5"/>
          <p:cNvSpPr>
            <a:spLocks noGrp="1"/>
          </p:cNvSpPr>
          <p:nvPr>
            <p:ph type="sldNum" sz="quarter" idx="12"/>
          </p:nvPr>
        </p:nvSpPr>
        <p:spPr/>
        <p:txBody>
          <a:bodyPr/>
          <a:lstStyle/>
          <a:p>
            <a:pPr>
              <a:defRPr/>
            </a:pPr>
            <a:fld id="{4861A8C8-4C3E-40DC-8658-794D41A9619B}" type="slidenum">
              <a:rPr lang="en-CA" smtClean="0"/>
              <a:pPr>
                <a:defRPr/>
              </a:pPr>
              <a:t>16</a:t>
            </a:fld>
            <a:endParaRPr lang="en-CA"/>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23363"/>
            <a:ext cx="5791201" cy="143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561152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1600200"/>
            <a:ext cx="4927937" cy="5227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r>
              <a:rPr lang="en-CA" smtClean="0"/>
              <a:t>Sustainable Energy Policy</a:t>
            </a:r>
            <a:endParaRPr lang="en-CA"/>
          </a:p>
        </p:txBody>
      </p:sp>
      <p:sp>
        <p:nvSpPr>
          <p:cNvPr id="6" name="Slide Number Placeholder 5"/>
          <p:cNvSpPr>
            <a:spLocks noGrp="1"/>
          </p:cNvSpPr>
          <p:nvPr>
            <p:ph type="sldNum" sz="quarter" idx="12"/>
          </p:nvPr>
        </p:nvSpPr>
        <p:spPr/>
        <p:txBody>
          <a:bodyPr/>
          <a:lstStyle/>
          <a:p>
            <a:pPr>
              <a:defRPr/>
            </a:pPr>
            <a:fld id="{4861A8C8-4C3E-40DC-8658-794D41A9619B}" type="slidenum">
              <a:rPr lang="en-CA" smtClean="0"/>
              <a:pPr>
                <a:defRPr/>
              </a:pPr>
              <a:t>17</a:t>
            </a:fld>
            <a:endParaRPr lang="en-CA"/>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3362"/>
            <a:ext cx="5791201" cy="143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837771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Using Markowitz and </a:t>
            </a:r>
            <a:r>
              <a:rPr lang="en-US" b="1" dirty="0" err="1"/>
              <a:t>Shariff’s</a:t>
            </a:r>
            <a:r>
              <a:rPr lang="en-US" b="1" dirty="0"/>
              <a:t> recommendations for effective climate communication, develop  a one sentence tagline for your policy brief that will effectively market your recommendations to the public in your jurisdiction</a:t>
            </a:r>
            <a:r>
              <a:rPr lang="en-US" b="1" dirty="0" smtClean="0"/>
              <a:t>.</a:t>
            </a:r>
            <a:br>
              <a:rPr lang="en-US" b="1" dirty="0" smtClean="0"/>
            </a:br>
            <a:endParaRPr lang="en-CA" dirty="0">
              <a:solidFill>
                <a:srgbClr val="FF0000"/>
              </a:solidFill>
            </a:endParaRPr>
          </a:p>
        </p:txBody>
      </p:sp>
    </p:spTree>
    <p:extLst>
      <p:ext uri="{BB962C8B-B14F-4D97-AF65-F5344CB8AC3E}">
        <p14:creationId xmlns:p14="http://schemas.microsoft.com/office/powerpoint/2010/main" val="37795389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Justin Trudeau’s 2019 </a:t>
            </a:r>
            <a:r>
              <a:rPr lang="en-US" b="1" dirty="0" smtClean="0">
                <a:solidFill>
                  <a:srgbClr val="FF0000"/>
                </a:solidFill>
              </a:rPr>
              <a:t/>
            </a:r>
            <a:br>
              <a:rPr lang="en-US" b="1" dirty="0" smtClean="0">
                <a:solidFill>
                  <a:srgbClr val="FF0000"/>
                </a:solidFill>
              </a:rPr>
            </a:br>
            <a:r>
              <a:rPr lang="en-US" b="1" dirty="0" smtClean="0">
                <a:solidFill>
                  <a:srgbClr val="FF0000"/>
                </a:solidFill>
              </a:rPr>
              <a:t>Environmental </a:t>
            </a:r>
            <a:r>
              <a:rPr lang="en-US" b="1" dirty="0">
                <a:solidFill>
                  <a:srgbClr val="FF0000"/>
                </a:solidFill>
              </a:rPr>
              <a:t>Platform</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950199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agenda</a:t>
            </a:r>
            <a:endParaRPr lang="en-CA" dirty="0"/>
          </a:p>
        </p:txBody>
      </p:sp>
      <p:sp>
        <p:nvSpPr>
          <p:cNvPr id="3" name="Content Placeholder 2"/>
          <p:cNvSpPr>
            <a:spLocks noGrp="1"/>
          </p:cNvSpPr>
          <p:nvPr>
            <p:ph idx="1"/>
          </p:nvPr>
        </p:nvSpPr>
        <p:spPr>
          <a:xfrm>
            <a:off x="457200" y="1600200"/>
            <a:ext cx="4978896" cy="4525963"/>
          </a:xfrm>
        </p:spPr>
        <p:txBody>
          <a:bodyPr>
            <a:normAutofit lnSpcReduction="10000"/>
          </a:bodyPr>
          <a:lstStyle/>
          <a:p>
            <a:r>
              <a:rPr lang="en-CA" dirty="0" smtClean="0"/>
              <a:t>Course review </a:t>
            </a:r>
          </a:p>
          <a:p>
            <a:r>
              <a:rPr lang="en-CA" dirty="0" smtClean="0"/>
              <a:t>Requisite pace of decarbonization</a:t>
            </a:r>
          </a:p>
          <a:p>
            <a:r>
              <a:rPr lang="en-CA" dirty="0" smtClean="0"/>
              <a:t>What history suggests</a:t>
            </a:r>
          </a:p>
          <a:p>
            <a:pPr lvl="1"/>
            <a:r>
              <a:rPr lang="en-CA" dirty="0" smtClean="0"/>
              <a:t>Pessimists</a:t>
            </a:r>
          </a:p>
          <a:p>
            <a:pPr lvl="1"/>
            <a:r>
              <a:rPr lang="en-CA" dirty="0" smtClean="0"/>
              <a:t>Optimists</a:t>
            </a:r>
          </a:p>
          <a:p>
            <a:r>
              <a:rPr lang="en-CA" dirty="0" smtClean="0"/>
              <a:t>Psychology: Motivating change</a:t>
            </a:r>
          </a:p>
          <a:p>
            <a:r>
              <a:rPr lang="en-CA" dirty="0" smtClean="0"/>
              <a:t>Wrap-up themes</a:t>
            </a:r>
            <a:endParaRPr lang="en-CA"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1988840"/>
            <a:ext cx="4038600" cy="3311652"/>
          </a:xfrm>
          <a:prstGeom prst="rect">
            <a:avLst/>
          </a:prstGeom>
        </p:spPr>
      </p:pic>
    </p:spTree>
    <p:extLst>
      <p:ext uri="{BB962C8B-B14F-4D97-AF65-F5344CB8AC3E}">
        <p14:creationId xmlns:p14="http://schemas.microsoft.com/office/powerpoint/2010/main" val="2567565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agenda</a:t>
            </a:r>
            <a:endParaRPr lang="en-CA" dirty="0"/>
          </a:p>
        </p:txBody>
      </p:sp>
      <p:sp>
        <p:nvSpPr>
          <p:cNvPr id="3" name="Content Placeholder 2"/>
          <p:cNvSpPr>
            <a:spLocks noGrp="1"/>
          </p:cNvSpPr>
          <p:nvPr>
            <p:ph idx="1"/>
          </p:nvPr>
        </p:nvSpPr>
        <p:spPr>
          <a:xfrm>
            <a:off x="457200" y="1600200"/>
            <a:ext cx="4978896" cy="4525963"/>
          </a:xfrm>
        </p:spPr>
        <p:txBody>
          <a:bodyPr>
            <a:normAutofit lnSpcReduction="10000"/>
          </a:bodyPr>
          <a:lstStyle/>
          <a:p>
            <a:r>
              <a:rPr lang="en-CA" dirty="0" smtClean="0">
                <a:solidFill>
                  <a:schemeClr val="bg2">
                    <a:lumMod val="90000"/>
                  </a:schemeClr>
                </a:solidFill>
              </a:rPr>
              <a:t>Course review </a:t>
            </a:r>
          </a:p>
          <a:p>
            <a:r>
              <a:rPr lang="en-CA" dirty="0" smtClean="0">
                <a:solidFill>
                  <a:schemeClr val="bg2">
                    <a:lumMod val="90000"/>
                  </a:schemeClr>
                </a:solidFill>
              </a:rPr>
              <a:t>Requisite pace of decarbonization</a:t>
            </a:r>
          </a:p>
          <a:p>
            <a:r>
              <a:rPr lang="en-CA" dirty="0" smtClean="0">
                <a:solidFill>
                  <a:schemeClr val="bg2">
                    <a:lumMod val="90000"/>
                  </a:schemeClr>
                </a:solidFill>
              </a:rPr>
              <a:t>What history suggests</a:t>
            </a:r>
          </a:p>
          <a:p>
            <a:pPr lvl="1"/>
            <a:r>
              <a:rPr lang="en-CA" dirty="0" smtClean="0">
                <a:solidFill>
                  <a:schemeClr val="bg2">
                    <a:lumMod val="90000"/>
                  </a:schemeClr>
                </a:solidFill>
              </a:rPr>
              <a:t>Pessimists</a:t>
            </a:r>
          </a:p>
          <a:p>
            <a:pPr lvl="1"/>
            <a:r>
              <a:rPr lang="en-CA" dirty="0" smtClean="0">
                <a:solidFill>
                  <a:schemeClr val="bg2">
                    <a:lumMod val="90000"/>
                  </a:schemeClr>
                </a:solidFill>
              </a:rPr>
              <a:t>Optimists</a:t>
            </a:r>
          </a:p>
          <a:p>
            <a:r>
              <a:rPr lang="en-CA" dirty="0" smtClean="0">
                <a:solidFill>
                  <a:schemeClr val="bg2">
                    <a:lumMod val="90000"/>
                  </a:schemeClr>
                </a:solidFill>
              </a:rPr>
              <a:t>Psychology: Motivating change</a:t>
            </a:r>
          </a:p>
          <a:p>
            <a:r>
              <a:rPr lang="en-CA" dirty="0" smtClean="0"/>
              <a:t>Wrap-up themes</a:t>
            </a:r>
            <a:endParaRPr lang="en-CA"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1988840"/>
            <a:ext cx="4038600" cy="3311652"/>
          </a:xfrm>
          <a:prstGeom prst="rect">
            <a:avLst/>
          </a:prstGeom>
        </p:spPr>
      </p:pic>
    </p:spTree>
    <p:extLst>
      <p:ext uri="{BB962C8B-B14F-4D97-AF65-F5344CB8AC3E}">
        <p14:creationId xmlns:p14="http://schemas.microsoft.com/office/powerpoint/2010/main" val="162250158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fontScale="90000"/>
          </a:bodyPr>
          <a:lstStyle/>
          <a:p>
            <a:r>
              <a:rPr lang="en-US" dirty="0" smtClean="0"/>
              <a:t>Why climate action is so hard politically</a:t>
            </a:r>
            <a:endParaRPr lang="en-US" dirty="0"/>
          </a:p>
        </p:txBody>
      </p:sp>
      <p:sp>
        <p:nvSpPr>
          <p:cNvPr id="8" name="Slide Number Placeholder 7"/>
          <p:cNvSpPr>
            <a:spLocks noGrp="1"/>
          </p:cNvSpPr>
          <p:nvPr>
            <p:ph type="sldNum" sz="quarter" idx="12"/>
          </p:nvPr>
        </p:nvSpPr>
        <p:spPr/>
        <p:txBody>
          <a:bodyPr/>
          <a:lstStyle/>
          <a:p>
            <a:fld id="{052B9408-1764-434F-B894-11688FD815D3}" type="slidenum">
              <a:rPr lang="en-US" smtClean="0"/>
              <a:pPr/>
              <a:t>21</a:t>
            </a:fld>
            <a:endParaRPr lang="en-US"/>
          </a:p>
        </p:txBody>
      </p:sp>
      <p:graphicFrame>
        <p:nvGraphicFramePr>
          <p:cNvPr id="7" name="Table 6"/>
          <p:cNvGraphicFramePr>
            <a:graphicFrameLocks noGrp="1"/>
          </p:cNvGraphicFramePr>
          <p:nvPr/>
        </p:nvGraphicFramePr>
        <p:xfrm>
          <a:off x="381000" y="1828800"/>
          <a:ext cx="8305800" cy="886120"/>
        </p:xfrm>
        <a:graphic>
          <a:graphicData uri="http://schemas.openxmlformats.org/drawingml/2006/table">
            <a:tbl>
              <a:tblPr firstRow="1" bandRow="1">
                <a:tableStyleId>{5C22544A-7EE6-4342-B048-85BDC9FD1C3A}</a:tableStyleId>
              </a:tblPr>
              <a:tblGrid>
                <a:gridCol w="4152900"/>
                <a:gridCol w="4152900"/>
              </a:tblGrid>
              <a:tr h="886120">
                <a:tc>
                  <a:txBody>
                    <a:bodyPr/>
                    <a:lstStyle/>
                    <a:p>
                      <a:pPr algn="ctr"/>
                      <a:r>
                        <a:rPr lang="en-US" sz="3200" dirty="0" smtClean="0"/>
                        <a:t>Cost</a:t>
                      </a:r>
                      <a:r>
                        <a:rPr lang="en-US" sz="3200" baseline="0" dirty="0" smtClean="0"/>
                        <a:t> of Mitigation</a:t>
                      </a:r>
                      <a:endParaRPr lang="en-US" sz="3200" dirty="0"/>
                    </a:p>
                  </a:txBody>
                  <a:tcPr anchor="ctr">
                    <a:solidFill>
                      <a:schemeClr val="accent6">
                        <a:lumMod val="60000"/>
                        <a:lumOff val="40000"/>
                      </a:schemeClr>
                    </a:solidFill>
                  </a:tcPr>
                </a:tc>
                <a:tc>
                  <a:txBody>
                    <a:bodyPr/>
                    <a:lstStyle/>
                    <a:p>
                      <a:pPr algn="ctr"/>
                      <a:r>
                        <a:rPr lang="en-US" sz="3200" dirty="0" smtClean="0"/>
                        <a:t>Benefits</a:t>
                      </a:r>
                      <a:r>
                        <a:rPr lang="en-US" sz="3200" baseline="0" dirty="0" smtClean="0"/>
                        <a:t> of Mitigation</a:t>
                      </a:r>
                      <a:endParaRPr lang="en-US" sz="3200" dirty="0" smtClean="0"/>
                    </a:p>
                  </a:txBody>
                  <a:tcPr anchor="ctr">
                    <a:solidFill>
                      <a:schemeClr val="accent4">
                        <a:lumMod val="60000"/>
                        <a:lumOff val="40000"/>
                      </a:schemeClr>
                    </a:solidFill>
                  </a:tcPr>
                </a:tc>
              </a:tr>
            </a:tbl>
          </a:graphicData>
        </a:graphic>
      </p:graphicFrame>
      <p:graphicFrame>
        <p:nvGraphicFramePr>
          <p:cNvPr id="9" name="Table 8"/>
          <p:cNvGraphicFramePr>
            <a:graphicFrameLocks noGrp="1"/>
          </p:cNvGraphicFramePr>
          <p:nvPr/>
        </p:nvGraphicFramePr>
        <p:xfrm>
          <a:off x="381000" y="4495800"/>
          <a:ext cx="8305800" cy="898427"/>
        </p:xfrm>
        <a:graphic>
          <a:graphicData uri="http://schemas.openxmlformats.org/drawingml/2006/table">
            <a:tbl>
              <a:tblPr firstRow="1" bandRow="1">
                <a:tableStyleId>{5C22544A-7EE6-4342-B048-85BDC9FD1C3A}</a:tableStyleId>
              </a:tblPr>
              <a:tblGrid>
                <a:gridCol w="4152900"/>
                <a:gridCol w="4152900"/>
              </a:tblGrid>
              <a:tr h="898427">
                <a:tc>
                  <a:txBody>
                    <a:bodyPr/>
                    <a:lstStyle/>
                    <a:p>
                      <a:pPr algn="ctr"/>
                      <a:r>
                        <a:rPr lang="en-US" sz="3200" b="0" dirty="0" smtClean="0">
                          <a:solidFill>
                            <a:schemeClr val="tx1"/>
                          </a:solidFill>
                        </a:rPr>
                        <a:t>Relatively certain</a:t>
                      </a:r>
                      <a:endParaRPr lang="en-US" sz="3200" b="0" dirty="0">
                        <a:solidFill>
                          <a:schemeClr val="tx1"/>
                        </a:solidFill>
                      </a:endParaRPr>
                    </a:p>
                  </a:txBody>
                  <a:tcPr anchor="ctr">
                    <a:solidFill>
                      <a:schemeClr val="accent6">
                        <a:lumMod val="20000"/>
                        <a:lumOff val="80000"/>
                      </a:schemeClr>
                    </a:solidFill>
                  </a:tcPr>
                </a:tc>
                <a:tc>
                  <a:txBody>
                    <a:bodyPr/>
                    <a:lstStyle/>
                    <a:p>
                      <a:pPr algn="ctr"/>
                      <a:r>
                        <a:rPr lang="en-US" sz="3200" b="0" dirty="0" smtClean="0">
                          <a:solidFill>
                            <a:schemeClr val="tx1"/>
                          </a:solidFill>
                        </a:rPr>
                        <a:t>Highly</a:t>
                      </a:r>
                      <a:r>
                        <a:rPr lang="en-US" sz="3200" b="0" baseline="0" dirty="0" smtClean="0">
                          <a:solidFill>
                            <a:schemeClr val="tx1"/>
                          </a:solidFill>
                        </a:rPr>
                        <a:t> uncertain</a:t>
                      </a:r>
                      <a:endParaRPr lang="en-US" sz="3200" b="0" dirty="0">
                        <a:solidFill>
                          <a:schemeClr val="tx1"/>
                        </a:solidFill>
                      </a:endParaRPr>
                    </a:p>
                  </a:txBody>
                  <a:tcPr anchor="ctr">
                    <a:solidFill>
                      <a:schemeClr val="accent4">
                        <a:lumMod val="20000"/>
                        <a:lumOff val="80000"/>
                      </a:schemeClr>
                    </a:solidFill>
                  </a:tcPr>
                </a:tc>
              </a:tr>
            </a:tbl>
          </a:graphicData>
        </a:graphic>
      </p:graphicFrame>
      <p:graphicFrame>
        <p:nvGraphicFramePr>
          <p:cNvPr id="10" name="Table 9"/>
          <p:cNvGraphicFramePr>
            <a:graphicFrameLocks noGrp="1"/>
          </p:cNvGraphicFramePr>
          <p:nvPr/>
        </p:nvGraphicFramePr>
        <p:xfrm>
          <a:off x="381000" y="3657600"/>
          <a:ext cx="8305800" cy="898427"/>
        </p:xfrm>
        <a:graphic>
          <a:graphicData uri="http://schemas.openxmlformats.org/drawingml/2006/table">
            <a:tbl>
              <a:tblPr firstRow="1" bandRow="1">
                <a:tableStyleId>{5C22544A-7EE6-4342-B048-85BDC9FD1C3A}</a:tableStyleId>
              </a:tblPr>
              <a:tblGrid>
                <a:gridCol w="4152900"/>
                <a:gridCol w="4152900"/>
              </a:tblGrid>
              <a:tr h="898427">
                <a:tc>
                  <a:txBody>
                    <a:bodyPr/>
                    <a:lstStyle/>
                    <a:p>
                      <a:pPr algn="ctr"/>
                      <a:r>
                        <a:rPr lang="en-US" sz="3200" b="0" dirty="0" smtClean="0">
                          <a:solidFill>
                            <a:schemeClr val="tx1"/>
                          </a:solidFill>
                        </a:rPr>
                        <a:t>Now</a:t>
                      </a:r>
                      <a:endParaRPr lang="en-US" sz="3200" b="0" dirty="0">
                        <a:solidFill>
                          <a:schemeClr val="tx1"/>
                        </a:solidFill>
                      </a:endParaRPr>
                    </a:p>
                  </a:txBody>
                  <a:tcPr anchor="ctr">
                    <a:solidFill>
                      <a:schemeClr val="accent6">
                        <a:lumMod val="20000"/>
                        <a:lumOff val="80000"/>
                      </a:schemeClr>
                    </a:solidFill>
                  </a:tcPr>
                </a:tc>
                <a:tc>
                  <a:txBody>
                    <a:bodyPr/>
                    <a:lstStyle/>
                    <a:p>
                      <a:pPr algn="ctr"/>
                      <a:r>
                        <a:rPr lang="en-US" sz="3200" b="0" dirty="0" smtClean="0">
                          <a:solidFill>
                            <a:schemeClr val="tx1"/>
                          </a:solidFill>
                        </a:rPr>
                        <a:t>Distant in Time</a:t>
                      </a:r>
                      <a:endParaRPr lang="en-US" sz="3200" b="0" dirty="0">
                        <a:solidFill>
                          <a:schemeClr val="tx1"/>
                        </a:solidFill>
                      </a:endParaRPr>
                    </a:p>
                  </a:txBody>
                  <a:tcPr anchor="ctr">
                    <a:solidFill>
                      <a:schemeClr val="accent4">
                        <a:lumMod val="20000"/>
                        <a:lumOff val="80000"/>
                      </a:schemeClr>
                    </a:solidFill>
                  </a:tcPr>
                </a:tc>
              </a:tr>
            </a:tbl>
          </a:graphicData>
        </a:graphic>
      </p:graphicFrame>
      <p:graphicFrame>
        <p:nvGraphicFramePr>
          <p:cNvPr id="11" name="Table 10"/>
          <p:cNvGraphicFramePr>
            <a:graphicFrameLocks noGrp="1"/>
          </p:cNvGraphicFramePr>
          <p:nvPr/>
        </p:nvGraphicFramePr>
        <p:xfrm>
          <a:off x="381000" y="2743200"/>
          <a:ext cx="8305800" cy="898427"/>
        </p:xfrm>
        <a:graphic>
          <a:graphicData uri="http://schemas.openxmlformats.org/drawingml/2006/table">
            <a:tbl>
              <a:tblPr firstRow="1" bandRow="1">
                <a:tableStyleId>{5C22544A-7EE6-4342-B048-85BDC9FD1C3A}</a:tableStyleId>
              </a:tblPr>
              <a:tblGrid>
                <a:gridCol w="4152900"/>
                <a:gridCol w="4152900"/>
              </a:tblGrid>
              <a:tr h="898427">
                <a:tc>
                  <a:txBody>
                    <a:bodyPr/>
                    <a:lstStyle/>
                    <a:p>
                      <a:pPr algn="ctr"/>
                      <a:r>
                        <a:rPr lang="en-US" sz="3200" b="0" dirty="0" smtClean="0">
                          <a:solidFill>
                            <a:schemeClr val="tx1"/>
                          </a:solidFill>
                        </a:rPr>
                        <a:t>Here</a:t>
                      </a:r>
                      <a:endParaRPr lang="en-US" sz="3200" b="0" dirty="0">
                        <a:solidFill>
                          <a:schemeClr val="tx1"/>
                        </a:solidFill>
                      </a:endParaRPr>
                    </a:p>
                  </a:txBody>
                  <a:tcPr anchor="ctr">
                    <a:solidFill>
                      <a:schemeClr val="accent6">
                        <a:lumMod val="20000"/>
                        <a:lumOff val="80000"/>
                      </a:schemeClr>
                    </a:solidFill>
                  </a:tcPr>
                </a:tc>
                <a:tc>
                  <a:txBody>
                    <a:bodyPr/>
                    <a:lstStyle/>
                    <a:p>
                      <a:pPr algn="ctr"/>
                      <a:r>
                        <a:rPr lang="en-US" sz="3200" b="0" dirty="0" smtClean="0">
                          <a:solidFill>
                            <a:schemeClr val="tx1"/>
                          </a:solidFill>
                        </a:rPr>
                        <a:t>Global</a:t>
                      </a:r>
                      <a:endParaRPr lang="en-US" sz="3200" b="0" dirty="0">
                        <a:solidFill>
                          <a:schemeClr val="tx1"/>
                        </a:solidFill>
                      </a:endParaRPr>
                    </a:p>
                  </a:txBody>
                  <a:tcPr anchor="ctr">
                    <a:solidFill>
                      <a:schemeClr val="accent4">
                        <a:lumMod val="20000"/>
                        <a:lumOff val="80000"/>
                      </a:schemeClr>
                    </a:solidFill>
                  </a:tcPr>
                </a:tc>
              </a:tr>
            </a:tbl>
          </a:graphicData>
        </a:graphic>
      </p:graphicFrame>
    </p:spTree>
    <p:extLst>
      <p:ext uri="{BB962C8B-B14F-4D97-AF65-F5344CB8AC3E}">
        <p14:creationId xmlns:p14="http://schemas.microsoft.com/office/powerpoint/2010/main" val="21706960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Policy </a:t>
            </a:r>
            <a:r>
              <a:rPr lang="en-US" dirty="0"/>
              <a:t>Analysis</a:t>
            </a:r>
            <a:endParaRPr lang="en-CA" dirty="0"/>
          </a:p>
        </p:txBody>
      </p:sp>
      <p:sp>
        <p:nvSpPr>
          <p:cNvPr id="4" name="Content Placeholder 3"/>
          <p:cNvSpPr>
            <a:spLocks noGrp="1"/>
          </p:cNvSpPr>
          <p:nvPr>
            <p:ph sz="half" idx="1"/>
          </p:nvPr>
        </p:nvSpPr>
        <p:spPr>
          <a:xfrm>
            <a:off x="457200" y="1600201"/>
            <a:ext cx="4038600" cy="2620887"/>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marL="0" indent="0">
              <a:buNone/>
            </a:pPr>
            <a:r>
              <a:rPr lang="en-US" dirty="0"/>
              <a:t>analytical tool to guide decision-makers on how to choose the best possible course of action given the situation they are facing</a:t>
            </a:r>
            <a:endParaRPr lang="en-CA" dirty="0"/>
          </a:p>
        </p:txBody>
      </p:sp>
      <p:sp>
        <p:nvSpPr>
          <p:cNvPr id="5" name="Content Placeholder 4"/>
          <p:cNvSpPr>
            <a:spLocks noGrp="1"/>
          </p:cNvSpPr>
          <p:nvPr>
            <p:ph sz="half" idx="2"/>
          </p:nvPr>
        </p:nvSpPr>
        <p:spPr>
          <a:gradFill>
            <a:gsLst>
              <a:gs pos="0">
                <a:srgbClr val="FFEFD1"/>
              </a:gs>
              <a:gs pos="64999">
                <a:srgbClr val="F0EBD5"/>
              </a:gs>
              <a:gs pos="100000">
                <a:srgbClr val="D1C39F"/>
              </a:gs>
            </a:gsLst>
            <a:lin ang="5400000" scaled="0"/>
          </a:gradFill>
        </p:spPr>
        <p:txBody>
          <a:bodyPr>
            <a:normAutofit fontScale="92500" lnSpcReduction="10000"/>
          </a:bodyPr>
          <a:lstStyle/>
          <a:p>
            <a:pPr marL="514350" indent="-514350">
              <a:buFont typeface="+mj-lt"/>
              <a:buAutoNum type="arabicPeriod"/>
            </a:pPr>
            <a:r>
              <a:rPr lang="en-CA" dirty="0"/>
              <a:t>Defining your problem </a:t>
            </a:r>
          </a:p>
          <a:p>
            <a:pPr marL="514350" indent="-514350">
              <a:buFont typeface="+mj-lt"/>
              <a:buAutoNum type="arabicPeriod"/>
            </a:pPr>
            <a:r>
              <a:rPr lang="en-CA" dirty="0"/>
              <a:t>Establishing criteria</a:t>
            </a:r>
          </a:p>
          <a:p>
            <a:pPr marL="514350" indent="-514350">
              <a:buFont typeface="+mj-lt"/>
              <a:buAutoNum type="arabicPeriod"/>
            </a:pPr>
            <a:r>
              <a:rPr lang="en-CA" dirty="0"/>
              <a:t>Formulating possible alternatives</a:t>
            </a:r>
          </a:p>
          <a:p>
            <a:pPr marL="514350" indent="-514350">
              <a:buFont typeface="+mj-lt"/>
              <a:buAutoNum type="arabicPeriod"/>
            </a:pPr>
            <a:r>
              <a:rPr lang="en-CA" dirty="0"/>
              <a:t>Analyzing the consequences of alternatives</a:t>
            </a:r>
          </a:p>
          <a:p>
            <a:pPr marL="514350" indent="-514350">
              <a:buFont typeface="+mj-lt"/>
              <a:buAutoNum type="arabicPeriod"/>
            </a:pPr>
            <a:r>
              <a:rPr lang="en-CA" dirty="0"/>
              <a:t>Comparing alternatives and weighing </a:t>
            </a:r>
            <a:r>
              <a:rPr lang="en-CA" dirty="0" err="1"/>
              <a:t>tradeoffs</a:t>
            </a:r>
            <a:endParaRPr lang="en-CA" dirty="0"/>
          </a:p>
          <a:p>
            <a:pPr marL="514350" indent="-514350">
              <a:buFont typeface="+mj-lt"/>
              <a:buAutoNum type="arabicPeriod"/>
            </a:pPr>
            <a:r>
              <a:rPr lang="en-CA" dirty="0"/>
              <a:t>Making a recommendation </a:t>
            </a:r>
          </a:p>
          <a:p>
            <a:endParaRPr lang="en-CA" dirty="0"/>
          </a:p>
        </p:txBody>
      </p:sp>
    </p:spTree>
    <p:extLst>
      <p:ext uri="{BB962C8B-B14F-4D97-AF65-F5344CB8AC3E}">
        <p14:creationId xmlns:p14="http://schemas.microsoft.com/office/powerpoint/2010/main" val="34718879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1251062"/>
          </a:xfrm>
        </p:spPr>
        <p:txBody>
          <a:bodyPr>
            <a:noAutofit/>
          </a:bodyPr>
          <a:lstStyle/>
          <a:p>
            <a:r>
              <a:rPr lang="en-US" sz="3600" dirty="0" smtClean="0"/>
              <a:t>Well-understood and </a:t>
            </a:r>
            <a:br>
              <a:rPr lang="en-US" sz="3600" dirty="0" smtClean="0"/>
            </a:br>
            <a:r>
              <a:rPr lang="en-US" sz="3600" dirty="0" smtClean="0"/>
              <a:t>available policy instruments</a:t>
            </a:r>
            <a:endParaRPr lang="en-US" sz="3600" dirty="0"/>
          </a:p>
        </p:txBody>
      </p:sp>
      <p:sp>
        <p:nvSpPr>
          <p:cNvPr id="3" name="Content Placeholder 2"/>
          <p:cNvSpPr>
            <a:spLocks noGrp="1"/>
          </p:cNvSpPr>
          <p:nvPr>
            <p:ph sz="half" idx="1"/>
          </p:nvPr>
        </p:nvSpPr>
        <p:spPr>
          <a:xfrm>
            <a:off x="457200" y="2362200"/>
            <a:ext cx="4038600" cy="3255264"/>
          </a:xfrm>
          <a:gradFill>
            <a:gsLst>
              <a:gs pos="0">
                <a:schemeClr val="accent1">
                  <a:lumMod val="60000"/>
                  <a:lumOff val="4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r>
              <a:rPr lang="en-US" dirty="0" smtClean="0"/>
              <a:t>Confidence in one or both instruments to price carbon:</a:t>
            </a:r>
          </a:p>
          <a:p>
            <a:pPr lvl="1"/>
            <a:r>
              <a:rPr lang="en-US" dirty="0" smtClean="0"/>
              <a:t>Economy wide carbon tax</a:t>
            </a:r>
          </a:p>
          <a:p>
            <a:pPr lvl="1"/>
            <a:r>
              <a:rPr lang="en-US" dirty="0" smtClean="0"/>
              <a:t>Economy wide cap and trade</a:t>
            </a:r>
          </a:p>
        </p:txBody>
      </p:sp>
      <p:sp>
        <p:nvSpPr>
          <p:cNvPr id="5" name="Content Placeholder 4"/>
          <p:cNvSpPr>
            <a:spLocks noGrp="1"/>
          </p:cNvSpPr>
          <p:nvPr>
            <p:ph sz="half" idx="2"/>
          </p:nvPr>
        </p:nvSpPr>
        <p:spPr>
          <a:xfrm>
            <a:off x="4648200" y="2362200"/>
            <a:ext cx="4038600" cy="3200400"/>
          </a:xfrm>
          <a:gradFill>
            <a:gsLst>
              <a:gs pos="0">
                <a:schemeClr val="accent1">
                  <a:lumMod val="60000"/>
                  <a:lumOff val="4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r>
              <a:rPr lang="en-US" dirty="0"/>
              <a:t>Supplementary policies</a:t>
            </a:r>
          </a:p>
          <a:p>
            <a:pPr lvl="1"/>
            <a:r>
              <a:rPr lang="en-US" dirty="0"/>
              <a:t>Energy R&amp;D</a:t>
            </a:r>
          </a:p>
          <a:p>
            <a:pPr lvl="1"/>
            <a:r>
              <a:rPr lang="en-US" dirty="0"/>
              <a:t>Regulations to foster sector specific change</a:t>
            </a:r>
          </a:p>
          <a:p>
            <a:endParaRPr lang="en-CA" dirty="0"/>
          </a:p>
        </p:txBody>
      </p:sp>
      <p:sp>
        <p:nvSpPr>
          <p:cNvPr id="4" name="Slide Number Placeholder 3"/>
          <p:cNvSpPr>
            <a:spLocks noGrp="1"/>
          </p:cNvSpPr>
          <p:nvPr>
            <p:ph type="sldNum" sz="quarter" idx="12"/>
          </p:nvPr>
        </p:nvSpPr>
        <p:spPr/>
        <p:txBody>
          <a:bodyPr/>
          <a:lstStyle/>
          <a:p>
            <a:fld id="{052B9408-1764-434F-B894-11688FD815D3}" type="slidenum">
              <a:rPr lang="en-US" smtClean="0"/>
              <a:pPr/>
              <a:t>23</a:t>
            </a:fld>
            <a:endParaRPr lang="en-US"/>
          </a:p>
        </p:txBody>
      </p:sp>
    </p:spTree>
    <p:extLst>
      <p:ext uri="{BB962C8B-B14F-4D97-AF65-F5344CB8AC3E}">
        <p14:creationId xmlns:p14="http://schemas.microsoft.com/office/powerpoint/2010/main" val="84150511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Evaluating energy sustainability policy instruments</a:t>
            </a:r>
            <a:endParaRPr lang="en-US" dirty="0"/>
          </a:p>
        </p:txBody>
      </p:sp>
      <p:sp>
        <p:nvSpPr>
          <p:cNvPr id="4" name="Slide Number Placeholder 3"/>
          <p:cNvSpPr>
            <a:spLocks noGrp="1"/>
          </p:cNvSpPr>
          <p:nvPr>
            <p:ph type="sldNum" sz="quarter" idx="12"/>
          </p:nvPr>
        </p:nvSpPr>
        <p:spPr/>
        <p:txBody>
          <a:bodyPr/>
          <a:lstStyle/>
          <a:p>
            <a:fld id="{052B9408-1764-434F-B894-11688FD815D3}" type="slidenum">
              <a:rPr lang="en-US" smtClean="0"/>
              <a:pPr/>
              <a:t>24</a:t>
            </a:fld>
            <a:endParaRPr lang="en-US"/>
          </a:p>
        </p:txBody>
      </p:sp>
      <p:graphicFrame>
        <p:nvGraphicFramePr>
          <p:cNvPr id="7" name="Table 6"/>
          <p:cNvGraphicFramePr>
            <a:graphicFrameLocks noGrp="1"/>
          </p:cNvGraphicFramePr>
          <p:nvPr/>
        </p:nvGraphicFramePr>
        <p:xfrm>
          <a:off x="381000" y="1904999"/>
          <a:ext cx="8305800" cy="3790056"/>
        </p:xfrm>
        <a:graphic>
          <a:graphicData uri="http://schemas.openxmlformats.org/drawingml/2006/table">
            <a:tbl>
              <a:tblPr firstRow="1" bandRow="1">
                <a:tableStyleId>{5C22544A-7EE6-4342-B048-85BDC9FD1C3A}</a:tableStyleId>
              </a:tblPr>
              <a:tblGrid>
                <a:gridCol w="1828800"/>
                <a:gridCol w="1493520"/>
                <a:gridCol w="1661160"/>
                <a:gridCol w="1661160"/>
                <a:gridCol w="1661160"/>
              </a:tblGrid>
              <a:tr h="609601">
                <a:tc>
                  <a:txBody>
                    <a:bodyPr/>
                    <a:lstStyle/>
                    <a:p>
                      <a:endParaRPr lang="en-US"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1" dirty="0" smtClean="0">
                          <a:solidFill>
                            <a:schemeClr val="tx1"/>
                          </a:solidFill>
                        </a:rPr>
                        <a:t>Effectiveness</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b="1" dirty="0" smtClean="0">
                          <a:solidFill>
                            <a:schemeClr val="tx1"/>
                          </a:solidFill>
                        </a:rPr>
                        <a:t>Efficiency</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b="1" dirty="0" smtClean="0">
                          <a:solidFill>
                            <a:schemeClr val="tx1"/>
                          </a:solidFill>
                        </a:rPr>
                        <a:t>Administrative Feasibility</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b="1" dirty="0" smtClean="0">
                          <a:solidFill>
                            <a:schemeClr val="tx1"/>
                          </a:solidFill>
                        </a:rPr>
                        <a:t>Political</a:t>
                      </a:r>
                      <a:r>
                        <a:rPr lang="en-US" b="1" baseline="0" dirty="0" smtClean="0">
                          <a:solidFill>
                            <a:schemeClr val="tx1"/>
                          </a:solidFill>
                        </a:rPr>
                        <a:t> Feasibility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623922">
                <a:tc>
                  <a:txBody>
                    <a:bodyPr/>
                    <a:lstStyle/>
                    <a:p>
                      <a:r>
                        <a:rPr lang="en-US" b="1" dirty="0" smtClean="0"/>
                        <a:t>Info/Persuasion</a:t>
                      </a:r>
                      <a:endParaRPr lang="en-US" b="1" baseline="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b="1" dirty="0" smtClean="0"/>
                        <a:t>Poor</a:t>
                      </a:r>
                      <a:endParaRPr lang="en-US" b="1"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solidFill>
                  </a:tcPr>
                </a:tc>
                <a:tc>
                  <a:txBody>
                    <a:bodyPr/>
                    <a:lstStyle/>
                    <a:p>
                      <a:pPr algn="ctr"/>
                      <a:r>
                        <a:rPr lang="en-US" b="1" dirty="0" smtClean="0"/>
                        <a:t>Poor </a:t>
                      </a:r>
                      <a:endParaRPr lang="en-US" b="1" dirty="0"/>
                    </a:p>
                  </a:txBody>
                  <a:tcPr anchor="ctr">
                    <a:lnT w="12700" cap="flat" cmpd="sng" algn="ctr">
                      <a:solidFill>
                        <a:schemeClr val="tx1"/>
                      </a:solidFill>
                      <a:prstDash val="solid"/>
                      <a:round/>
                      <a:headEnd type="none" w="med" len="med"/>
                      <a:tailEnd type="none" w="med" len="med"/>
                    </a:lnT>
                    <a:solidFill>
                      <a:schemeClr val="accent6"/>
                    </a:solidFill>
                  </a:tcPr>
                </a:tc>
                <a:tc>
                  <a:txBody>
                    <a:bodyPr/>
                    <a:lstStyle/>
                    <a:p>
                      <a:pPr algn="ctr"/>
                      <a:r>
                        <a:rPr lang="en-US" b="1" dirty="0" smtClean="0"/>
                        <a:t>Good</a:t>
                      </a:r>
                      <a:endParaRPr lang="en-US" b="1" dirty="0"/>
                    </a:p>
                  </a:txBody>
                  <a:tcPr anchor="ctr">
                    <a:lnT w="12700" cap="flat" cmpd="sng" algn="ctr">
                      <a:solidFill>
                        <a:schemeClr val="tx1"/>
                      </a:solidFill>
                      <a:prstDash val="solid"/>
                      <a:round/>
                      <a:headEnd type="none" w="med" len="med"/>
                      <a:tailEnd type="none" w="med" len="med"/>
                    </a:lnT>
                    <a:solidFill>
                      <a:schemeClr val="accent4"/>
                    </a:solidFill>
                  </a:tcPr>
                </a:tc>
                <a:tc>
                  <a:txBody>
                    <a:bodyPr/>
                    <a:lstStyle/>
                    <a:p>
                      <a:pPr algn="ctr"/>
                      <a:r>
                        <a:rPr lang="en-US" b="1" dirty="0" smtClean="0"/>
                        <a:t>Good</a:t>
                      </a:r>
                      <a:endParaRPr lang="en-US" b="1" dirty="0"/>
                    </a:p>
                  </a:txBody>
                  <a:tcPr anchor="ctr">
                    <a:lnT w="12700" cap="flat" cmpd="sng" algn="ctr">
                      <a:solidFill>
                        <a:schemeClr val="tx1"/>
                      </a:solidFill>
                      <a:prstDash val="solid"/>
                      <a:round/>
                      <a:headEnd type="none" w="med" len="med"/>
                      <a:tailEnd type="none" w="med" len="med"/>
                    </a:lnT>
                    <a:solidFill>
                      <a:schemeClr val="accent4"/>
                    </a:solidFill>
                  </a:tcPr>
                </a:tc>
              </a:tr>
              <a:tr h="640999">
                <a:tc>
                  <a:txBody>
                    <a:bodyPr/>
                    <a:lstStyle/>
                    <a:p>
                      <a:r>
                        <a:rPr lang="en-US" b="1" dirty="0" smtClean="0"/>
                        <a:t>Subsidy</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b="1" dirty="0" smtClean="0"/>
                        <a:t>Medium</a:t>
                      </a:r>
                      <a:endParaRPr lang="en-US" b="1" dirty="0"/>
                    </a:p>
                  </a:txBody>
                  <a:tcPr anchor="ctr">
                    <a:lnL w="12700" cap="flat" cmpd="sng" algn="ctr">
                      <a:solidFill>
                        <a:schemeClr val="tx1"/>
                      </a:solidFill>
                      <a:prstDash val="solid"/>
                      <a:round/>
                      <a:headEnd type="none" w="med" len="med"/>
                      <a:tailEnd type="none" w="med" len="med"/>
                    </a:lnL>
                    <a:solidFill>
                      <a:schemeClr val="accent1"/>
                    </a:solidFill>
                  </a:tcPr>
                </a:tc>
                <a:tc>
                  <a:txBody>
                    <a:bodyPr/>
                    <a:lstStyle/>
                    <a:p>
                      <a:pPr algn="ctr"/>
                      <a:r>
                        <a:rPr lang="en-US" b="1" dirty="0" smtClean="0"/>
                        <a:t>Poor</a:t>
                      </a:r>
                      <a:endParaRPr lang="en-US" b="1" dirty="0"/>
                    </a:p>
                  </a:txBody>
                  <a:tcPr anchor="ctr">
                    <a:solidFill>
                      <a:schemeClr val="accent6"/>
                    </a:solidFill>
                  </a:tcPr>
                </a:tc>
                <a:tc>
                  <a:txBody>
                    <a:bodyPr/>
                    <a:lstStyle/>
                    <a:p>
                      <a:pPr algn="ctr"/>
                      <a:r>
                        <a:rPr lang="en-US" b="1" dirty="0" smtClean="0"/>
                        <a:t>Medium</a:t>
                      </a:r>
                      <a:endParaRPr lang="en-US" b="1" dirty="0"/>
                    </a:p>
                  </a:txBody>
                  <a:tcPr anchor="ctr">
                    <a:solidFill>
                      <a:schemeClr val="accent1"/>
                    </a:solidFill>
                  </a:tcPr>
                </a:tc>
                <a:tc>
                  <a:txBody>
                    <a:bodyPr/>
                    <a:lstStyle/>
                    <a:p>
                      <a:pPr algn="ctr"/>
                      <a:r>
                        <a:rPr lang="en-US" b="1" dirty="0" smtClean="0"/>
                        <a:t>Good</a:t>
                      </a:r>
                      <a:endParaRPr lang="en-US" b="1" dirty="0"/>
                    </a:p>
                  </a:txBody>
                  <a:tcPr anchor="ctr">
                    <a:solidFill>
                      <a:schemeClr val="accent4"/>
                    </a:solidFill>
                  </a:tcPr>
                </a:tc>
              </a:tr>
              <a:tr h="628913">
                <a:tc>
                  <a:txBody>
                    <a:bodyPr/>
                    <a:lstStyle/>
                    <a:p>
                      <a:r>
                        <a:rPr lang="en-US" b="1" dirty="0" smtClean="0"/>
                        <a:t>Emission Tax</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b="1" dirty="0" smtClean="0"/>
                        <a:t>Medium</a:t>
                      </a:r>
                      <a:endParaRPr lang="en-US" b="1" dirty="0"/>
                    </a:p>
                  </a:txBody>
                  <a:tcPr anchor="ctr">
                    <a:lnL w="12700" cap="flat" cmpd="sng" algn="ctr">
                      <a:solidFill>
                        <a:schemeClr val="tx1"/>
                      </a:solidFill>
                      <a:prstDash val="solid"/>
                      <a:round/>
                      <a:headEnd type="none" w="med" len="med"/>
                      <a:tailEnd type="none" w="med" len="med"/>
                    </a:lnL>
                    <a:solidFill>
                      <a:schemeClr val="accent1"/>
                    </a:solidFill>
                  </a:tcPr>
                </a:tc>
                <a:tc>
                  <a:txBody>
                    <a:bodyPr/>
                    <a:lstStyle/>
                    <a:p>
                      <a:pPr algn="ctr"/>
                      <a:r>
                        <a:rPr lang="en-US" b="1" dirty="0" smtClean="0"/>
                        <a:t>Good</a:t>
                      </a:r>
                      <a:endParaRPr lang="en-US" b="1" dirty="0"/>
                    </a:p>
                  </a:txBody>
                  <a:tcPr anchor="ctr">
                    <a:solidFill>
                      <a:schemeClr val="accent4"/>
                    </a:solidFill>
                  </a:tcPr>
                </a:tc>
                <a:tc>
                  <a:txBody>
                    <a:bodyPr/>
                    <a:lstStyle/>
                    <a:p>
                      <a:pPr algn="ctr"/>
                      <a:r>
                        <a:rPr lang="en-US" b="1" dirty="0" smtClean="0"/>
                        <a:t>Good</a:t>
                      </a:r>
                      <a:endParaRPr lang="en-US" b="1" dirty="0"/>
                    </a:p>
                  </a:txBody>
                  <a:tcPr anchor="ctr">
                    <a:solidFill>
                      <a:schemeClr val="accent4"/>
                    </a:solidFill>
                  </a:tcPr>
                </a:tc>
                <a:tc>
                  <a:txBody>
                    <a:bodyPr/>
                    <a:lstStyle/>
                    <a:p>
                      <a:pPr algn="ctr"/>
                      <a:r>
                        <a:rPr lang="en-US" b="1" dirty="0" smtClean="0"/>
                        <a:t>Poor</a:t>
                      </a:r>
                      <a:endParaRPr lang="en-US" b="1" dirty="0"/>
                    </a:p>
                  </a:txBody>
                  <a:tcPr anchor="ctr">
                    <a:solidFill>
                      <a:schemeClr val="accent6"/>
                    </a:solidFill>
                  </a:tcPr>
                </a:tc>
              </a:tr>
              <a:tr h="647444">
                <a:tc>
                  <a:txBody>
                    <a:bodyPr/>
                    <a:lstStyle/>
                    <a:p>
                      <a:r>
                        <a:rPr lang="en-US" b="1" dirty="0" smtClean="0"/>
                        <a:t>Cap</a:t>
                      </a:r>
                      <a:r>
                        <a:rPr lang="en-US" b="1" baseline="0" dirty="0" smtClean="0"/>
                        <a:t> and Trade</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b="1" dirty="0" smtClean="0"/>
                        <a:t>Good</a:t>
                      </a:r>
                      <a:endParaRPr lang="en-US" b="1" dirty="0"/>
                    </a:p>
                  </a:txBody>
                  <a:tcPr anchor="ctr">
                    <a:lnL w="12700" cap="flat" cmpd="sng" algn="ctr">
                      <a:solidFill>
                        <a:schemeClr val="tx1"/>
                      </a:solidFill>
                      <a:prstDash val="solid"/>
                      <a:round/>
                      <a:headEnd type="none" w="med" len="med"/>
                      <a:tailEnd type="none" w="med" len="med"/>
                    </a:lnL>
                    <a:solidFill>
                      <a:schemeClr val="accent4"/>
                    </a:solidFill>
                  </a:tcPr>
                </a:tc>
                <a:tc>
                  <a:txBody>
                    <a:bodyPr/>
                    <a:lstStyle/>
                    <a:p>
                      <a:pPr algn="ctr"/>
                      <a:r>
                        <a:rPr lang="en-US" b="1" dirty="0" smtClean="0"/>
                        <a:t>Good </a:t>
                      </a:r>
                      <a:endParaRPr lang="en-US" b="1" dirty="0"/>
                    </a:p>
                  </a:txBody>
                  <a:tcPr anchor="ctr">
                    <a:solidFill>
                      <a:schemeClr val="accent4"/>
                    </a:solidFill>
                  </a:tcPr>
                </a:tc>
                <a:tc>
                  <a:txBody>
                    <a:bodyPr/>
                    <a:lstStyle/>
                    <a:p>
                      <a:pPr algn="ctr"/>
                      <a:r>
                        <a:rPr lang="en-US" b="1" dirty="0" smtClean="0"/>
                        <a:t>Medium</a:t>
                      </a:r>
                      <a:endParaRPr lang="en-US" b="1" dirty="0"/>
                    </a:p>
                  </a:txBody>
                  <a:tcPr anchor="ctr">
                    <a:solidFill>
                      <a:schemeClr val="accent1"/>
                    </a:solidFill>
                  </a:tcPr>
                </a:tc>
                <a:tc>
                  <a:txBody>
                    <a:bodyPr/>
                    <a:lstStyle/>
                    <a:p>
                      <a:pPr algn="ctr"/>
                      <a:r>
                        <a:rPr lang="en-US" b="1" dirty="0" smtClean="0"/>
                        <a:t>Medium</a:t>
                      </a:r>
                      <a:endParaRPr lang="en-US" b="1" dirty="0"/>
                    </a:p>
                  </a:txBody>
                  <a:tcPr anchor="ctr">
                    <a:solidFill>
                      <a:schemeClr val="accent1"/>
                    </a:solidFill>
                  </a:tcPr>
                </a:tc>
              </a:tr>
              <a:tr h="608698">
                <a:tc>
                  <a:txBody>
                    <a:bodyPr/>
                    <a:lstStyle/>
                    <a:p>
                      <a:r>
                        <a:rPr lang="en-US" b="1" dirty="0" smtClean="0"/>
                        <a:t>C&amp;C Regulation</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b="1" dirty="0" smtClean="0"/>
                        <a:t>Good</a:t>
                      </a:r>
                      <a:endParaRPr lang="en-US" b="1" dirty="0"/>
                    </a:p>
                  </a:txBody>
                  <a:tcPr anchor="ctr">
                    <a:lnL w="12700" cap="flat" cmpd="sng" algn="ctr">
                      <a:solidFill>
                        <a:schemeClr val="tx1"/>
                      </a:solidFill>
                      <a:prstDash val="solid"/>
                      <a:round/>
                      <a:headEnd type="none" w="med" len="med"/>
                      <a:tailEnd type="none" w="med" len="med"/>
                    </a:lnL>
                    <a:solidFill>
                      <a:schemeClr val="accent4"/>
                    </a:solidFill>
                  </a:tcPr>
                </a:tc>
                <a:tc>
                  <a:txBody>
                    <a:bodyPr/>
                    <a:lstStyle/>
                    <a:p>
                      <a:pPr algn="ctr"/>
                      <a:r>
                        <a:rPr lang="en-US" b="1" dirty="0" smtClean="0"/>
                        <a:t>Poor</a:t>
                      </a:r>
                      <a:endParaRPr lang="en-US" b="1" dirty="0"/>
                    </a:p>
                  </a:txBody>
                  <a:tcPr anchor="ctr">
                    <a:solidFill>
                      <a:schemeClr val="accent6"/>
                    </a:solidFill>
                  </a:tcPr>
                </a:tc>
                <a:tc>
                  <a:txBody>
                    <a:bodyPr/>
                    <a:lstStyle/>
                    <a:p>
                      <a:pPr algn="ctr"/>
                      <a:r>
                        <a:rPr lang="en-US" b="1" dirty="0" smtClean="0"/>
                        <a:t>Good</a:t>
                      </a:r>
                      <a:endParaRPr lang="en-US" b="1" dirty="0"/>
                    </a:p>
                  </a:txBody>
                  <a:tcPr anchor="ctr">
                    <a:solidFill>
                      <a:schemeClr val="accent4"/>
                    </a:solidFill>
                  </a:tcPr>
                </a:tc>
                <a:tc>
                  <a:txBody>
                    <a:bodyPr/>
                    <a:lstStyle/>
                    <a:p>
                      <a:pPr algn="ctr"/>
                      <a:r>
                        <a:rPr lang="en-US" b="1" dirty="0" smtClean="0"/>
                        <a:t>Medium</a:t>
                      </a:r>
                      <a:endParaRPr lang="en-US" b="1" dirty="0"/>
                    </a:p>
                  </a:txBody>
                  <a:tcPr anchor="ctr">
                    <a:solidFill>
                      <a:schemeClr val="accent1"/>
                    </a:solidFill>
                  </a:tcPr>
                </a:tc>
              </a:tr>
            </a:tbl>
          </a:graphicData>
        </a:graphic>
      </p:graphicFrame>
    </p:spTree>
    <p:extLst>
      <p:ext uri="{BB962C8B-B14F-4D97-AF65-F5344CB8AC3E}">
        <p14:creationId xmlns:p14="http://schemas.microsoft.com/office/powerpoint/2010/main" val="100624337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planning and approval</a:t>
            </a:r>
            <a:endParaRPr lang="en-US" dirty="0"/>
          </a:p>
        </p:txBody>
      </p:sp>
      <p:sp>
        <p:nvSpPr>
          <p:cNvPr id="3" name="Content Placeholder 2"/>
          <p:cNvSpPr>
            <a:spLocks noGrp="1"/>
          </p:cNvSpPr>
          <p:nvPr>
            <p:ph idx="1"/>
          </p:nvPr>
        </p:nvSpPr>
        <p:spPr/>
        <p:txBody>
          <a:bodyPr/>
          <a:lstStyle/>
          <a:p>
            <a:r>
              <a:rPr lang="en-US" dirty="0" smtClean="0"/>
              <a:t>Project planning and approval is complex </a:t>
            </a:r>
          </a:p>
          <a:p>
            <a:r>
              <a:rPr lang="en-US" dirty="0" smtClean="0"/>
              <a:t>Tradeoffs: quality and coherence vs. political realities</a:t>
            </a:r>
            <a:endParaRPr lang="en-US" dirty="0"/>
          </a:p>
        </p:txBody>
      </p:sp>
      <p:sp>
        <p:nvSpPr>
          <p:cNvPr id="4" name="Date Placeholder 3"/>
          <p:cNvSpPr>
            <a:spLocks noGrp="1"/>
          </p:cNvSpPr>
          <p:nvPr>
            <p:ph type="dt" sz="half" idx="10"/>
          </p:nvPr>
        </p:nvSpPr>
        <p:spPr/>
        <p:txBody>
          <a:bodyPr/>
          <a:lstStyle/>
          <a:p>
            <a:pPr>
              <a:defRPr/>
            </a:pPr>
            <a:r>
              <a:rPr lang="en-CA" smtClean="0"/>
              <a:t>   </a:t>
            </a:r>
            <a:endParaRPr lang="en-CA" dirty="0"/>
          </a:p>
        </p:txBody>
      </p:sp>
      <p:sp>
        <p:nvSpPr>
          <p:cNvPr id="5" name="Footer Placeholder 4"/>
          <p:cNvSpPr>
            <a:spLocks noGrp="1"/>
          </p:cNvSpPr>
          <p:nvPr>
            <p:ph type="ftr" sz="quarter" idx="11"/>
          </p:nvPr>
        </p:nvSpPr>
        <p:spPr/>
        <p:txBody>
          <a:bodyPr/>
          <a:lstStyle/>
          <a:p>
            <a:pPr>
              <a:defRPr/>
            </a:pPr>
            <a:r>
              <a:rPr lang="en-CA" smtClean="0"/>
              <a:t> </a:t>
            </a:r>
            <a:endParaRPr lang="en-CA" dirty="0"/>
          </a:p>
        </p:txBody>
      </p:sp>
      <p:sp>
        <p:nvSpPr>
          <p:cNvPr id="6" name="Slide Number Placeholder 5"/>
          <p:cNvSpPr>
            <a:spLocks noGrp="1"/>
          </p:cNvSpPr>
          <p:nvPr>
            <p:ph type="sldNum" sz="quarter" idx="12"/>
          </p:nvPr>
        </p:nvSpPr>
        <p:spPr/>
        <p:txBody>
          <a:bodyPr/>
          <a:lstStyle/>
          <a:p>
            <a:pPr>
              <a:defRPr/>
            </a:pPr>
            <a:fld id="{DC1A65C0-DFD7-44A1-985B-80752FC927F3}" type="slidenum">
              <a:rPr lang="en-CA" smtClean="0"/>
              <a:pPr>
                <a:defRPr/>
              </a:pPr>
              <a:t>25</a:t>
            </a:fld>
            <a:endParaRPr lang="en-CA"/>
          </a:p>
        </p:txBody>
      </p:sp>
    </p:spTree>
    <p:extLst>
      <p:ext uri="{BB962C8B-B14F-4D97-AF65-F5344CB8AC3E}">
        <p14:creationId xmlns:p14="http://schemas.microsoft.com/office/powerpoint/2010/main" val="339256935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Decarbonization across nations</a:t>
            </a:r>
            <a:endParaRPr lang="en-US" dirty="0"/>
          </a:p>
        </p:txBody>
      </p:sp>
      <p:sp>
        <p:nvSpPr>
          <p:cNvPr id="3" name="Content Placeholder 2"/>
          <p:cNvSpPr>
            <a:spLocks noGrp="1"/>
          </p:cNvSpPr>
          <p:nvPr>
            <p:ph idx="1"/>
          </p:nvPr>
        </p:nvSpPr>
        <p:spPr/>
        <p:txBody>
          <a:bodyPr>
            <a:normAutofit/>
          </a:bodyPr>
          <a:lstStyle/>
          <a:p>
            <a:r>
              <a:rPr lang="en-US" sz="2800" dirty="0" smtClean="0"/>
              <a:t>Different countries face different challenges because of different </a:t>
            </a:r>
          </a:p>
          <a:p>
            <a:pPr lvl="1"/>
            <a:r>
              <a:rPr lang="en-US" sz="2400" dirty="0" smtClean="0"/>
              <a:t>resource endowments</a:t>
            </a:r>
          </a:p>
          <a:p>
            <a:pPr lvl="1"/>
            <a:r>
              <a:rPr lang="en-US" sz="2400" dirty="0" smtClean="0"/>
              <a:t>policy legacies</a:t>
            </a:r>
          </a:p>
          <a:p>
            <a:pPr lvl="1"/>
            <a:r>
              <a:rPr lang="en-US" sz="2400" dirty="0"/>
              <a:t>p</a:t>
            </a:r>
            <a:r>
              <a:rPr lang="en-US" sz="2400" dirty="0" smtClean="0"/>
              <a:t>olitical cultures</a:t>
            </a:r>
          </a:p>
          <a:p>
            <a:pPr lvl="1"/>
            <a:r>
              <a:rPr lang="en-US" sz="2400" dirty="0" smtClean="0"/>
              <a:t>Institutions </a:t>
            </a:r>
          </a:p>
          <a:p>
            <a:pPr lvl="1"/>
            <a:endParaRPr lang="en-US" sz="2400" dirty="0"/>
          </a:p>
        </p:txBody>
      </p:sp>
      <p:sp>
        <p:nvSpPr>
          <p:cNvPr id="4" name="Date Placeholder 3"/>
          <p:cNvSpPr>
            <a:spLocks noGrp="1"/>
          </p:cNvSpPr>
          <p:nvPr>
            <p:ph type="dt" sz="half" idx="10"/>
          </p:nvPr>
        </p:nvSpPr>
        <p:spPr/>
        <p:txBody>
          <a:bodyPr/>
          <a:lstStyle/>
          <a:p>
            <a:pPr>
              <a:defRPr/>
            </a:pPr>
            <a:r>
              <a:rPr lang="en-CA" smtClean="0"/>
              <a:t>   </a:t>
            </a:r>
            <a:endParaRPr lang="en-CA" dirty="0"/>
          </a:p>
        </p:txBody>
      </p:sp>
      <p:sp>
        <p:nvSpPr>
          <p:cNvPr id="5" name="Footer Placeholder 4"/>
          <p:cNvSpPr>
            <a:spLocks noGrp="1"/>
          </p:cNvSpPr>
          <p:nvPr>
            <p:ph type="ftr" sz="quarter" idx="11"/>
          </p:nvPr>
        </p:nvSpPr>
        <p:spPr/>
        <p:txBody>
          <a:bodyPr/>
          <a:lstStyle/>
          <a:p>
            <a:pPr>
              <a:defRPr/>
            </a:pPr>
            <a:r>
              <a:rPr lang="en-CA" smtClean="0"/>
              <a:t> </a:t>
            </a:r>
            <a:endParaRPr lang="en-CA" dirty="0"/>
          </a:p>
        </p:txBody>
      </p:sp>
      <p:sp>
        <p:nvSpPr>
          <p:cNvPr id="6" name="Slide Number Placeholder 5"/>
          <p:cNvSpPr>
            <a:spLocks noGrp="1"/>
          </p:cNvSpPr>
          <p:nvPr>
            <p:ph type="sldNum" sz="quarter" idx="12"/>
          </p:nvPr>
        </p:nvSpPr>
        <p:spPr/>
        <p:txBody>
          <a:bodyPr/>
          <a:lstStyle/>
          <a:p>
            <a:pPr>
              <a:defRPr/>
            </a:pPr>
            <a:fld id="{DC1A65C0-DFD7-44A1-985B-80752FC927F3}" type="slidenum">
              <a:rPr lang="en-CA" smtClean="0"/>
              <a:pPr>
                <a:defRPr/>
              </a:pPr>
              <a:t>26</a:t>
            </a:fld>
            <a:endParaRPr lang="en-CA"/>
          </a:p>
        </p:txBody>
      </p:sp>
    </p:spTree>
    <p:extLst>
      <p:ext uri="{BB962C8B-B14F-4D97-AF65-F5344CB8AC3E}">
        <p14:creationId xmlns:p14="http://schemas.microsoft.com/office/powerpoint/2010/main" val="227250051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transitions</a:t>
            </a:r>
            <a:endParaRPr lang="en-US" dirty="0"/>
          </a:p>
        </p:txBody>
      </p:sp>
      <p:sp>
        <p:nvSpPr>
          <p:cNvPr id="3" name="Content Placeholder 2"/>
          <p:cNvSpPr>
            <a:spLocks noGrp="1"/>
          </p:cNvSpPr>
          <p:nvPr>
            <p:ph idx="1"/>
          </p:nvPr>
        </p:nvSpPr>
        <p:spPr/>
        <p:txBody>
          <a:bodyPr/>
          <a:lstStyle/>
          <a:p>
            <a:r>
              <a:rPr lang="en-US" dirty="0"/>
              <a:t>Where it has been introduced, policy has been effective at increasing RE penetration but not yet at a scale or rate consistent with what is needed to reach climate </a:t>
            </a:r>
            <a:r>
              <a:rPr lang="en-US" dirty="0" smtClean="0"/>
              <a:t>goals</a:t>
            </a:r>
          </a:p>
          <a:p>
            <a:endParaRPr lang="en-US" dirty="0"/>
          </a:p>
          <a:p>
            <a:r>
              <a:rPr lang="en-US" dirty="0" smtClean="0"/>
              <a:t>Historical transitions have been long and protracted processes, but they were not driven by ambitious government policy</a:t>
            </a:r>
          </a:p>
        </p:txBody>
      </p:sp>
    </p:spTree>
    <p:extLst>
      <p:ext uri="{BB962C8B-B14F-4D97-AF65-F5344CB8AC3E}">
        <p14:creationId xmlns:p14="http://schemas.microsoft.com/office/powerpoint/2010/main" val="132121167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Concluding theme Part 1</a:t>
            </a:r>
            <a:endParaRPr lang="en-C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1419840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pPr>
              <a:defRPr/>
            </a:pPr>
            <a:r>
              <a:rPr lang="en-CA" smtClean="0"/>
              <a:t>Sustainable Energy Policy</a:t>
            </a:r>
            <a:endParaRPr lang="en-CA"/>
          </a:p>
        </p:txBody>
      </p:sp>
      <p:sp>
        <p:nvSpPr>
          <p:cNvPr id="6" name="Slide Number Placeholder 5"/>
          <p:cNvSpPr>
            <a:spLocks noGrp="1"/>
          </p:cNvSpPr>
          <p:nvPr>
            <p:ph type="sldNum" sz="quarter" idx="12"/>
          </p:nvPr>
        </p:nvSpPr>
        <p:spPr/>
        <p:txBody>
          <a:bodyPr/>
          <a:lstStyle/>
          <a:p>
            <a:pPr>
              <a:defRPr/>
            </a:pPr>
            <a:fld id="{4861A8C8-4C3E-40DC-8658-794D41A9619B}" type="slidenum">
              <a:rPr lang="en-CA" smtClean="0"/>
              <a:pPr>
                <a:defRPr/>
              </a:pPr>
              <a:t>28</a:t>
            </a:fld>
            <a:endParaRPr lang="en-CA"/>
          </a:p>
        </p:txBody>
      </p:sp>
    </p:spTree>
    <p:extLst>
      <p:ext uri="{BB962C8B-B14F-4D97-AF65-F5344CB8AC3E}">
        <p14:creationId xmlns:p14="http://schemas.microsoft.com/office/powerpoint/2010/main" val="186384589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smtClean="0"/>
              <a:t>Climate politics dilemma</a:t>
            </a:r>
            <a:endParaRPr lang="en-US" dirty="0"/>
          </a:p>
        </p:txBody>
      </p:sp>
      <p:sp>
        <p:nvSpPr>
          <p:cNvPr id="3" name="Content Placeholder 2"/>
          <p:cNvSpPr>
            <a:spLocks noGrp="1"/>
          </p:cNvSpPr>
          <p:nvPr>
            <p:ph idx="1"/>
          </p:nvPr>
        </p:nvSpPr>
        <p:spPr>
          <a:xfrm>
            <a:off x="457200" y="3962400"/>
            <a:ext cx="8229600" cy="2438400"/>
          </a:xfrm>
          <a:gradFill>
            <a:gsLst>
              <a:gs pos="0">
                <a:schemeClr val="accent2">
                  <a:lumMod val="60000"/>
                  <a:lumOff val="4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lvl="1">
              <a:buNone/>
            </a:pPr>
            <a:r>
              <a:rPr lang="en-US" sz="3200" dirty="0" smtClean="0"/>
              <a:t>But…we are stuck</a:t>
            </a:r>
          </a:p>
          <a:p>
            <a:pPr lvl="1">
              <a:buNone/>
            </a:pPr>
            <a:r>
              <a:rPr lang="en-US" sz="3200" dirty="0" smtClean="0"/>
              <a:t>	Requires politicians to raise energy prices </a:t>
            </a:r>
          </a:p>
          <a:p>
            <a:pPr lvl="1">
              <a:buNone/>
            </a:pPr>
            <a:r>
              <a:rPr lang="en-US" sz="3200" dirty="0" smtClean="0"/>
              <a:t>Which is improbable without intense </a:t>
            </a:r>
            <a:r>
              <a:rPr lang="en-US" sz="3200" b="1" dirty="0" smtClean="0"/>
              <a:t>social pressure</a:t>
            </a:r>
          </a:p>
          <a:p>
            <a:endParaRPr lang="en-US" dirty="0"/>
          </a:p>
        </p:txBody>
      </p:sp>
      <p:sp>
        <p:nvSpPr>
          <p:cNvPr id="4" name="Slide Number Placeholder 3"/>
          <p:cNvSpPr>
            <a:spLocks noGrp="1"/>
          </p:cNvSpPr>
          <p:nvPr>
            <p:ph type="sldNum" sz="quarter" idx="12"/>
          </p:nvPr>
        </p:nvSpPr>
        <p:spPr/>
        <p:txBody>
          <a:bodyPr/>
          <a:lstStyle/>
          <a:p>
            <a:fld id="{052B9408-1764-434F-B894-11688FD815D3}" type="slidenum">
              <a:rPr lang="en-US" smtClean="0"/>
              <a:pPr/>
              <a:t>29</a:t>
            </a:fld>
            <a:endParaRPr lang="en-US"/>
          </a:p>
        </p:txBody>
      </p:sp>
      <p:sp>
        <p:nvSpPr>
          <p:cNvPr id="2" name="TextBox 1"/>
          <p:cNvSpPr txBox="1"/>
          <p:nvPr/>
        </p:nvSpPr>
        <p:spPr>
          <a:xfrm>
            <a:off x="914400" y="1752600"/>
            <a:ext cx="7696200" cy="135421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3200" dirty="0">
                <a:latin typeface="+mn-lt"/>
              </a:rPr>
              <a:t>Transition to clean energy is </a:t>
            </a:r>
            <a:r>
              <a:rPr lang="en-US" sz="3200" b="1" dirty="0">
                <a:latin typeface="+mn-lt"/>
              </a:rPr>
              <a:t>feasible and affordable</a:t>
            </a:r>
          </a:p>
          <a:p>
            <a:endParaRPr lang="en-CA" dirty="0"/>
          </a:p>
        </p:txBody>
      </p:sp>
    </p:spTree>
    <p:extLst>
      <p:ext uri="{BB962C8B-B14F-4D97-AF65-F5344CB8AC3E}">
        <p14:creationId xmlns:p14="http://schemas.microsoft.com/office/powerpoint/2010/main" val="213987137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lvl="0"/>
            <a:r>
              <a:rPr lang="en-US" dirty="0" smtClean="0"/>
              <a:t>What </a:t>
            </a:r>
            <a:r>
              <a:rPr lang="en-US" dirty="0"/>
              <a:t>are the 3 most important </a:t>
            </a:r>
            <a:r>
              <a:rPr lang="en-US" dirty="0" smtClean="0"/>
              <a:t/>
            </a:r>
            <a:br>
              <a:rPr lang="en-US" dirty="0" smtClean="0"/>
            </a:br>
            <a:r>
              <a:rPr lang="en-US" dirty="0" smtClean="0"/>
              <a:t>and </a:t>
            </a:r>
            <a:r>
              <a:rPr lang="en-US" dirty="0"/>
              <a:t>useful things </a:t>
            </a:r>
            <a:r>
              <a:rPr lang="en-US" dirty="0" smtClean="0"/>
              <a:t/>
            </a:r>
            <a:br>
              <a:rPr lang="en-US" dirty="0" smtClean="0"/>
            </a:br>
            <a:r>
              <a:rPr lang="en-US" dirty="0" smtClean="0"/>
              <a:t>you </a:t>
            </a:r>
            <a:r>
              <a:rPr lang="en-US" dirty="0"/>
              <a:t>learned in this class</a:t>
            </a:r>
            <a:r>
              <a:rPr lang="en-US" dirty="0" smtClean="0"/>
              <a:t>?</a:t>
            </a:r>
            <a:endParaRPr lang="en-CA" dirty="0"/>
          </a:p>
        </p:txBody>
      </p:sp>
    </p:spTree>
    <p:extLst>
      <p:ext uri="{BB962C8B-B14F-4D97-AF65-F5344CB8AC3E}">
        <p14:creationId xmlns:p14="http://schemas.microsoft.com/office/powerpoint/2010/main" val="318353588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normAutofit fontScale="90000"/>
          </a:bodyPr>
          <a:lstStyle/>
          <a:p>
            <a:r>
              <a:rPr lang="en-CA" dirty="0" smtClean="0"/>
              <a:t>Affordability – world’s leading environmental economist</a:t>
            </a:r>
            <a:endParaRPr lang="en-CA" dirty="0"/>
          </a:p>
        </p:txBody>
      </p:sp>
      <p:sp>
        <p:nvSpPr>
          <p:cNvPr id="3" name="Content Placeholder 2"/>
          <p:cNvSpPr>
            <a:spLocks noGrp="1"/>
          </p:cNvSpPr>
          <p:nvPr>
            <p:ph idx="1"/>
          </p:nvPr>
        </p:nvSpPr>
        <p:spPr>
          <a:xfrm>
            <a:off x="457200" y="1775191"/>
            <a:ext cx="5562600" cy="4625609"/>
          </a:xfr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a:normAutofit fontScale="85000" lnSpcReduction="10000"/>
          </a:bodyPr>
          <a:lstStyle/>
          <a:p>
            <a:pPr marL="0" indent="0">
              <a:buNone/>
            </a:pPr>
            <a:r>
              <a:rPr lang="en-US" dirty="0" smtClean="0"/>
              <a:t>“Slowing of climate change to meet the Copenhagen objective of a 2</a:t>
            </a:r>
            <a:r>
              <a:rPr lang="en-CA" dirty="0" smtClean="0"/>
              <a:t>°</a:t>
            </a:r>
            <a:r>
              <a:rPr lang="en-US" dirty="0" smtClean="0"/>
              <a:t>C limit or something close to it would be a feasible objective. Estimates from economic models suggest that attaining this goal would </a:t>
            </a:r>
            <a:r>
              <a:rPr lang="en-US" dirty="0"/>
              <a:t>take between 1 and 2 percent of world income on an annual basis</a:t>
            </a:r>
            <a:r>
              <a:rPr lang="en-US" dirty="0" smtClean="0"/>
              <a:t>.”</a:t>
            </a:r>
          </a:p>
          <a:p>
            <a:pPr marL="0" indent="0">
              <a:buNone/>
            </a:pPr>
            <a:endParaRPr lang="en-US" dirty="0"/>
          </a:p>
          <a:p>
            <a:pPr marL="0" indent="0">
              <a:buNone/>
            </a:pPr>
            <a:r>
              <a:rPr lang="en-US" dirty="0" smtClean="0"/>
              <a:t>	William </a:t>
            </a:r>
            <a:r>
              <a:rPr lang="en-US" dirty="0" err="1" smtClean="0"/>
              <a:t>Nordhaus</a:t>
            </a:r>
            <a:r>
              <a:rPr lang="en-US" dirty="0" smtClean="0"/>
              <a:t>, Yale 	 	University economist</a:t>
            </a:r>
            <a:endParaRPr lang="en-CA" dirty="0"/>
          </a:p>
          <a:p>
            <a:endParaRPr lang="en-CA" dirty="0"/>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r>
              <a:rPr lang="en-CA" smtClean="0"/>
              <a:t>Sustainable Energy Policy</a:t>
            </a:r>
            <a:endParaRPr lang="en-CA"/>
          </a:p>
        </p:txBody>
      </p:sp>
      <p:sp>
        <p:nvSpPr>
          <p:cNvPr id="6" name="Slide Number Placeholder 5"/>
          <p:cNvSpPr>
            <a:spLocks noGrp="1"/>
          </p:cNvSpPr>
          <p:nvPr>
            <p:ph type="sldNum" sz="quarter" idx="12"/>
          </p:nvPr>
        </p:nvSpPr>
        <p:spPr/>
        <p:txBody>
          <a:bodyPr/>
          <a:lstStyle/>
          <a:p>
            <a:pPr>
              <a:defRPr/>
            </a:pPr>
            <a:fld id="{4861A8C8-4C3E-40DC-8658-794D41A9619B}" type="slidenum">
              <a:rPr lang="en-CA" smtClean="0"/>
              <a:pPr>
                <a:defRPr/>
              </a:pPr>
              <a:t>30</a:t>
            </a:fld>
            <a:endParaRPr lang="en-CA"/>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1905000"/>
            <a:ext cx="2852166" cy="4343400"/>
          </a:xfrm>
          <a:prstGeom prst="rect">
            <a:avLst/>
          </a:prstGeom>
        </p:spPr>
      </p:pic>
    </p:spTree>
    <p:extLst>
      <p:ext uri="{BB962C8B-B14F-4D97-AF65-F5344CB8AC3E}">
        <p14:creationId xmlns:p14="http://schemas.microsoft.com/office/powerpoint/2010/main" val="92397121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normAutofit/>
          </a:bodyPr>
          <a:lstStyle/>
          <a:p>
            <a:r>
              <a:rPr lang="en-CA" dirty="0" smtClean="0"/>
              <a:t>Affordability: IPCC</a:t>
            </a:r>
            <a:endParaRPr lang="en-C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72816"/>
            <a:ext cx="8524255" cy="4850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859630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major obstacle to energy system transformation is </a:t>
            </a:r>
            <a:r>
              <a:rPr lang="en-US" i="1" dirty="0" smtClean="0"/>
              <a:t>political</a:t>
            </a:r>
            <a:endParaRPr lang="en-US" dirty="0"/>
          </a:p>
        </p:txBody>
      </p:sp>
      <p:sp>
        <p:nvSpPr>
          <p:cNvPr id="8" name="Content Placeholder 7"/>
          <p:cNvSpPr>
            <a:spLocks noGrp="1"/>
          </p:cNvSpPr>
          <p:nvPr>
            <p:ph idx="1"/>
          </p:nvPr>
        </p:nvSpPr>
        <p:spPr/>
        <p:txBody>
          <a:bodyPr>
            <a:normAutofit lnSpcReduction="10000"/>
          </a:bodyPr>
          <a:lstStyle/>
          <a:p>
            <a:r>
              <a:rPr lang="en-US" dirty="0" smtClean="0"/>
              <a:t>Policy is made by politicians</a:t>
            </a:r>
          </a:p>
          <a:p>
            <a:r>
              <a:rPr lang="en-US" dirty="0" smtClean="0"/>
              <a:t>Politicians want to be (re)elected</a:t>
            </a:r>
          </a:p>
          <a:p>
            <a:pPr lvl="0"/>
            <a:r>
              <a:rPr lang="en-US" dirty="0" smtClean="0"/>
              <a:t>Politicians respond to public opinion – </a:t>
            </a:r>
          </a:p>
          <a:p>
            <a:pPr lvl="1"/>
            <a:r>
              <a:rPr lang="en-US" dirty="0" smtClean="0"/>
              <a:t>claim credit for good</a:t>
            </a:r>
          </a:p>
          <a:p>
            <a:pPr lvl="1"/>
            <a:r>
              <a:rPr lang="en-US" dirty="0" smtClean="0"/>
              <a:t>avoid blame for bad</a:t>
            </a:r>
          </a:p>
          <a:p>
            <a:r>
              <a:rPr lang="en-US" dirty="0" smtClean="0"/>
              <a:t>Needed policies (pricing carbon) will raise costs</a:t>
            </a:r>
          </a:p>
          <a:p>
            <a:r>
              <a:rPr lang="en-US" dirty="0" smtClean="0"/>
              <a:t>Politicians will only act if they perceive intense public pressure to do so</a:t>
            </a:r>
          </a:p>
          <a:p>
            <a:endParaRPr lang="en-US" dirty="0"/>
          </a:p>
        </p:txBody>
      </p:sp>
      <p:sp>
        <p:nvSpPr>
          <p:cNvPr id="4" name="Slide Number Placeholder 3"/>
          <p:cNvSpPr>
            <a:spLocks noGrp="1"/>
          </p:cNvSpPr>
          <p:nvPr>
            <p:ph type="sldNum" sz="quarter" idx="12"/>
          </p:nvPr>
        </p:nvSpPr>
        <p:spPr/>
        <p:txBody>
          <a:bodyPr/>
          <a:lstStyle/>
          <a:p>
            <a:fld id="{052B9408-1764-434F-B894-11688FD815D3}" type="slidenum">
              <a:rPr lang="en-US" smtClean="0"/>
              <a:pPr/>
              <a:t>32</a:t>
            </a:fld>
            <a:endParaRPr lang="en-US"/>
          </a:p>
        </p:txBody>
      </p:sp>
    </p:spTree>
    <p:extLst>
      <p:ext uri="{BB962C8B-B14F-4D97-AF65-F5344CB8AC3E}">
        <p14:creationId xmlns:p14="http://schemas.microsoft.com/office/powerpoint/2010/main" val="263198901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r>
              <a:rPr lang="en-US" dirty="0" smtClean="0"/>
              <a:t>Concluding Theme part 2</a:t>
            </a:r>
            <a:br>
              <a:rPr lang="en-US" dirty="0" smtClean="0"/>
            </a:br>
            <a:r>
              <a:rPr lang="en-US" dirty="0" smtClean="0"/>
              <a:t>profound tension between: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47097395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557" name="Footer Placeholder 4"/>
          <p:cNvSpPr>
            <a:spLocks noGrp="1"/>
          </p:cNvSpPr>
          <p:nvPr>
            <p:ph type="ftr" sz="quarter" idx="11"/>
          </p:nvPr>
        </p:nvSpPr>
        <p:spPr>
          <a:noFill/>
        </p:spPr>
        <p:txBody>
          <a:bodyPr/>
          <a:lstStyle/>
          <a:p>
            <a:r>
              <a:rPr lang="en-CA" smtClean="0"/>
              <a:t>Sustainable Energy Policy</a:t>
            </a:r>
          </a:p>
        </p:txBody>
      </p:sp>
      <p:sp>
        <p:nvSpPr>
          <p:cNvPr id="23558" name="Slide Number Placeholder 5"/>
          <p:cNvSpPr>
            <a:spLocks noGrp="1"/>
          </p:cNvSpPr>
          <p:nvPr>
            <p:ph type="sldNum" sz="quarter" idx="12"/>
          </p:nvPr>
        </p:nvSpPr>
        <p:spPr>
          <a:noFill/>
        </p:spPr>
        <p:txBody>
          <a:bodyPr/>
          <a:lstStyle/>
          <a:p>
            <a:fld id="{358B1DA6-190D-4577-A45B-9584D48420C2}" type="slidenum">
              <a:rPr lang="en-CA" smtClean="0"/>
              <a:pPr/>
              <a:t>33</a:t>
            </a:fld>
            <a:endParaRPr lang="en-CA" smtClean="0"/>
          </a:p>
        </p:txBody>
      </p:sp>
    </p:spTree>
    <p:extLst>
      <p:ext uri="{BB962C8B-B14F-4D97-AF65-F5344CB8AC3E}">
        <p14:creationId xmlns:p14="http://schemas.microsoft.com/office/powerpoint/2010/main" val="418625771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Overcoming obstacles</a:t>
            </a:r>
            <a:endParaRPr lang="en-US" dirty="0"/>
          </a:p>
        </p:txBody>
      </p:sp>
      <p:sp>
        <p:nvSpPr>
          <p:cNvPr id="3" name="Content Placeholder 2"/>
          <p:cNvSpPr>
            <a:spLocks noGrp="1"/>
          </p:cNvSpPr>
          <p:nvPr>
            <p:ph idx="1"/>
          </p:nvPr>
        </p:nvSpPr>
        <p:spPr>
          <a:xfrm>
            <a:off x="457200" y="1775191"/>
            <a:ext cx="8229600" cy="4534129"/>
          </a:xfrm>
        </p:spPr>
        <p:txBody>
          <a:bodyPr>
            <a:normAutofit fontScale="92500" lnSpcReduction="20000"/>
          </a:bodyPr>
          <a:lstStyle/>
          <a:p>
            <a:r>
              <a:rPr lang="en-US" dirty="0" smtClean="0"/>
              <a:t>Transform incentives from short term material interest to “right thing to do”</a:t>
            </a:r>
          </a:p>
          <a:p>
            <a:endParaRPr lang="en-US" dirty="0"/>
          </a:p>
          <a:p>
            <a:r>
              <a:rPr lang="en-US" dirty="0" smtClean="0"/>
              <a:t>Politicians “lead” – move beyond electorate</a:t>
            </a:r>
          </a:p>
          <a:p>
            <a:endParaRPr lang="en-US" dirty="0"/>
          </a:p>
          <a:p>
            <a:pPr marL="118872" indent="0">
              <a:buNone/>
            </a:pPr>
            <a:r>
              <a:rPr lang="en-US" dirty="0" smtClean="0"/>
              <a:t>Or</a:t>
            </a:r>
          </a:p>
          <a:p>
            <a:endParaRPr lang="en-US" dirty="0" smtClean="0"/>
          </a:p>
          <a:p>
            <a:r>
              <a:rPr lang="en-US" dirty="0" smtClean="0"/>
              <a:t>Electorate creates incentives for politicians to act</a:t>
            </a:r>
          </a:p>
          <a:p>
            <a:pPr lvl="1"/>
            <a:r>
              <a:rPr lang="en-US" dirty="0" smtClean="0"/>
              <a:t>Organize</a:t>
            </a:r>
          </a:p>
          <a:p>
            <a:pPr lvl="1"/>
            <a:r>
              <a:rPr lang="en-US" dirty="0" smtClean="0"/>
              <a:t>Mobilize</a:t>
            </a:r>
          </a:p>
        </p:txBody>
      </p:sp>
      <p:sp>
        <p:nvSpPr>
          <p:cNvPr id="6" name="Slide Number Placeholder 5"/>
          <p:cNvSpPr>
            <a:spLocks noGrp="1"/>
          </p:cNvSpPr>
          <p:nvPr>
            <p:ph type="sldNum" sz="quarter" idx="12"/>
          </p:nvPr>
        </p:nvSpPr>
        <p:spPr/>
        <p:txBody>
          <a:bodyPr/>
          <a:lstStyle/>
          <a:p>
            <a:fld id="{052B9408-1764-434F-B894-11688FD815D3}" type="slidenum">
              <a:rPr lang="en-US" smtClean="0"/>
              <a:pPr/>
              <a:t>34</a:t>
            </a:fld>
            <a:endParaRPr lang="en-US"/>
          </a:p>
        </p:txBody>
      </p:sp>
    </p:spTree>
    <p:extLst>
      <p:ext uri="{BB962C8B-B14F-4D97-AF65-F5344CB8AC3E}">
        <p14:creationId xmlns:p14="http://schemas.microsoft.com/office/powerpoint/2010/main" val="340052797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ing at Selma62204-050-230F7610.jpg"/>
          <p:cNvPicPr>
            <a:picLocks noChangeAspect="1"/>
          </p:cNvPicPr>
          <p:nvPr/>
        </p:nvPicPr>
        <p:blipFill>
          <a:blip r:embed="rId3" cstate="print"/>
          <a:stretch>
            <a:fillRect/>
          </a:stretch>
        </p:blipFill>
        <p:spPr>
          <a:xfrm>
            <a:off x="0" y="277177"/>
            <a:ext cx="9144000" cy="6303645"/>
          </a:xfrm>
          <a:prstGeom prst="rect">
            <a:avLst/>
          </a:prstGeom>
        </p:spPr>
      </p:pic>
    </p:spTree>
    <p:extLst>
      <p:ext uri="{BB962C8B-B14F-4D97-AF65-F5344CB8AC3E}">
        <p14:creationId xmlns:p14="http://schemas.microsoft.com/office/powerpoint/2010/main" val="152358025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hrir_Square_on_February11.png"/>
          <p:cNvPicPr>
            <a:picLocks noChangeAspect="1"/>
          </p:cNvPicPr>
          <p:nvPr/>
        </p:nvPicPr>
        <p:blipFill>
          <a:blip r:embed="rId3" cstate="print"/>
          <a:stretch>
            <a:fillRect/>
          </a:stretch>
        </p:blipFill>
        <p:spPr>
          <a:xfrm>
            <a:off x="0" y="304800"/>
            <a:ext cx="9144000" cy="5867401"/>
          </a:xfrm>
          <a:prstGeom prst="rect">
            <a:avLst/>
          </a:prstGeom>
        </p:spPr>
      </p:pic>
      <p:sp>
        <p:nvSpPr>
          <p:cNvPr id="3" name="TextBox 2"/>
          <p:cNvSpPr txBox="1"/>
          <p:nvPr/>
        </p:nvSpPr>
        <p:spPr>
          <a:xfrm>
            <a:off x="533400" y="6400800"/>
            <a:ext cx="6019800" cy="369332"/>
          </a:xfrm>
          <a:prstGeom prst="rect">
            <a:avLst/>
          </a:prstGeom>
          <a:noFill/>
        </p:spPr>
        <p:txBody>
          <a:bodyPr wrap="square" rtlCol="0">
            <a:spAutoFit/>
          </a:bodyPr>
          <a:lstStyle/>
          <a:p>
            <a:r>
              <a:rPr lang="en-US" dirty="0" err="1" smtClean="0"/>
              <a:t>Tahrir</a:t>
            </a:r>
            <a:r>
              <a:rPr lang="en-US" dirty="0" smtClean="0"/>
              <a:t> Square, February 11, 2011</a:t>
            </a:r>
            <a:endParaRPr lang="en-US" dirty="0"/>
          </a:p>
        </p:txBody>
      </p:sp>
    </p:spTree>
    <p:extLst>
      <p:ext uri="{BB962C8B-B14F-4D97-AF65-F5344CB8AC3E}">
        <p14:creationId xmlns:p14="http://schemas.microsoft.com/office/powerpoint/2010/main" val="185008522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acecamp.jpg"/>
          <p:cNvPicPr>
            <a:picLocks noChangeAspect="1"/>
          </p:cNvPicPr>
          <p:nvPr/>
        </p:nvPicPr>
        <p:blipFill>
          <a:blip r:embed="rId2" cstate="print"/>
          <a:stretch>
            <a:fillRect/>
          </a:stretch>
        </p:blipFill>
        <p:spPr>
          <a:xfrm>
            <a:off x="0" y="0"/>
            <a:ext cx="9098507" cy="6096000"/>
          </a:xfrm>
          <a:prstGeom prst="rect">
            <a:avLst/>
          </a:prstGeom>
        </p:spPr>
      </p:pic>
    </p:spTree>
    <p:extLst>
      <p:ext uri="{BB962C8B-B14F-4D97-AF65-F5344CB8AC3E}">
        <p14:creationId xmlns:p14="http://schemas.microsoft.com/office/powerpoint/2010/main" val="378762133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2B9408-1764-434F-B894-11688FD815D3}" type="slidenum">
              <a:rPr lang="en-US" smtClean="0"/>
              <a:pPr/>
              <a:t>38</a:t>
            </a:fld>
            <a:endParaRPr lang="en-US"/>
          </a:p>
        </p:txBody>
      </p:sp>
      <p:pic>
        <p:nvPicPr>
          <p:cNvPr id="5" name="Picture 4" descr="296966_260544287329776_204724712911734_802865_1394925009_nfacebook.jpg"/>
          <p:cNvPicPr>
            <a:picLocks noChangeAspect="1"/>
          </p:cNvPicPr>
          <p:nvPr/>
        </p:nvPicPr>
        <p:blipFill>
          <a:blip r:embed="rId2" cstate="print"/>
          <a:stretch>
            <a:fillRect/>
          </a:stretch>
        </p:blipFill>
        <p:spPr>
          <a:xfrm>
            <a:off x="0" y="381000"/>
            <a:ext cx="9144000" cy="6096000"/>
          </a:xfrm>
          <a:prstGeom prst="rect">
            <a:avLst/>
          </a:prstGeom>
        </p:spPr>
      </p:pic>
    </p:spTree>
    <p:extLst>
      <p:ext uri="{BB962C8B-B14F-4D97-AF65-F5344CB8AC3E}">
        <p14:creationId xmlns:p14="http://schemas.microsoft.com/office/powerpoint/2010/main" val="386256243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2017-04-04 13.18.3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900"/>
            <a:ext cx="9144000" cy="6679804"/>
          </a:xfrm>
          <a:prstGeom prst="rect">
            <a:avLst/>
          </a:prstGeom>
        </p:spPr>
      </p:pic>
    </p:spTree>
    <p:extLst>
      <p:ext uri="{BB962C8B-B14F-4D97-AF65-F5344CB8AC3E}">
        <p14:creationId xmlns:p14="http://schemas.microsoft.com/office/powerpoint/2010/main" val="15224240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Important and useful things</a:t>
            </a:r>
            <a:endParaRPr lang="en-CA" dirty="0"/>
          </a:p>
        </p:txBody>
      </p:sp>
      <p:sp>
        <p:nvSpPr>
          <p:cNvPr id="5" name="Content Placeholder 4"/>
          <p:cNvSpPr>
            <a:spLocks noGrp="1"/>
          </p:cNvSpPr>
          <p:nvPr>
            <p:ph sz="half" idx="1"/>
          </p:nvPr>
        </p:nvSpPr>
        <p:spPr/>
        <p:txBody>
          <a:bodyPr>
            <a:normAutofit fontScale="92500" lnSpcReduction="20000"/>
          </a:bodyPr>
          <a:lstStyle/>
          <a:p>
            <a:r>
              <a:rPr lang="en-CA" dirty="0" smtClean="0"/>
              <a:t>Better understanding political systems and energy governance</a:t>
            </a:r>
          </a:p>
          <a:p>
            <a:r>
              <a:rPr lang="en-CA" dirty="0" smtClean="0"/>
              <a:t>Decarbonization strategies and alternative policy instruments</a:t>
            </a:r>
          </a:p>
          <a:p>
            <a:r>
              <a:rPr lang="en-CA" dirty="0" smtClean="0"/>
              <a:t>Comparative policies</a:t>
            </a:r>
          </a:p>
          <a:p>
            <a:r>
              <a:rPr lang="en-CA" dirty="0" smtClean="0"/>
              <a:t>Energy poverty</a:t>
            </a:r>
          </a:p>
          <a:p>
            <a:r>
              <a:rPr lang="en-CA" dirty="0" smtClean="0"/>
              <a:t>Good balance of challenges and opportunities</a:t>
            </a:r>
          </a:p>
          <a:p>
            <a:r>
              <a:rPr lang="en-CA" dirty="0" smtClean="0"/>
              <a:t>6 step policy analysis</a:t>
            </a:r>
          </a:p>
          <a:p>
            <a:endParaRPr lang="en-CA" dirty="0" smtClean="0"/>
          </a:p>
          <a:p>
            <a:endParaRPr lang="en-CA" dirty="0"/>
          </a:p>
        </p:txBody>
      </p:sp>
      <p:sp>
        <p:nvSpPr>
          <p:cNvPr id="6" name="Content Placeholder 5"/>
          <p:cNvSpPr>
            <a:spLocks noGrp="1"/>
          </p:cNvSpPr>
          <p:nvPr>
            <p:ph sz="half" idx="2"/>
          </p:nvPr>
        </p:nvSpPr>
        <p:spPr/>
        <p:txBody>
          <a:bodyPr>
            <a:normAutofit fontScale="92500" lnSpcReduction="20000"/>
          </a:bodyPr>
          <a:lstStyle/>
          <a:p>
            <a:r>
              <a:rPr lang="en-CA" dirty="0" smtClean="0"/>
              <a:t>Mini-brief exercises</a:t>
            </a:r>
          </a:p>
          <a:p>
            <a:r>
              <a:rPr lang="en-CA" dirty="0" smtClean="0"/>
              <a:t>Liked MPPGA integration</a:t>
            </a:r>
          </a:p>
          <a:p>
            <a:r>
              <a:rPr lang="en-CA" dirty="0" smtClean="0"/>
              <a:t>Mini-brief feedback</a:t>
            </a:r>
          </a:p>
          <a:p>
            <a:r>
              <a:rPr lang="en-CA" dirty="0" smtClean="0"/>
              <a:t>Readings were relevant</a:t>
            </a:r>
          </a:p>
          <a:p>
            <a:r>
              <a:rPr lang="en-CA" dirty="0" smtClean="0"/>
              <a:t>International scope</a:t>
            </a:r>
          </a:p>
          <a:p>
            <a:r>
              <a:rPr lang="en-CA" dirty="0" smtClean="0"/>
              <a:t>Good policy topics</a:t>
            </a:r>
          </a:p>
          <a:p>
            <a:r>
              <a:rPr lang="en-CA" dirty="0" smtClean="0"/>
              <a:t>Justification for challenge</a:t>
            </a:r>
          </a:p>
          <a:p>
            <a:r>
              <a:rPr lang="en-CA" dirty="0" smtClean="0"/>
              <a:t>Discussion questions</a:t>
            </a:r>
            <a:endParaRPr lang="en-CA" dirty="0"/>
          </a:p>
        </p:txBody>
      </p:sp>
    </p:spTree>
    <p:extLst>
      <p:ext uri="{BB962C8B-B14F-4D97-AF65-F5344CB8AC3E}">
        <p14:creationId xmlns:p14="http://schemas.microsoft.com/office/powerpoint/2010/main" val="232252987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861A8C8-4C3E-40DC-8658-794D41A9619B}" type="slidenum">
              <a:rPr lang="en-CA" smtClean="0"/>
              <a:pPr>
                <a:defRPr/>
              </a:pPr>
              <a:t>40</a:t>
            </a:fld>
            <a:endParaRPr lang="en-CA"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32656"/>
            <a:ext cx="4508227" cy="5112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987824" y="5373216"/>
            <a:ext cx="4104456" cy="1661993"/>
          </a:xfrm>
          <a:prstGeom prst="rect">
            <a:avLst/>
          </a:prstGeom>
          <a:noFill/>
        </p:spPr>
        <p:txBody>
          <a:bodyPr wrap="square" rtlCol="0">
            <a:spAutoFit/>
          </a:bodyPr>
          <a:lstStyle/>
          <a:p>
            <a:r>
              <a:rPr lang="en-CA" sz="2800" dirty="0"/>
              <a:t>Keep in </a:t>
            </a:r>
            <a:r>
              <a:rPr lang="en-CA" sz="2800" dirty="0" smtClean="0"/>
              <a:t>touch!</a:t>
            </a:r>
            <a:endParaRPr lang="en-CA" sz="2800" dirty="0"/>
          </a:p>
          <a:p>
            <a:pPr>
              <a:buFont typeface="Wingdings" panose="05000000000000000000" pitchFamily="2" charset="2"/>
              <a:buChar char="Ø"/>
            </a:pPr>
            <a:r>
              <a:rPr lang="en-CA" sz="2800" dirty="0" err="1" smtClean="0"/>
              <a:t>George.hoberg@ubc.ca</a:t>
            </a:r>
            <a:endParaRPr lang="en-CA" sz="2800" dirty="0"/>
          </a:p>
          <a:p>
            <a:pPr>
              <a:buFont typeface="Wingdings" panose="05000000000000000000" pitchFamily="2" charset="2"/>
              <a:buChar char="Ø"/>
            </a:pPr>
            <a:r>
              <a:rPr lang="en-CA" sz="2800" dirty="0"/>
              <a:t>Twitter @</a:t>
            </a:r>
            <a:r>
              <a:rPr lang="en-CA" sz="2800" dirty="0" err="1"/>
              <a:t>ghoberg</a:t>
            </a:r>
            <a:endParaRPr lang="en-CA" sz="2800" dirty="0"/>
          </a:p>
          <a:p>
            <a:endParaRPr lang="en-US" dirty="0"/>
          </a:p>
        </p:txBody>
      </p:sp>
    </p:spTree>
    <p:extLst>
      <p:ext uri="{BB962C8B-B14F-4D97-AF65-F5344CB8AC3E}">
        <p14:creationId xmlns:p14="http://schemas.microsoft.com/office/powerpoint/2010/main" val="72839454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smtClean="0"/>
              <a:t>What 3 things did the class cover that you think should be replaced? </a:t>
            </a:r>
            <a:br>
              <a:rPr lang="en-US" dirty="0" smtClean="0"/>
            </a:br>
            <a:r>
              <a:rPr lang="en-US" dirty="0"/>
              <a:t/>
            </a:r>
            <a:br>
              <a:rPr lang="en-US" dirty="0"/>
            </a:br>
            <a:r>
              <a:rPr lang="en-US" dirty="0" smtClean="0"/>
              <a:t>What should they be replaced with?</a:t>
            </a:r>
            <a:endParaRPr lang="en-CA" dirty="0"/>
          </a:p>
        </p:txBody>
      </p:sp>
    </p:spTree>
    <p:extLst>
      <p:ext uri="{BB962C8B-B14F-4D97-AF65-F5344CB8AC3E}">
        <p14:creationId xmlns:p14="http://schemas.microsoft.com/office/powerpoint/2010/main" val="29293129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Areas for improvement</a:t>
            </a:r>
            <a:endParaRPr lang="en-CA" dirty="0"/>
          </a:p>
        </p:txBody>
      </p:sp>
      <p:sp>
        <p:nvSpPr>
          <p:cNvPr id="5" name="Content Placeholder 4"/>
          <p:cNvSpPr>
            <a:spLocks noGrp="1"/>
          </p:cNvSpPr>
          <p:nvPr>
            <p:ph sz="half" idx="1"/>
          </p:nvPr>
        </p:nvSpPr>
        <p:spPr/>
        <p:txBody>
          <a:bodyPr>
            <a:normAutofit fontScale="77500" lnSpcReduction="20000"/>
          </a:bodyPr>
          <a:lstStyle/>
          <a:p>
            <a:r>
              <a:rPr lang="en-CA" dirty="0" smtClean="0"/>
              <a:t>Get MJ to come talk</a:t>
            </a:r>
          </a:p>
          <a:p>
            <a:r>
              <a:rPr lang="en-CA" dirty="0" smtClean="0"/>
              <a:t>Other guests like AL</a:t>
            </a:r>
          </a:p>
          <a:p>
            <a:r>
              <a:rPr lang="en-CA" dirty="0" smtClean="0"/>
              <a:t>Best practices for policy advocacy and implementation</a:t>
            </a:r>
          </a:p>
          <a:p>
            <a:r>
              <a:rPr lang="en-CA" dirty="0" smtClean="0"/>
              <a:t>Economics tutorial</a:t>
            </a:r>
          </a:p>
          <a:p>
            <a:r>
              <a:rPr lang="en-CA" dirty="0" smtClean="0"/>
              <a:t>½ students think reading load too high</a:t>
            </a:r>
          </a:p>
          <a:p>
            <a:r>
              <a:rPr lang="en-CA" dirty="0" smtClean="0"/>
              <a:t>Presentations on policy briefs – maybe presentations</a:t>
            </a:r>
            <a:endParaRPr lang="en-CA" dirty="0"/>
          </a:p>
        </p:txBody>
      </p:sp>
      <p:sp>
        <p:nvSpPr>
          <p:cNvPr id="6" name="Content Placeholder 5"/>
          <p:cNvSpPr>
            <a:spLocks noGrp="1"/>
          </p:cNvSpPr>
          <p:nvPr>
            <p:ph sz="half" idx="2"/>
          </p:nvPr>
        </p:nvSpPr>
        <p:spPr/>
        <p:txBody>
          <a:bodyPr>
            <a:normAutofit fontScale="77500" lnSpcReduction="20000"/>
          </a:bodyPr>
          <a:lstStyle/>
          <a:p>
            <a:r>
              <a:rPr lang="en-CA" dirty="0" smtClean="0"/>
              <a:t>Group projects (minority)</a:t>
            </a:r>
          </a:p>
          <a:p>
            <a:r>
              <a:rPr lang="en-CA" dirty="0" smtClean="0"/>
              <a:t>List of topics for term</a:t>
            </a:r>
          </a:p>
          <a:p>
            <a:r>
              <a:rPr lang="en-CA" dirty="0" smtClean="0"/>
              <a:t>Sample brief</a:t>
            </a:r>
          </a:p>
          <a:p>
            <a:r>
              <a:rPr lang="en-CA" dirty="0" smtClean="0"/>
              <a:t>Poor ergonomic layout from groups</a:t>
            </a:r>
          </a:p>
          <a:p>
            <a:r>
              <a:rPr lang="en-CA" dirty="0" smtClean="0"/>
              <a:t>Some selective bias in reading</a:t>
            </a:r>
          </a:p>
          <a:p>
            <a:r>
              <a:rPr lang="en-CA" dirty="0" smtClean="0"/>
              <a:t>Take more advantage of diversity through presentations</a:t>
            </a:r>
          </a:p>
          <a:p>
            <a:r>
              <a:rPr lang="en-CA" dirty="0" smtClean="0"/>
              <a:t>More participation early on, e.g., country presentations</a:t>
            </a:r>
          </a:p>
          <a:p>
            <a:r>
              <a:rPr lang="en-CA" dirty="0" smtClean="0"/>
              <a:t>More justice and </a:t>
            </a:r>
            <a:r>
              <a:rPr lang="en-CA" smtClean="0"/>
              <a:t>social science</a:t>
            </a:r>
            <a:endParaRPr lang="en-CA"/>
          </a:p>
        </p:txBody>
      </p:sp>
    </p:spTree>
    <p:extLst>
      <p:ext uri="{BB962C8B-B14F-4D97-AF65-F5344CB8AC3E}">
        <p14:creationId xmlns:p14="http://schemas.microsoft.com/office/powerpoint/2010/main" val="219977870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agenda</a:t>
            </a:r>
            <a:endParaRPr lang="en-CA" dirty="0"/>
          </a:p>
        </p:txBody>
      </p:sp>
      <p:sp>
        <p:nvSpPr>
          <p:cNvPr id="3" name="Content Placeholder 2"/>
          <p:cNvSpPr>
            <a:spLocks noGrp="1"/>
          </p:cNvSpPr>
          <p:nvPr>
            <p:ph idx="1"/>
          </p:nvPr>
        </p:nvSpPr>
        <p:spPr>
          <a:xfrm>
            <a:off x="457200" y="1600200"/>
            <a:ext cx="4978896" cy="4525963"/>
          </a:xfrm>
        </p:spPr>
        <p:txBody>
          <a:bodyPr>
            <a:normAutofit lnSpcReduction="10000"/>
          </a:bodyPr>
          <a:lstStyle/>
          <a:p>
            <a:r>
              <a:rPr lang="en-CA" dirty="0" smtClean="0"/>
              <a:t>Course review </a:t>
            </a:r>
          </a:p>
          <a:p>
            <a:r>
              <a:rPr lang="en-CA" dirty="0" smtClean="0"/>
              <a:t>Requisite pace of decarbonization</a:t>
            </a:r>
          </a:p>
          <a:p>
            <a:r>
              <a:rPr lang="en-CA" dirty="0" smtClean="0"/>
              <a:t>What history suggests</a:t>
            </a:r>
          </a:p>
          <a:p>
            <a:pPr lvl="1"/>
            <a:r>
              <a:rPr lang="en-CA" dirty="0" smtClean="0"/>
              <a:t>Pessimists</a:t>
            </a:r>
          </a:p>
          <a:p>
            <a:pPr lvl="1"/>
            <a:r>
              <a:rPr lang="en-CA" dirty="0" smtClean="0"/>
              <a:t>Optimists</a:t>
            </a:r>
          </a:p>
          <a:p>
            <a:r>
              <a:rPr lang="en-CA" dirty="0" smtClean="0"/>
              <a:t>Psychology: Motivating change</a:t>
            </a:r>
          </a:p>
          <a:p>
            <a:r>
              <a:rPr lang="en-CA" dirty="0" smtClean="0"/>
              <a:t>Wrap-up themes</a:t>
            </a:r>
            <a:endParaRPr lang="en-CA"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1988840"/>
            <a:ext cx="4038600" cy="3311652"/>
          </a:xfrm>
          <a:prstGeom prst="rect">
            <a:avLst/>
          </a:prstGeom>
        </p:spPr>
      </p:pic>
    </p:spTree>
    <p:extLst>
      <p:ext uri="{BB962C8B-B14F-4D97-AF65-F5344CB8AC3E}">
        <p14:creationId xmlns:p14="http://schemas.microsoft.com/office/powerpoint/2010/main" val="390665891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a:latin typeface="Arial" charset="0"/>
              </a:rPr>
              <a:t>A global carbon law and roadmap to make Paris goals a reality</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20" y="5943505"/>
            <a:ext cx="1226880" cy="652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960" y="979303"/>
            <a:ext cx="761184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100" name="Text Box 4"/>
          <p:cNvSpPr txBox="1">
            <a:spLocks noChangeArrowheads="1"/>
          </p:cNvSpPr>
          <p:nvPr/>
        </p:nvSpPr>
        <p:spPr bwMode="auto">
          <a:xfrm>
            <a:off x="76896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a:latin typeface="Arial" charset="0"/>
              </a:rPr>
              <a:t>Johan Rockström et al. Science 2017;355:1269-1271</a:t>
            </a:r>
          </a:p>
        </p:txBody>
      </p:sp>
      <p:sp>
        <p:nvSpPr>
          <p:cNvPr id="4101"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Published by AAAS</a:t>
            </a:r>
          </a:p>
        </p:txBody>
      </p:sp>
    </p:spTree>
    <p:extLst>
      <p:ext uri="{BB962C8B-B14F-4D97-AF65-F5344CB8AC3E}">
        <p14:creationId xmlns:p14="http://schemas.microsoft.com/office/powerpoint/2010/main" val="194343718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Energy Transitions</a:t>
            </a:r>
            <a:endParaRPr lang="en-US" dirty="0"/>
          </a:p>
        </p:txBody>
      </p:sp>
      <p:sp>
        <p:nvSpPr>
          <p:cNvPr id="3" name="Content Placeholder 2"/>
          <p:cNvSpPr>
            <a:spLocks noGrp="1"/>
          </p:cNvSpPr>
          <p:nvPr>
            <p:ph idx="1"/>
          </p:nvPr>
        </p:nvSpPr>
        <p:spPr/>
        <p:txBody>
          <a:bodyPr>
            <a:normAutofit/>
          </a:bodyPr>
          <a:lstStyle/>
          <a:p>
            <a:pPr>
              <a:spcBef>
                <a:spcPts val="600"/>
              </a:spcBef>
            </a:pPr>
            <a:r>
              <a:rPr lang="en-US" dirty="0" smtClean="0"/>
              <a:t>“Mainstream view” emphasizes the inherently slow pace of energy transitions</a:t>
            </a:r>
          </a:p>
          <a:p>
            <a:pPr>
              <a:spcBef>
                <a:spcPts val="600"/>
              </a:spcBef>
            </a:pPr>
            <a:r>
              <a:rPr lang="en-US" dirty="0" err="1" smtClean="0"/>
              <a:t>Smil</a:t>
            </a:r>
            <a:r>
              <a:rPr lang="en-US" dirty="0" smtClean="0"/>
              <a:t> definition: energy transition encompasses the time that elapses between the introduction of a new primary energy source (coal, oil, nuclear electricity, wind captured by large turbines) and its rise to claiming a substantial (25%) share of the overall market</a:t>
            </a:r>
          </a:p>
        </p:txBody>
      </p:sp>
      <p:sp>
        <p:nvSpPr>
          <p:cNvPr id="4" name="Date Placeholder 3"/>
          <p:cNvSpPr>
            <a:spLocks noGrp="1"/>
          </p:cNvSpPr>
          <p:nvPr>
            <p:ph type="dt" sz="half" idx="10"/>
          </p:nvPr>
        </p:nvSpPr>
        <p:spPr/>
        <p:txBody>
          <a:bodyPr/>
          <a:lstStyle/>
          <a:p>
            <a:pPr>
              <a:defRPr/>
            </a:pPr>
            <a:r>
              <a:rPr lang="en-CA" smtClean="0"/>
              <a:t>   </a:t>
            </a:r>
            <a:endParaRPr lang="en-CA" dirty="0"/>
          </a:p>
        </p:txBody>
      </p:sp>
      <p:sp>
        <p:nvSpPr>
          <p:cNvPr id="5" name="Footer Placeholder 4"/>
          <p:cNvSpPr>
            <a:spLocks noGrp="1"/>
          </p:cNvSpPr>
          <p:nvPr>
            <p:ph type="ftr" sz="quarter" idx="11"/>
          </p:nvPr>
        </p:nvSpPr>
        <p:spPr/>
        <p:txBody>
          <a:bodyPr/>
          <a:lstStyle/>
          <a:p>
            <a:pPr>
              <a:defRPr/>
            </a:pPr>
            <a:r>
              <a:rPr lang="en-CA" smtClean="0"/>
              <a:t> </a:t>
            </a:r>
            <a:endParaRPr lang="en-CA" dirty="0"/>
          </a:p>
        </p:txBody>
      </p:sp>
      <p:sp>
        <p:nvSpPr>
          <p:cNvPr id="6" name="Slide Number Placeholder 5"/>
          <p:cNvSpPr>
            <a:spLocks noGrp="1"/>
          </p:cNvSpPr>
          <p:nvPr>
            <p:ph type="sldNum" sz="quarter" idx="12"/>
          </p:nvPr>
        </p:nvSpPr>
        <p:spPr/>
        <p:txBody>
          <a:bodyPr/>
          <a:lstStyle/>
          <a:p>
            <a:pPr>
              <a:defRPr/>
            </a:pPr>
            <a:fld id="{DC1A65C0-DFD7-44A1-985B-80752FC927F3}" type="slidenum">
              <a:rPr lang="en-CA" smtClean="0"/>
              <a:pPr>
                <a:defRPr/>
              </a:pPr>
              <a:t>9</a:t>
            </a:fld>
            <a:endParaRPr lang="en-CA"/>
          </a:p>
        </p:txBody>
      </p:sp>
    </p:spTree>
    <p:extLst>
      <p:ext uri="{BB962C8B-B14F-4D97-AF65-F5344CB8AC3E}">
        <p14:creationId xmlns:p14="http://schemas.microsoft.com/office/powerpoint/2010/main" val="1809094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7263</TotalTime>
  <Words>1452</Words>
  <Application>Microsoft Macintosh PowerPoint</Application>
  <PresentationFormat>On-screen Show (4:3)</PresentationFormat>
  <Paragraphs>249</Paragraphs>
  <Slides>40</Slides>
  <Notes>7</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Decarbonization:  The Transition Challenge</vt:lpstr>
      <vt:lpstr>agenda</vt:lpstr>
      <vt:lpstr>What are the 3 most important  and useful things  you learned in this class?</vt:lpstr>
      <vt:lpstr>Important and useful things</vt:lpstr>
      <vt:lpstr>What 3 things did the class cover that you think should be replaced?   What should they be replaced with?</vt:lpstr>
      <vt:lpstr>Areas for improvement</vt:lpstr>
      <vt:lpstr>agenda</vt:lpstr>
      <vt:lpstr>PowerPoint Presentation</vt:lpstr>
      <vt:lpstr>Historical Energy Transitions</vt:lpstr>
      <vt:lpstr>Smil on Energy Transitions</vt:lpstr>
      <vt:lpstr>PowerPoint Presentation</vt:lpstr>
      <vt:lpstr>Sovocool on energy transitions</vt:lpstr>
      <vt:lpstr>PowerPoint Presentation</vt:lpstr>
      <vt:lpstr>agenda</vt:lpstr>
      <vt:lpstr>PowerPoint Presentation</vt:lpstr>
      <vt:lpstr>PowerPoint Presentation</vt:lpstr>
      <vt:lpstr>PowerPoint Presentation</vt:lpstr>
      <vt:lpstr>Using Markowitz and Shariff’s recommendations for effective climate communication, develop  a one sentence tagline for your policy brief that will effectively market your recommendations to the public in your jurisdiction. </vt:lpstr>
      <vt:lpstr>Justin Trudeau’s 2019  Environmental Platform</vt:lpstr>
      <vt:lpstr>agenda</vt:lpstr>
      <vt:lpstr>Why climate action is so hard politically</vt:lpstr>
      <vt:lpstr>Critical Policy Analysis</vt:lpstr>
      <vt:lpstr>Well-understood and  available policy instruments</vt:lpstr>
      <vt:lpstr>Evaluating energy sustainability policy instruments</vt:lpstr>
      <vt:lpstr>Project planning and approval</vt:lpstr>
      <vt:lpstr>Decarbonization across nations</vt:lpstr>
      <vt:lpstr>Energy transitions</vt:lpstr>
      <vt:lpstr>Concluding theme Part 1</vt:lpstr>
      <vt:lpstr>Climate politics dilemma</vt:lpstr>
      <vt:lpstr>Affordability – world’s leading environmental economist</vt:lpstr>
      <vt:lpstr>Affordability: IPCC</vt:lpstr>
      <vt:lpstr>The major obstacle to energy system transformation is political</vt:lpstr>
      <vt:lpstr>Concluding Theme part 2 profound tension between:</vt:lpstr>
      <vt:lpstr>Overcoming obstacles</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British Columbia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Hoberg, George</dc:creator>
  <cp:lastModifiedBy>George Hoberg</cp:lastModifiedBy>
  <cp:revision>27</cp:revision>
  <dcterms:created xsi:type="dcterms:W3CDTF">2017-03-30T21:48:50Z</dcterms:created>
  <dcterms:modified xsi:type="dcterms:W3CDTF">2017-04-05T00:20:49Z</dcterms:modified>
</cp:coreProperties>
</file>