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9" r:id="rId1"/>
  </p:sldMasterIdLst>
  <p:notesMasterIdLst>
    <p:notesMasterId r:id="rId15"/>
  </p:notesMasterIdLst>
  <p:sldIdLst>
    <p:sldId id="256" r:id="rId2"/>
    <p:sldId id="380" r:id="rId3"/>
    <p:sldId id="443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440" r:id="rId12"/>
    <p:sldId id="442" r:id="rId13"/>
    <p:sldId id="441" r:id="rId1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89667" autoAdjust="0"/>
  </p:normalViewPr>
  <p:slideViewPr>
    <p:cSldViewPr>
      <p:cViewPr varScale="1">
        <p:scale>
          <a:sx n="73" d="100"/>
          <a:sy n="73" d="100"/>
        </p:scale>
        <p:origin x="-17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B24AC6-40D3-9C40-84CA-28EF1C7ED533}" type="doc">
      <dgm:prSet loTypeId="urn:microsoft.com/office/officeart/2005/8/layout/process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D64E44-DEDE-DF4F-AC42-D0710ED74E69}">
      <dgm:prSet custT="1"/>
      <dgm:spPr/>
      <dgm:t>
        <a:bodyPr/>
        <a:lstStyle/>
        <a:p>
          <a:pPr rtl="0"/>
          <a:r>
            <a:rPr lang="en-CA" sz="3600" dirty="0" smtClean="0"/>
            <a:t>Meaningful climate targets (with timeline)</a:t>
          </a:r>
          <a:endParaRPr lang="en-CA" sz="3600" dirty="0"/>
        </a:p>
      </dgm:t>
    </dgm:pt>
    <dgm:pt modelId="{70620980-5F14-504C-9A4E-1D8DB89DA48E}" type="parTrans" cxnId="{60FB5617-F877-284A-A825-F8CA845958D9}">
      <dgm:prSet/>
      <dgm:spPr/>
      <dgm:t>
        <a:bodyPr/>
        <a:lstStyle/>
        <a:p>
          <a:endParaRPr lang="en-US"/>
        </a:p>
      </dgm:t>
    </dgm:pt>
    <dgm:pt modelId="{66B27842-6F35-7A47-8199-647134458C31}" type="sibTrans" cxnId="{60FB5617-F877-284A-A825-F8CA845958D9}">
      <dgm:prSet/>
      <dgm:spPr/>
      <dgm:t>
        <a:bodyPr/>
        <a:lstStyle/>
        <a:p>
          <a:endParaRPr lang="en-US"/>
        </a:p>
      </dgm:t>
    </dgm:pt>
    <dgm:pt modelId="{C0EB2AE6-3CE0-8243-BF4F-1D738A1A0B99}">
      <dgm:prSet custT="1"/>
      <dgm:spPr/>
      <dgm:t>
        <a:bodyPr/>
        <a:lstStyle/>
        <a:p>
          <a:pPr rtl="0"/>
          <a:r>
            <a:rPr lang="en-CA" sz="3600" dirty="0" smtClean="0"/>
            <a:t>Effective plans to meet those targets</a:t>
          </a:r>
          <a:endParaRPr lang="en-CA" sz="3600" dirty="0"/>
        </a:p>
      </dgm:t>
    </dgm:pt>
    <dgm:pt modelId="{ECE9F560-3AEE-1F4F-978A-1382C6338BB4}" type="parTrans" cxnId="{679AFA92-7980-C242-8AB7-420325363DA9}">
      <dgm:prSet/>
      <dgm:spPr/>
      <dgm:t>
        <a:bodyPr/>
        <a:lstStyle/>
        <a:p>
          <a:endParaRPr lang="en-US"/>
        </a:p>
      </dgm:t>
    </dgm:pt>
    <dgm:pt modelId="{C5216FD3-7E79-BF4F-B7EB-B4883D698056}" type="sibTrans" cxnId="{679AFA92-7980-C242-8AB7-420325363DA9}">
      <dgm:prSet/>
      <dgm:spPr/>
      <dgm:t>
        <a:bodyPr/>
        <a:lstStyle/>
        <a:p>
          <a:endParaRPr lang="en-US"/>
        </a:p>
      </dgm:t>
    </dgm:pt>
    <dgm:pt modelId="{0C2657A2-1F76-C24D-9070-D7BD895E9720}">
      <dgm:prSet custT="1"/>
      <dgm:spPr/>
      <dgm:t>
        <a:bodyPr/>
        <a:lstStyle/>
        <a:p>
          <a:pPr rtl="0"/>
          <a:r>
            <a:rPr lang="en-CA" sz="3600" dirty="0" smtClean="0"/>
            <a:t>Project planning and approval processes</a:t>
          </a:r>
          <a:endParaRPr lang="en-CA" sz="3600" dirty="0"/>
        </a:p>
      </dgm:t>
    </dgm:pt>
    <dgm:pt modelId="{A347B7DF-5616-184E-987B-4F2C63B09B7E}" type="parTrans" cxnId="{DE50BE84-F1F0-EB43-A02B-F08AFD133993}">
      <dgm:prSet/>
      <dgm:spPr/>
      <dgm:t>
        <a:bodyPr/>
        <a:lstStyle/>
        <a:p>
          <a:endParaRPr lang="en-US"/>
        </a:p>
      </dgm:t>
    </dgm:pt>
    <dgm:pt modelId="{F9E9FED0-9538-F747-AB3B-1A316AECE439}" type="sibTrans" cxnId="{DE50BE84-F1F0-EB43-A02B-F08AFD133993}">
      <dgm:prSet/>
      <dgm:spPr/>
      <dgm:t>
        <a:bodyPr/>
        <a:lstStyle/>
        <a:p>
          <a:endParaRPr lang="en-US"/>
        </a:p>
      </dgm:t>
    </dgm:pt>
    <dgm:pt modelId="{18C7BFA9-34BB-FE40-9AF3-90136F116F4E}" type="pres">
      <dgm:prSet presAssocID="{EBB24AC6-40D3-9C40-84CA-28EF1C7ED533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CF77B400-7C46-2D49-BB08-AE900FA2F6D0}" type="pres">
      <dgm:prSet presAssocID="{DED64E44-DEDE-DF4F-AC42-D0710ED74E6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E8104AD-4AC7-FA4A-8A67-850B6868B386}" type="pres">
      <dgm:prSet presAssocID="{66B27842-6F35-7A47-8199-647134458C31}" presName="sibTrans" presStyleLbl="sibTrans2D1" presStyleIdx="0" presStyleCnt="2"/>
      <dgm:spPr/>
      <dgm:t>
        <a:bodyPr/>
        <a:lstStyle/>
        <a:p>
          <a:endParaRPr lang="en-CA"/>
        </a:p>
      </dgm:t>
    </dgm:pt>
    <dgm:pt modelId="{8FA5DE26-02CB-5E48-992C-E5D97E33D721}" type="pres">
      <dgm:prSet presAssocID="{66B27842-6F35-7A47-8199-647134458C31}" presName="connectorText" presStyleLbl="sibTrans2D1" presStyleIdx="0" presStyleCnt="2"/>
      <dgm:spPr/>
      <dgm:t>
        <a:bodyPr/>
        <a:lstStyle/>
        <a:p>
          <a:endParaRPr lang="en-CA"/>
        </a:p>
      </dgm:t>
    </dgm:pt>
    <dgm:pt modelId="{E157C49A-69BE-1645-9670-345F7257338F}" type="pres">
      <dgm:prSet presAssocID="{C0EB2AE6-3CE0-8243-BF4F-1D738A1A0B9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8C65BCF-1E23-3949-9242-7DF9F985E343}" type="pres">
      <dgm:prSet presAssocID="{C5216FD3-7E79-BF4F-B7EB-B4883D698056}" presName="sibTrans" presStyleLbl="sibTrans2D1" presStyleIdx="1" presStyleCnt="2"/>
      <dgm:spPr/>
      <dgm:t>
        <a:bodyPr/>
        <a:lstStyle/>
        <a:p>
          <a:endParaRPr lang="en-CA"/>
        </a:p>
      </dgm:t>
    </dgm:pt>
    <dgm:pt modelId="{28E92BAD-EA81-6548-8844-48A03D0D94B8}" type="pres">
      <dgm:prSet presAssocID="{C5216FD3-7E79-BF4F-B7EB-B4883D698056}" presName="connectorText" presStyleLbl="sibTrans2D1" presStyleIdx="1" presStyleCnt="2"/>
      <dgm:spPr/>
      <dgm:t>
        <a:bodyPr/>
        <a:lstStyle/>
        <a:p>
          <a:endParaRPr lang="en-CA"/>
        </a:p>
      </dgm:t>
    </dgm:pt>
    <dgm:pt modelId="{3F5A1CAC-4E6E-A84F-9B52-237F88627D75}" type="pres">
      <dgm:prSet presAssocID="{0C2657A2-1F76-C24D-9070-D7BD895E972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80D159-1497-42BD-9F40-E222B0184B14}" type="presOf" srcId="{C5216FD3-7E79-BF4F-B7EB-B4883D698056}" destId="{B8C65BCF-1E23-3949-9242-7DF9F985E343}" srcOrd="0" destOrd="0" presId="urn:microsoft.com/office/officeart/2005/8/layout/process2"/>
    <dgm:cxn modelId="{60FB5617-F877-284A-A825-F8CA845958D9}" srcId="{EBB24AC6-40D3-9C40-84CA-28EF1C7ED533}" destId="{DED64E44-DEDE-DF4F-AC42-D0710ED74E69}" srcOrd="0" destOrd="0" parTransId="{70620980-5F14-504C-9A4E-1D8DB89DA48E}" sibTransId="{66B27842-6F35-7A47-8199-647134458C31}"/>
    <dgm:cxn modelId="{816481CE-787F-408A-A054-2F9D30A6F47C}" type="presOf" srcId="{0C2657A2-1F76-C24D-9070-D7BD895E9720}" destId="{3F5A1CAC-4E6E-A84F-9B52-237F88627D75}" srcOrd="0" destOrd="0" presId="urn:microsoft.com/office/officeart/2005/8/layout/process2"/>
    <dgm:cxn modelId="{DC47F176-858F-4F3D-93F9-3E62836BB2D8}" type="presOf" srcId="{C0EB2AE6-3CE0-8243-BF4F-1D738A1A0B99}" destId="{E157C49A-69BE-1645-9670-345F7257338F}" srcOrd="0" destOrd="0" presId="urn:microsoft.com/office/officeart/2005/8/layout/process2"/>
    <dgm:cxn modelId="{DE50BE84-F1F0-EB43-A02B-F08AFD133993}" srcId="{EBB24AC6-40D3-9C40-84CA-28EF1C7ED533}" destId="{0C2657A2-1F76-C24D-9070-D7BD895E9720}" srcOrd="2" destOrd="0" parTransId="{A347B7DF-5616-184E-987B-4F2C63B09B7E}" sibTransId="{F9E9FED0-9538-F747-AB3B-1A316AECE439}"/>
    <dgm:cxn modelId="{C1109B01-F756-4765-801F-A8F3AFF2B882}" type="presOf" srcId="{EBB24AC6-40D3-9C40-84CA-28EF1C7ED533}" destId="{18C7BFA9-34BB-FE40-9AF3-90136F116F4E}" srcOrd="0" destOrd="0" presId="urn:microsoft.com/office/officeart/2005/8/layout/process2"/>
    <dgm:cxn modelId="{CD273A46-365A-46EC-AF80-C71DE6E7B5C0}" type="presOf" srcId="{C5216FD3-7E79-BF4F-B7EB-B4883D698056}" destId="{28E92BAD-EA81-6548-8844-48A03D0D94B8}" srcOrd="1" destOrd="0" presId="urn:microsoft.com/office/officeart/2005/8/layout/process2"/>
    <dgm:cxn modelId="{75AEE1F8-2D2D-4924-AF46-A84C8651F805}" type="presOf" srcId="{DED64E44-DEDE-DF4F-AC42-D0710ED74E69}" destId="{CF77B400-7C46-2D49-BB08-AE900FA2F6D0}" srcOrd="0" destOrd="0" presId="urn:microsoft.com/office/officeart/2005/8/layout/process2"/>
    <dgm:cxn modelId="{1358E956-9182-4B5A-B1A0-8B37042B803B}" type="presOf" srcId="{66B27842-6F35-7A47-8199-647134458C31}" destId="{8FA5DE26-02CB-5E48-992C-E5D97E33D721}" srcOrd="1" destOrd="0" presId="urn:microsoft.com/office/officeart/2005/8/layout/process2"/>
    <dgm:cxn modelId="{CD90D643-8B84-48DE-8482-BE50272A527B}" type="presOf" srcId="{66B27842-6F35-7A47-8199-647134458C31}" destId="{5E8104AD-4AC7-FA4A-8A67-850B6868B386}" srcOrd="0" destOrd="0" presId="urn:microsoft.com/office/officeart/2005/8/layout/process2"/>
    <dgm:cxn modelId="{679AFA92-7980-C242-8AB7-420325363DA9}" srcId="{EBB24AC6-40D3-9C40-84CA-28EF1C7ED533}" destId="{C0EB2AE6-3CE0-8243-BF4F-1D738A1A0B99}" srcOrd="1" destOrd="0" parTransId="{ECE9F560-3AEE-1F4F-978A-1382C6338BB4}" sibTransId="{C5216FD3-7E79-BF4F-B7EB-B4883D698056}"/>
    <dgm:cxn modelId="{FF95565A-B8D1-459B-9F06-1F081ACDCF36}" type="presParOf" srcId="{18C7BFA9-34BB-FE40-9AF3-90136F116F4E}" destId="{CF77B400-7C46-2D49-BB08-AE900FA2F6D0}" srcOrd="0" destOrd="0" presId="urn:microsoft.com/office/officeart/2005/8/layout/process2"/>
    <dgm:cxn modelId="{10CAAC52-7A88-4526-B52B-EB9AC223414E}" type="presParOf" srcId="{18C7BFA9-34BB-FE40-9AF3-90136F116F4E}" destId="{5E8104AD-4AC7-FA4A-8A67-850B6868B386}" srcOrd="1" destOrd="0" presId="urn:microsoft.com/office/officeart/2005/8/layout/process2"/>
    <dgm:cxn modelId="{564B1393-3FDD-4053-988B-D8E0B942C069}" type="presParOf" srcId="{5E8104AD-4AC7-FA4A-8A67-850B6868B386}" destId="{8FA5DE26-02CB-5E48-992C-E5D97E33D721}" srcOrd="0" destOrd="0" presId="urn:microsoft.com/office/officeart/2005/8/layout/process2"/>
    <dgm:cxn modelId="{21B78086-6394-42B4-8B8B-64BF126E886C}" type="presParOf" srcId="{18C7BFA9-34BB-FE40-9AF3-90136F116F4E}" destId="{E157C49A-69BE-1645-9670-345F7257338F}" srcOrd="2" destOrd="0" presId="urn:microsoft.com/office/officeart/2005/8/layout/process2"/>
    <dgm:cxn modelId="{A1E89E10-0776-460E-B2DD-6B561D97AC54}" type="presParOf" srcId="{18C7BFA9-34BB-FE40-9AF3-90136F116F4E}" destId="{B8C65BCF-1E23-3949-9242-7DF9F985E343}" srcOrd="3" destOrd="0" presId="urn:microsoft.com/office/officeart/2005/8/layout/process2"/>
    <dgm:cxn modelId="{3EE6C93B-E753-40A1-B2C3-C88C034DF54A}" type="presParOf" srcId="{B8C65BCF-1E23-3949-9242-7DF9F985E343}" destId="{28E92BAD-EA81-6548-8844-48A03D0D94B8}" srcOrd="0" destOrd="0" presId="urn:microsoft.com/office/officeart/2005/8/layout/process2"/>
    <dgm:cxn modelId="{097B3A52-9AE5-4A75-BE90-0135B07EE719}" type="presParOf" srcId="{18C7BFA9-34BB-FE40-9AF3-90136F116F4E}" destId="{3F5A1CAC-4E6E-A84F-9B52-237F88627D7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7B400-7C46-2D49-BB08-AE900FA2F6D0}">
      <dsp:nvSpPr>
        <dsp:cNvPr id="0" name=""/>
        <dsp:cNvSpPr/>
      </dsp:nvSpPr>
      <dsp:spPr>
        <a:xfrm>
          <a:off x="1854028" y="2209"/>
          <a:ext cx="4521543" cy="1130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kern="1200" dirty="0" smtClean="0"/>
            <a:t>Meaningful climate targets (with timeline)</a:t>
          </a:r>
          <a:endParaRPr lang="en-CA" sz="3600" kern="1200" dirty="0"/>
        </a:p>
      </dsp:txBody>
      <dsp:txXfrm>
        <a:off x="1887136" y="35317"/>
        <a:ext cx="4455327" cy="1064169"/>
      </dsp:txXfrm>
    </dsp:sp>
    <dsp:sp modelId="{5E8104AD-4AC7-FA4A-8A67-850B6868B386}">
      <dsp:nvSpPr>
        <dsp:cNvPr id="0" name=""/>
        <dsp:cNvSpPr/>
      </dsp:nvSpPr>
      <dsp:spPr>
        <a:xfrm rot="5400000">
          <a:off x="3902852" y="1160855"/>
          <a:ext cx="423894" cy="5086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-5400000">
        <a:off x="3962198" y="1203244"/>
        <a:ext cx="305203" cy="296726"/>
      </dsp:txXfrm>
    </dsp:sp>
    <dsp:sp modelId="{E157C49A-69BE-1645-9670-345F7257338F}">
      <dsp:nvSpPr>
        <dsp:cNvPr id="0" name=""/>
        <dsp:cNvSpPr/>
      </dsp:nvSpPr>
      <dsp:spPr>
        <a:xfrm>
          <a:off x="1854028" y="1697788"/>
          <a:ext cx="4521543" cy="1130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kern="1200" dirty="0" smtClean="0"/>
            <a:t>Effective plans to meet those targets</a:t>
          </a:r>
          <a:endParaRPr lang="en-CA" sz="3600" kern="1200" dirty="0"/>
        </a:p>
      </dsp:txBody>
      <dsp:txXfrm>
        <a:off x="1887136" y="1730896"/>
        <a:ext cx="4455327" cy="1064169"/>
      </dsp:txXfrm>
    </dsp:sp>
    <dsp:sp modelId="{B8C65BCF-1E23-3949-9242-7DF9F985E343}">
      <dsp:nvSpPr>
        <dsp:cNvPr id="0" name=""/>
        <dsp:cNvSpPr/>
      </dsp:nvSpPr>
      <dsp:spPr>
        <a:xfrm rot="5400000">
          <a:off x="3902852" y="2856434"/>
          <a:ext cx="423894" cy="50867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-5400000">
        <a:off x="3962198" y="2898823"/>
        <a:ext cx="305203" cy="296726"/>
      </dsp:txXfrm>
    </dsp:sp>
    <dsp:sp modelId="{3F5A1CAC-4E6E-A84F-9B52-237F88627D75}">
      <dsp:nvSpPr>
        <dsp:cNvPr id="0" name=""/>
        <dsp:cNvSpPr/>
      </dsp:nvSpPr>
      <dsp:spPr>
        <a:xfrm>
          <a:off x="1854028" y="3393367"/>
          <a:ext cx="4521543" cy="11303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kern="1200" dirty="0" smtClean="0"/>
            <a:t>Project planning and approval processes</a:t>
          </a:r>
          <a:endParaRPr lang="en-CA" sz="3600" kern="1200" dirty="0"/>
        </a:p>
      </dsp:txBody>
      <dsp:txXfrm>
        <a:off x="1887136" y="3426475"/>
        <a:ext cx="4455327" cy="1064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8AD2702-FA72-447E-A4A9-448A05B5BE4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6832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C8189-CEDF-4904-BE3B-789DE3AB305E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8458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D3E8F-D381-4200-B5BC-11641759464C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28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5516F-C677-4CCC-9DC6-5871CDC2DC3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005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D1A0F-2A07-46E7-80E0-12FA2A919919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9681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smtClean="0"/>
              <a:t>   </a:t>
            </a:r>
            <a:endParaRPr lang="en-CA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E98D7-4B0A-4198-A534-9F1FB3A2CC3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4095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778C10-20D9-417B-AF71-F14B88651DE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346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B55379-8511-419C-AB77-6D7A253C8F7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590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83BE3-EFA4-4D01-92BD-228F746FF605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2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DA112-21A6-4BB8-9352-CF22B6843490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34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6FA51-0276-4B19-BAF8-246C56DEC15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438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F47D99-8FAA-4178-8EE0-B75CB24BE78D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827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B9D0-7BB1-4C74-B42A-FF63AE2C76C5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093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91D2A4-A7D0-42C0-B171-AA346DBFFA92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834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ite.ebrary.com/lib/ubc/docDetail.action?docID=10460494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nsdsn.org/about-us/people/jeffrey-sachs/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unsdsn.org/wp-content/uploads/2014/09/DDPP_2014_report_Canada_chapter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olicy.hu/ipf/fel-pubs/samples/PolicyBrief-described.pdf" TargetMode="External"/><Relationship Id="rId3" Type="http://schemas.openxmlformats.org/officeDocument/2006/relationships/hyperlink" Target="http://deepdecarbonization.org/countri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667000"/>
            <a:ext cx="8153400" cy="1470025"/>
          </a:xfrm>
          <a:solidFill>
            <a:schemeClr val="bg1">
              <a:alpha val="59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CEEN 525 – Energy Policy</a:t>
            </a:r>
            <a:br>
              <a:rPr lang="en-US" sz="4000" dirty="0" smtClean="0"/>
            </a:br>
            <a:r>
              <a:rPr lang="en-US" sz="4000" dirty="0" smtClean="0"/>
              <a:t>Introduction – January 10</a:t>
            </a:r>
            <a:endParaRPr lang="en-CA" sz="40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AE96-AE58-496D-9ECC-EBCBF864B1F3}" type="slidenum">
              <a:rPr lang="en-CA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Mini-briefs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Mini-brief 1: Define your policy problem. Specify 3-4 criteria and 3-4 alternatives (begin in class January 24, due January 31 by noon).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US" dirty="0" smtClean="0"/>
              <a:t>Mini</a:t>
            </a:r>
            <a:r>
              <a:rPr lang="en-US" dirty="0"/>
              <a:t>-</a:t>
            </a:r>
            <a:r>
              <a:rPr lang="en-US" dirty="0" smtClean="0"/>
              <a:t>brief 2: Your minister has been asked to give a presentation to the International Energy Agency, which has just decided to conduct a review of your country’s energy system and policies. You are tasked with providing an overview of your system of government according to the following template (due February 7 in class)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Mini-brief 3: Your minister… You are tasked with providing an overview of existing energy policy in your jurisdiction as it relates to decarbonization (due March 7 at noon). </a:t>
            </a:r>
            <a:endParaRPr lang="en-CA" dirty="0" smtClean="0"/>
          </a:p>
          <a:p>
            <a:endParaRPr lang="en-CA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493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Policy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</a:t>
            </a:r>
            <a:r>
              <a:rPr lang="en-US" dirty="0"/>
              <a:t>a policy brief to the senior government official responsible for energy policy of a significant jurisdiction on policies to achieve decarbonization of a major component of the energy system (e.g., electricity generation, passenger transportation, buildings, </a:t>
            </a:r>
            <a:r>
              <a:rPr lang="en-US" dirty="0" err="1"/>
              <a:t>etc</a:t>
            </a:r>
            <a:r>
              <a:rPr lang="en-US" dirty="0"/>
              <a:t>) by 2050 (or earlier). </a:t>
            </a:r>
            <a:endParaRPr lang="en-US" dirty="0" smtClean="0"/>
          </a:p>
          <a:p>
            <a:r>
              <a:rPr lang="en-US" dirty="0"/>
              <a:t>Due April 14 by noon.</a:t>
            </a:r>
            <a:r>
              <a:rPr lang="en-CA" dirty="0"/>
              <a:t> </a:t>
            </a:r>
            <a:endParaRPr lang="en-CA" dirty="0" smtClean="0"/>
          </a:p>
          <a:p>
            <a:r>
              <a:rPr lang="en-US" dirty="0" smtClean="0"/>
              <a:t>6000 - </a:t>
            </a:r>
            <a:r>
              <a:rPr lang="en-US" dirty="0"/>
              <a:t>7000 words excluding references (no longer)</a:t>
            </a:r>
            <a:r>
              <a:rPr lang="en-CA" dirty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4090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January 17: Sustainable Energy as a Social and Political </a:t>
            </a:r>
            <a:r>
              <a:rPr lang="en-US" b="1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David </a:t>
            </a:r>
            <a:r>
              <a:rPr lang="en-US" dirty="0"/>
              <a:t>G. Victor, </a:t>
            </a:r>
            <a:r>
              <a:rPr lang="en-US" i="1" dirty="0"/>
              <a:t>Global Warming Gridlock</a:t>
            </a:r>
            <a:r>
              <a:rPr lang="en-US" dirty="0"/>
              <a:t>, (Cambridge: Cambridge University Press, 2011), Chapter 2, “Why global warming is such a hard problem to solve.” (on-line UBC Library </a:t>
            </a:r>
            <a:r>
              <a:rPr lang="en-US" u="sng" dirty="0">
                <a:hlinkClick r:id="rId2"/>
              </a:rPr>
              <a:t>http://site.ebrary.com/lib/ubc/docDetail.action?docID=10460494</a:t>
            </a:r>
            <a:r>
              <a:rPr lang="en-US" dirty="0"/>
              <a:t>)</a:t>
            </a:r>
            <a:endParaRPr lang="en-CA" dirty="0"/>
          </a:p>
          <a:p>
            <a:r>
              <a:rPr lang="en-US" dirty="0"/>
              <a:t>Dan </a:t>
            </a:r>
            <a:r>
              <a:rPr lang="en-US" dirty="0" err="1"/>
              <a:t>Kahan</a:t>
            </a:r>
            <a:r>
              <a:rPr lang="en-US" dirty="0"/>
              <a:t>, et al, “The polarizing impact of science literacy and numeracy on perceived climate change risks,” </a:t>
            </a:r>
            <a:r>
              <a:rPr lang="en-US" i="1" dirty="0"/>
              <a:t>Nature Climate Change</a:t>
            </a:r>
            <a:r>
              <a:rPr lang="en-US" dirty="0"/>
              <a:t> 2 (October 2012), 732-5. </a:t>
            </a:r>
            <a:endParaRPr lang="en-CA" dirty="0"/>
          </a:p>
          <a:p>
            <a:r>
              <a:rPr lang="en-US" dirty="0"/>
              <a:t>Gregory C. Unruh, “Understanding carbon lock-in,” </a:t>
            </a:r>
            <a:r>
              <a:rPr lang="en-US" i="1" dirty="0"/>
              <a:t>Energy Policy</a:t>
            </a:r>
            <a:r>
              <a:rPr lang="en-US" dirty="0"/>
              <a:t> 28 (2000) 817-830. </a:t>
            </a:r>
            <a:endParaRPr lang="en-CA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7499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to read an academic paper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What’s the main argument (or puzzle)?</a:t>
            </a:r>
          </a:p>
          <a:p>
            <a:r>
              <a:rPr lang="en-CA" dirty="0" smtClean="0"/>
              <a:t>What subsidiary arguments support it?</a:t>
            </a:r>
          </a:p>
          <a:p>
            <a:r>
              <a:rPr lang="en-CA" dirty="0" smtClean="0"/>
              <a:t>Are there underlying or explicit value assumptions?</a:t>
            </a:r>
          </a:p>
          <a:p>
            <a:r>
              <a:rPr lang="en-CA" dirty="0" smtClean="0"/>
              <a:t>What evidence is used to support the argument?</a:t>
            </a:r>
          </a:p>
          <a:p>
            <a:r>
              <a:rPr lang="en-CA" dirty="0" smtClean="0"/>
              <a:t>Does the evidence support the argument?</a:t>
            </a:r>
          </a:p>
          <a:p>
            <a:r>
              <a:rPr lang="en-CA" dirty="0" smtClean="0"/>
              <a:t>Do other (better?) arguments support the observed outcomes?</a:t>
            </a: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746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>
          <a:xfrm>
            <a:off x="2057400" y="228600"/>
            <a:ext cx="4800600" cy="1143000"/>
          </a:xfrm>
          <a:solidFill>
            <a:schemeClr val="bg1">
              <a:alpha val="75000"/>
            </a:schemeClr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Today’s agenda</a:t>
            </a:r>
          </a:p>
        </p:txBody>
      </p:sp>
      <p:sp>
        <p:nvSpPr>
          <p:cNvPr id="15363" name="Text Placeholder 7"/>
          <p:cNvSpPr>
            <a:spLocks noGrp="1"/>
          </p:cNvSpPr>
          <p:nvPr>
            <p:ph idx="1"/>
          </p:nvPr>
        </p:nvSpPr>
        <p:spPr>
          <a:xfrm>
            <a:off x="5257800" y="1600200"/>
            <a:ext cx="3733800" cy="4525963"/>
          </a:xfrm>
          <a:solidFill>
            <a:schemeClr val="bg1">
              <a:alpha val="66000"/>
            </a:schemeClr>
          </a:solidFill>
        </p:spPr>
        <p:txBody>
          <a:bodyPr rtlCol="0">
            <a:normAutofit/>
          </a:bodyPr>
          <a:lstStyle/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Go over syllabus</a:t>
            </a:r>
            <a:endParaRPr lang="en-US" dirty="0" smtClean="0"/>
          </a:p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“Deep decarbonization”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Policy brief assignment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Introductions</a:t>
            </a:r>
          </a:p>
          <a:p>
            <a:pPr marL="576072" indent="-457200">
              <a:spcBef>
                <a:spcPts val="0"/>
              </a:spcBef>
              <a:defRPr/>
            </a:pPr>
            <a:r>
              <a:rPr lang="en-US" dirty="0" smtClean="0"/>
              <a:t>Next week</a:t>
            </a:r>
            <a:endParaRPr lang="en-US" dirty="0" smtClean="0"/>
          </a:p>
          <a:p>
            <a:pPr marL="410972" lvl="1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 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4E2BA-2F19-4B91-BF1C-EB98A65E829C}" type="slidenum">
              <a:rPr lang="en-CA" smtClean="0"/>
              <a:pPr>
                <a:defRPr/>
              </a:pPr>
              <a:t>2</a:t>
            </a:fld>
            <a:endParaRPr lang="en-CA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3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0"/>
            <a:ext cx="9144000" cy="571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255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3 pillars of decarbonization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0BE27C-B7B6-4188-A9A1-0132E6213626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3541"/>
          <a:stretch/>
        </p:blipFill>
        <p:spPr>
          <a:xfrm>
            <a:off x="107503" y="1916832"/>
            <a:ext cx="9036497" cy="3155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20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00" y="188640"/>
            <a:ext cx="9001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CA" dirty="0" smtClean="0"/>
              <a:t>Feasibility</a:t>
            </a:r>
            <a:r>
              <a:rPr lang="en-CA" dirty="0"/>
              <a:t> </a:t>
            </a:r>
            <a:r>
              <a:rPr lang="en-CA" dirty="0" smtClean="0"/>
              <a:t>– </a:t>
            </a:r>
            <a:br>
              <a:rPr lang="en-CA" dirty="0" smtClean="0"/>
            </a:br>
            <a:r>
              <a:rPr lang="en-CA" dirty="0" smtClean="0"/>
              <a:t>Deep </a:t>
            </a:r>
            <a:r>
              <a:rPr lang="en-CA" dirty="0" err="1" smtClean="0"/>
              <a:t>Decarbonization</a:t>
            </a:r>
            <a:r>
              <a:rPr lang="en-CA" dirty="0" smtClean="0"/>
              <a:t> Project in Canada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580526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Sustainable Development Solutions Network, Pathways to Deep </a:t>
            </a:r>
            <a:r>
              <a:rPr lang="en-CA" dirty="0" err="1" smtClean="0"/>
              <a:t>Decarbonization</a:t>
            </a:r>
            <a:r>
              <a:rPr lang="en-CA" dirty="0"/>
              <a:t> </a:t>
            </a:r>
            <a:r>
              <a:rPr lang="en-CA" dirty="0" smtClean="0"/>
              <a:t>– 2014 Report, </a:t>
            </a:r>
            <a:r>
              <a:rPr lang="en-CA" dirty="0" smtClean="0">
                <a:hlinkClick r:id="rId2"/>
              </a:rPr>
              <a:t>Canada Chapter</a:t>
            </a:r>
            <a:r>
              <a:rPr lang="en-CA" dirty="0" smtClean="0"/>
              <a:t>. Led by </a:t>
            </a:r>
            <a:r>
              <a:rPr lang="en-CA" dirty="0" smtClean="0">
                <a:hlinkClick r:id="rId3"/>
              </a:rPr>
              <a:t>Jeffrey Sachs</a:t>
            </a:r>
            <a:endParaRPr lang="en-CA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40" y="1528515"/>
            <a:ext cx="4824535" cy="4138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893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CA" dirty="0" smtClean="0"/>
              <a:t>Affordability: IPCC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500162"/>
              </p:ext>
            </p:extLst>
          </p:nvPr>
        </p:nvGraphicFramePr>
        <p:xfrm>
          <a:off x="755576" y="1628800"/>
          <a:ext cx="7499175" cy="254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9725"/>
                <a:gridCol w="2499725"/>
                <a:gridCol w="2499725"/>
              </a:tblGrid>
              <a:tr h="6372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GDP Growth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3722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Current</a:t>
                      </a:r>
                      <a:r>
                        <a:rPr lang="en-US" sz="2800" baseline="0" dirty="0" smtClean="0"/>
                        <a:t> path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2° Scenario</a:t>
                      </a:r>
                      <a:endParaRPr lang="en-US" sz="2800" dirty="0"/>
                    </a:p>
                  </a:txBody>
                  <a:tcPr/>
                </a:tc>
              </a:tr>
              <a:tr h="637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2030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98%</a:t>
                      </a:r>
                      <a:endParaRPr lang="en-US" sz="2800" dirty="0"/>
                    </a:p>
                  </a:txBody>
                  <a:tcPr/>
                </a:tc>
              </a:tr>
              <a:tr h="6372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2050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240%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236%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4953000"/>
            <a:ext cx="7490792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Annual global GDP lost by moving from current path to 2° scenario:  0.06%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867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EAE96-AE58-496D-9ECC-EBCBF864B1F3}" type="slidenum">
              <a:rPr lang="en-C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  <a:solidFill>
            <a:schemeClr val="bg1">
              <a:alpha val="68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Government action is needed to drive the clean energy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78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CA" dirty="0" smtClean="0"/>
              <a:t>Policies for the </a:t>
            </a:r>
            <a:br>
              <a:rPr lang="en-CA" dirty="0" smtClean="0"/>
            </a:br>
            <a:r>
              <a:rPr lang="en-CA" dirty="0" smtClean="0"/>
              <a:t>Clean Energy Revolution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3572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6074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major assignment for the course is writing a </a:t>
            </a:r>
            <a:r>
              <a:rPr lang="en-US" u="sng" dirty="0">
                <a:hlinkClick r:id="rId2"/>
              </a:rPr>
              <a:t>policy brief</a:t>
            </a:r>
            <a:r>
              <a:rPr lang="en-US" dirty="0"/>
              <a:t> to the senior government official responsible for energy policy of a country (or state/province) on policies to achieve decarbonization of a major component of the energy system by 2050. </a:t>
            </a:r>
            <a:endParaRPr lang="en-US" dirty="0" smtClean="0"/>
          </a:p>
          <a:p>
            <a:r>
              <a:rPr lang="en-US" dirty="0" smtClean="0"/>
              <a:t>Apply policy analysis framework</a:t>
            </a:r>
          </a:p>
          <a:p>
            <a:r>
              <a:rPr lang="en-US" dirty="0" smtClean="0"/>
              <a:t>Easier if a DDPP </a:t>
            </a:r>
            <a:r>
              <a:rPr lang="en-US" dirty="0" smtClean="0">
                <a:hlinkClick r:id="rId3"/>
              </a:rPr>
              <a:t>analysis has been done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  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1A65C0-DFD7-44A1-985B-80752FC927F3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84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13786</TotalTime>
  <Words>582</Words>
  <Application>Microsoft Macintosh PowerPoint</Application>
  <PresentationFormat>On-screen Show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CEEN 525 – Energy Policy Introduction – January 10</vt:lpstr>
      <vt:lpstr>Today’s agenda</vt:lpstr>
      <vt:lpstr>PowerPoint Presentation</vt:lpstr>
      <vt:lpstr>3 pillars of decarbonization</vt:lpstr>
      <vt:lpstr>Feasibility –  Deep Decarbonization Project in Canada</vt:lpstr>
      <vt:lpstr>Affordability: IPCC</vt:lpstr>
      <vt:lpstr>Government action is needed to drive the clean energy revolution</vt:lpstr>
      <vt:lpstr>Policies for the  Clean Energy Revolution</vt:lpstr>
      <vt:lpstr>Major assignment</vt:lpstr>
      <vt:lpstr>Mini-briefs</vt:lpstr>
      <vt:lpstr>Full Policy brief</vt:lpstr>
      <vt:lpstr>January 17: Sustainable Energy as a Social and Political Challenge</vt:lpstr>
      <vt:lpstr>How to read an academic paper</vt:lpstr>
    </vt:vector>
  </TitlesOfParts>
  <Company>UBC, Faculty of Forestry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Legacies of Trudeau (NEP) and Mulroney (NAFTA)</dc:title>
  <dc:creator>George Hoberg</dc:creator>
  <cp:lastModifiedBy>George Hoberg</cp:lastModifiedBy>
  <cp:revision>689</cp:revision>
  <dcterms:created xsi:type="dcterms:W3CDTF">2008-01-29T02:29:52Z</dcterms:created>
  <dcterms:modified xsi:type="dcterms:W3CDTF">2017-01-10T20:07:34Z</dcterms:modified>
</cp:coreProperties>
</file>